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2" r:id="rId1"/>
  </p:sldMasterIdLst>
  <p:notesMasterIdLst>
    <p:notesMasterId r:id="rId25"/>
  </p:notesMasterIdLst>
  <p:sldIdLst>
    <p:sldId id="285" r:id="rId2"/>
    <p:sldId id="446" r:id="rId3"/>
    <p:sldId id="286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44" r:id="rId13"/>
    <p:sldId id="353" r:id="rId14"/>
    <p:sldId id="354" r:id="rId15"/>
    <p:sldId id="352" r:id="rId16"/>
    <p:sldId id="356" r:id="rId17"/>
    <p:sldId id="357" r:id="rId18"/>
    <p:sldId id="358" r:id="rId19"/>
    <p:sldId id="359" r:id="rId20"/>
    <p:sldId id="361" r:id="rId21"/>
    <p:sldId id="444" r:id="rId22"/>
    <p:sldId id="447" r:id="rId23"/>
    <p:sldId id="39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12" autoAdjust="0"/>
    <p:restoredTop sz="94660"/>
  </p:normalViewPr>
  <p:slideViewPr>
    <p:cSldViewPr>
      <p:cViewPr varScale="1">
        <p:scale>
          <a:sx n="63" d="100"/>
          <a:sy n="63" d="100"/>
        </p:scale>
        <p:origin x="-7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58446F1-D4CC-473E-8E46-F419F263F67B}" type="datetimeFigureOut">
              <a:rPr lang="fa-IR" smtClean="0"/>
              <a:pPr/>
              <a:t>1432/10/24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E6E671E-FD4A-4093-9D41-406B05FC7511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9/22/2011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9/22/2011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9/22/2011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9/22/2011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9/22/2011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9/22/2011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9/22/2011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9/22/2011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9/22/2011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r" rtl="1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r" rtl="1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r" rtl="1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r" rtl="1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r>
              <a:rPr lang="fa-IR" dirty="0" smtClean="0">
                <a:cs typeface="0 Badr" pitchFamily="2" charset="-78"/>
              </a:rPr>
              <a:t>        فصل دوم </a:t>
            </a:r>
            <a:endParaRPr lang="fa-IR" dirty="0">
              <a:cs typeface="0 Bad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endParaRPr lang="fa-IR" sz="3200" b="1" i="1" dirty="0" smtClean="0">
              <a:cs typeface="B Traffic" pitchFamily="2" charset="-78"/>
            </a:endParaRPr>
          </a:p>
          <a:p>
            <a:r>
              <a:rPr lang="fa-IR" sz="3200" b="1" i="1" dirty="0" smtClean="0">
                <a:cs typeface="B Traffic" pitchFamily="2" charset="-78"/>
              </a:rPr>
              <a:t>                        </a:t>
            </a:r>
            <a:r>
              <a:rPr lang="fa-IR" sz="4000" b="1" i="1" dirty="0" smtClean="0">
                <a:cs typeface="B Traffic" pitchFamily="2" charset="-78"/>
              </a:rPr>
              <a:t>روشهاي</a:t>
            </a:r>
          </a:p>
          <a:p>
            <a:r>
              <a:rPr lang="fa-IR" sz="4000" b="1" i="1" dirty="0" smtClean="0">
                <a:cs typeface="B Traffic" pitchFamily="2" charset="-78"/>
              </a:rPr>
              <a:t>                              برخورد با </a:t>
            </a:r>
          </a:p>
          <a:p>
            <a:r>
              <a:rPr lang="fa-IR" sz="4000" b="1" i="1" dirty="0" smtClean="0">
                <a:cs typeface="B Traffic" pitchFamily="2" charset="-78"/>
              </a:rPr>
              <a:t>                                                   كاركنان </a:t>
            </a:r>
            <a:endParaRPr lang="en-US" sz="3200" b="1" i="1" dirty="0" smtClean="0">
              <a:cs typeface="B Traffic" pitchFamily="2" charset="-78"/>
            </a:endParaRPr>
          </a:p>
          <a:p>
            <a:endParaRPr lang="en-US" sz="3200" b="1" i="1" dirty="0" smtClean="0">
              <a:cs typeface="B Traffic" pitchFamily="2" charset="-78"/>
            </a:endParaRPr>
          </a:p>
          <a:p>
            <a:endParaRPr lang="en-US" sz="3200" b="1" i="1" dirty="0" smtClean="0">
              <a:cs typeface="B Traffic" pitchFamily="2" charset="-78"/>
            </a:endParaRPr>
          </a:p>
          <a:p>
            <a:endParaRPr lang="fa-IR" sz="3200" b="1" i="1" dirty="0">
              <a:cs typeface="B Traffic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4724400"/>
            <a:ext cx="8686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4000" dirty="0" smtClean="0">
                <a:cs typeface="0 Badr" pitchFamily="2" charset="-78"/>
              </a:rPr>
              <a:t> تاليف سيده جميله مدرسي </a:t>
            </a:r>
            <a:endParaRPr lang="fa-IR" sz="40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838200"/>
            <a:ext cx="9144000" cy="10668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a-IR" sz="3200" dirty="0" smtClean="0">
                <a:cs typeface="B Traffic" pitchFamily="2" charset="-78"/>
              </a:rPr>
              <a:t>   </a:t>
            </a:r>
            <a:r>
              <a:rPr lang="fa-IR" sz="3200" dirty="0" smtClean="0">
                <a:solidFill>
                  <a:schemeClr val="bg1"/>
                </a:solidFill>
                <a:cs typeface="B Traffic" pitchFamily="2" charset="-78"/>
              </a:rPr>
              <a:t>مبادا نيكو كار و بد كار در نزد تو  يكسان باشند.</a:t>
            </a:r>
            <a:br>
              <a:rPr lang="fa-IR" sz="3200" dirty="0" smtClean="0">
                <a:solidFill>
                  <a:schemeClr val="bg1"/>
                </a:solidFill>
                <a:cs typeface="B Traffic" pitchFamily="2" charset="-78"/>
              </a:rPr>
            </a:br>
            <a:r>
              <a:rPr lang="fa-IR" sz="3200" dirty="0" smtClean="0">
                <a:solidFill>
                  <a:schemeClr val="bg1"/>
                </a:solidFill>
                <a:cs typeface="B Traffic" pitchFamily="2" charset="-78"/>
              </a:rPr>
              <a:t>                                                                              (امام علي“ع“)</a:t>
            </a:r>
            <a:endParaRPr lang="fa-IR" sz="3200" dirty="0">
              <a:solidFill>
                <a:schemeClr val="bg1"/>
              </a:solidFill>
              <a:cs typeface="B Traffic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76200"/>
            <a:ext cx="9144000" cy="6705600"/>
          </a:xfrm>
        </p:spPr>
        <p:txBody>
          <a:bodyPr>
            <a:normAutofit/>
          </a:bodyPr>
          <a:lstStyle/>
          <a:p>
            <a:r>
              <a:rPr lang="fa-IR" sz="3200" dirty="0" smtClean="0">
                <a:cs typeface="0 Badr" pitchFamily="2" charset="-78"/>
              </a:rPr>
              <a:t>                               </a:t>
            </a:r>
            <a:r>
              <a:rPr lang="fa-IR" sz="4800" dirty="0" smtClean="0">
                <a:solidFill>
                  <a:srgbClr val="7030A0"/>
                </a:solidFill>
                <a:cs typeface="B Traffic" pitchFamily="2" charset="-78"/>
              </a:rPr>
              <a:t>نظارت بر افراد </a:t>
            </a:r>
            <a:endParaRPr lang="fa-IR" sz="4800" dirty="0">
              <a:solidFill>
                <a:srgbClr val="7030A0"/>
              </a:solidFill>
              <a:cs typeface="B Traffic" pitchFamily="2" charset="-78"/>
            </a:endParaRPr>
          </a:p>
        </p:txBody>
      </p:sp>
      <p:sp>
        <p:nvSpPr>
          <p:cNvPr id="4" name="24-Point Star 3"/>
          <p:cNvSpPr/>
          <p:nvPr/>
        </p:nvSpPr>
        <p:spPr>
          <a:xfrm>
            <a:off x="0" y="1828800"/>
            <a:ext cx="9144000" cy="1676400"/>
          </a:xfrm>
          <a:prstGeom prst="star24">
            <a:avLst>
              <a:gd name="adj" fmla="val 37500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chemeClr val="bg1"/>
                </a:solidFill>
                <a:cs typeface="B Traffic" pitchFamily="2" charset="-78"/>
              </a:rPr>
              <a:t>نظارت هنگامي در سازمان مورد استفاده قرار ميگيرد كه تمايل داريم تطابق عملكرد افراد با استاندارد را تعيين كنيم</a:t>
            </a:r>
            <a:r>
              <a:rPr lang="fa-IR" sz="2000" b="1" dirty="0" smtClean="0">
                <a:solidFill>
                  <a:srgbClr val="FFFF00"/>
                </a:solidFill>
                <a:cs typeface="B Traffic" pitchFamily="2" charset="-78"/>
              </a:rPr>
              <a:t> </a:t>
            </a:r>
            <a:endParaRPr lang="fa-IR" sz="2000" b="1" dirty="0">
              <a:solidFill>
                <a:srgbClr val="FFFF00"/>
              </a:solidFill>
              <a:cs typeface="B Traffic" pitchFamily="2" charset="-78"/>
            </a:endParaRPr>
          </a:p>
        </p:txBody>
      </p:sp>
      <p:sp>
        <p:nvSpPr>
          <p:cNvPr id="5" name="24-Point Star 4"/>
          <p:cNvSpPr/>
          <p:nvPr/>
        </p:nvSpPr>
        <p:spPr>
          <a:xfrm>
            <a:off x="0" y="3505200"/>
            <a:ext cx="9296400" cy="1828800"/>
          </a:xfrm>
          <a:prstGeom prst="star24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i="1" dirty="0" smtClean="0">
                <a:solidFill>
                  <a:schemeClr val="bg1"/>
                </a:solidFill>
                <a:cs typeface="B Traffic" pitchFamily="2" charset="-78"/>
              </a:rPr>
              <a:t>نظارت با اعمال پليسي يا جاسوسي كردن ميسر است اما سرپرست يك معدنكار است كه بدنبال طلا مي گردد</a:t>
            </a:r>
            <a:endParaRPr lang="fa-IR" sz="2000" b="1" i="1" dirty="0">
              <a:solidFill>
                <a:schemeClr val="bg1"/>
              </a:solidFill>
              <a:cs typeface="B Traffic" pitchFamily="2" charset="-78"/>
            </a:endParaRPr>
          </a:p>
        </p:txBody>
      </p:sp>
      <p:sp>
        <p:nvSpPr>
          <p:cNvPr id="7" name="Bevel 6"/>
          <p:cNvSpPr/>
          <p:nvPr/>
        </p:nvSpPr>
        <p:spPr>
          <a:xfrm>
            <a:off x="0" y="5257800"/>
            <a:ext cx="9144000" cy="1600200"/>
          </a:xfrm>
          <a:prstGeom prst="bevel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b="1" dirty="0" smtClean="0">
                <a:solidFill>
                  <a:schemeClr val="bg1"/>
                </a:solidFill>
                <a:cs typeface="B Traffic" pitchFamily="2" charset="-78"/>
              </a:rPr>
              <a:t>نظارت كردن فرايندي است كه شامل مشاهده و قضاوت درباره رفتار كلي كاري</a:t>
            </a:r>
            <a:r>
              <a:rPr lang="fa-IR" sz="2400" b="1" dirty="0" smtClean="0">
                <a:solidFill>
                  <a:srgbClr val="C00000"/>
                </a:solidFill>
                <a:cs typeface="B Traffic" pitchFamily="2" charset="-78"/>
              </a:rPr>
              <a:t> </a:t>
            </a:r>
            <a:r>
              <a:rPr lang="fa-IR" sz="2400" b="1" dirty="0" smtClean="0">
                <a:solidFill>
                  <a:schemeClr val="bg1"/>
                </a:solidFill>
                <a:cs typeface="B Traffic" pitchFamily="2" charset="-78"/>
              </a:rPr>
              <a:t>هريك از كار كنان و وظايف  آنها بطور مجزا مي باشد  </a:t>
            </a:r>
            <a:endParaRPr lang="fa-IR" sz="2400" b="1" dirty="0">
              <a:solidFill>
                <a:schemeClr val="bg1"/>
              </a:solidFill>
              <a:cs typeface="B Traffic" pitchFamily="2" charset="-78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build="p" animBg="1"/>
      <p:bldP spid="7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r>
              <a:rPr lang="fa-IR" dirty="0" smtClean="0">
                <a:solidFill>
                  <a:srgbClr val="0070C0"/>
                </a:solidFill>
                <a:cs typeface="0 Badr" pitchFamily="2" charset="-78"/>
              </a:rPr>
              <a:t>        </a:t>
            </a:r>
            <a:r>
              <a:rPr lang="fa-IR" dirty="0" smtClean="0">
                <a:solidFill>
                  <a:schemeClr val="accent6">
                    <a:lumMod val="50000"/>
                  </a:schemeClr>
                </a:solidFill>
                <a:cs typeface="0 Badr" pitchFamily="2" charset="-78"/>
              </a:rPr>
              <a:t>دلايل ارزشيابي كردن كاركنان </a:t>
            </a:r>
            <a:endParaRPr lang="fa-IR" dirty="0">
              <a:solidFill>
                <a:schemeClr val="accent6">
                  <a:lumMod val="50000"/>
                </a:schemeClr>
              </a:solidFill>
              <a:cs typeface="0 Bad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8915400" cy="5791200"/>
          </a:xfrm>
        </p:spPr>
        <p:txBody>
          <a:bodyPr>
            <a:normAutofit/>
          </a:bodyPr>
          <a:lstStyle/>
          <a:p>
            <a:endParaRPr lang="fa-IR" sz="2800" b="1" dirty="0" smtClean="0">
              <a:solidFill>
                <a:srgbClr val="7030A0"/>
              </a:solidFill>
              <a:cs typeface="B Traffic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fa-IR" sz="2800" b="1" dirty="0" smtClean="0">
                <a:solidFill>
                  <a:srgbClr val="7030A0"/>
                </a:solidFill>
                <a:cs typeface="B Traffic" pitchFamily="2" charset="-78"/>
              </a:rPr>
              <a:t>    تشخيص نقاط قوت وضعف تا بتوانند آنرا تقويت يا رفع كنند.</a:t>
            </a:r>
          </a:p>
          <a:p>
            <a:r>
              <a:rPr lang="fa-IR" sz="2800" b="1" dirty="0" smtClean="0">
                <a:solidFill>
                  <a:srgbClr val="7030A0"/>
                </a:solidFill>
                <a:cs typeface="B Traffic" pitchFamily="2" charset="-78"/>
              </a:rPr>
              <a:t> </a:t>
            </a:r>
          </a:p>
          <a:p>
            <a:pPr>
              <a:buFont typeface="Wingdings" pitchFamily="2" charset="2"/>
              <a:buChar char="q"/>
            </a:pPr>
            <a:r>
              <a:rPr lang="fa-IR" sz="2800" b="1" dirty="0" smtClean="0">
                <a:solidFill>
                  <a:srgbClr val="7030A0"/>
                </a:solidFill>
                <a:cs typeface="B Traffic" pitchFamily="2" charset="-78"/>
              </a:rPr>
              <a:t>  آگاه ساختن كاركنان به كيفيت كار خود (خوب ، بد) .</a:t>
            </a:r>
          </a:p>
          <a:p>
            <a:endParaRPr lang="fa-IR" sz="2800" b="1" dirty="0" smtClean="0">
              <a:solidFill>
                <a:srgbClr val="7030A0"/>
              </a:solidFill>
              <a:cs typeface="B Traffic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fa-IR" sz="2800" b="1" dirty="0" smtClean="0">
                <a:solidFill>
                  <a:srgbClr val="7030A0"/>
                </a:solidFill>
                <a:cs typeface="B Traffic" pitchFamily="2" charset="-78"/>
              </a:rPr>
              <a:t>   ارائه يك روش عادلانه براي ارتقاء و انتقال .</a:t>
            </a:r>
          </a:p>
          <a:p>
            <a:endParaRPr lang="fa-IR" sz="2800" b="1" dirty="0" smtClean="0">
              <a:solidFill>
                <a:srgbClr val="7030A0"/>
              </a:solidFill>
              <a:cs typeface="B Traffic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fa-IR" sz="2800" b="1" dirty="0" smtClean="0">
                <a:solidFill>
                  <a:srgbClr val="7030A0"/>
                </a:solidFill>
                <a:cs typeface="B Traffic" pitchFamily="2" charset="-78"/>
              </a:rPr>
              <a:t>   ايجاد آگاهي درباره انتظارات سرپرست و ايجاد ارتباط قوي بر اساس اعتماد متقابل  . </a:t>
            </a:r>
            <a:endParaRPr lang="en-US" sz="2800" b="1" dirty="0" smtClean="0">
              <a:solidFill>
                <a:srgbClr val="7030A0"/>
              </a:solidFill>
              <a:cs typeface="B Traffic" pitchFamily="2" charset="-78"/>
            </a:endParaRPr>
          </a:p>
          <a:p>
            <a:endParaRPr lang="en-US" sz="2800" b="1" dirty="0" smtClean="0">
              <a:solidFill>
                <a:srgbClr val="7030A0"/>
              </a:solidFill>
              <a:cs typeface="B Traffic" pitchFamily="2" charset="-78"/>
            </a:endParaRPr>
          </a:p>
          <a:p>
            <a:endParaRPr lang="en-US" sz="2800" b="1" dirty="0" smtClean="0">
              <a:solidFill>
                <a:srgbClr val="7030A0"/>
              </a:solidFill>
              <a:cs typeface="B Traffic" pitchFamily="2" charset="-78"/>
            </a:endParaRPr>
          </a:p>
          <a:p>
            <a:endParaRPr lang="fa-IR" sz="2800" b="1" dirty="0">
              <a:solidFill>
                <a:srgbClr val="7030A0"/>
              </a:solidFill>
              <a:cs typeface="B Traffic" pitchFamily="2" charset="-78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52400" y="1219200"/>
            <a:ext cx="9144000" cy="57912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a-IR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0 Badr" pitchFamily="2" charset="-78"/>
              </a:rPr>
              <a:t> 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a-I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304800" y="1371600"/>
            <a:ext cx="9144000" cy="57912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a-IR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0 Badr" pitchFamily="2" charset="-78"/>
              </a:rPr>
              <a:t> 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a-I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668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a-IR" dirty="0" smtClean="0">
                <a:solidFill>
                  <a:srgbClr val="0070C0"/>
                </a:solidFill>
                <a:cs typeface="0 Badr" pitchFamily="2" charset="-78"/>
              </a:rPr>
              <a:t>        </a:t>
            </a:r>
            <a:r>
              <a:rPr lang="fa-IR" dirty="0" smtClean="0">
                <a:solidFill>
                  <a:schemeClr val="bg1"/>
                </a:solidFill>
                <a:cs typeface="0 Badr" pitchFamily="2" charset="-78"/>
              </a:rPr>
              <a:t>چگونه عملكرد را نظارت كنيم  </a:t>
            </a:r>
            <a:endParaRPr lang="fa-IR" dirty="0">
              <a:solidFill>
                <a:schemeClr val="bg1"/>
              </a:solidFill>
              <a:cs typeface="0 Bad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endParaRPr lang="fa-IR" sz="3200" dirty="0" smtClean="0">
              <a:cs typeface="0 Badr" pitchFamily="2" charset="-78"/>
            </a:endParaRPr>
          </a:p>
          <a:p>
            <a:r>
              <a:rPr lang="fa-IR" sz="3200" dirty="0" smtClean="0">
                <a:cs typeface="0 Badr" pitchFamily="2" charset="-78"/>
              </a:rPr>
              <a:t>  </a:t>
            </a:r>
            <a:endParaRPr lang="en-US" sz="3200" dirty="0" smtClean="0">
              <a:cs typeface="0 Badr" pitchFamily="2" charset="-78"/>
            </a:endParaRPr>
          </a:p>
          <a:p>
            <a:endParaRPr lang="en-US" sz="3200" dirty="0" smtClean="0">
              <a:cs typeface="0 Badr" pitchFamily="2" charset="-78"/>
            </a:endParaRPr>
          </a:p>
          <a:p>
            <a:endParaRPr lang="en-US" sz="3200" dirty="0" smtClean="0">
              <a:cs typeface="0 Badr" pitchFamily="2" charset="-78"/>
            </a:endParaRPr>
          </a:p>
          <a:p>
            <a:endParaRPr lang="fa-IR" sz="3200" dirty="0">
              <a:cs typeface="0 Badr" pitchFamily="2" charset="-78"/>
            </a:endParaRPr>
          </a:p>
        </p:txBody>
      </p:sp>
      <p:sp>
        <p:nvSpPr>
          <p:cNvPr id="4" name="Horizontal Scroll 3"/>
          <p:cNvSpPr/>
          <p:nvPr/>
        </p:nvSpPr>
        <p:spPr>
          <a:xfrm>
            <a:off x="152400" y="1066800"/>
            <a:ext cx="8763000" cy="880872"/>
          </a:xfrm>
          <a:prstGeom prst="horizontalScroll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cs typeface="B Traffic" pitchFamily="2" charset="-78"/>
              </a:rPr>
              <a:t>قضاوت = مقايسه و مطابقت عملكرد با الزامات استاندارد </a:t>
            </a:r>
            <a:endParaRPr lang="fa-IR" sz="2800" b="1" dirty="0">
              <a:cs typeface="B Traffic" pitchFamily="2" charset="-78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152400" y="1905000"/>
            <a:ext cx="8839200" cy="838200"/>
          </a:xfrm>
          <a:prstGeom prst="horizontalScroll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cs typeface="B Traffic" pitchFamily="2" charset="-78"/>
              </a:rPr>
              <a:t>نظارت    =   قضاوت    +    مشاهده </a:t>
            </a:r>
            <a:endParaRPr lang="fa-IR" sz="2800" b="1" dirty="0">
              <a:cs typeface="B Traffic" pitchFamily="2" charset="-78"/>
            </a:endParaRPr>
          </a:p>
        </p:txBody>
      </p:sp>
      <p:sp>
        <p:nvSpPr>
          <p:cNvPr id="6" name="Horizontal Scroll 5"/>
          <p:cNvSpPr/>
          <p:nvPr/>
        </p:nvSpPr>
        <p:spPr>
          <a:xfrm>
            <a:off x="152400" y="2667000"/>
            <a:ext cx="8991600" cy="914400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400" b="1" dirty="0" smtClean="0">
                <a:solidFill>
                  <a:srgbClr val="0070C0"/>
                </a:solidFill>
                <a:cs typeface="B Traffic" pitchFamily="2" charset="-78"/>
              </a:rPr>
              <a:t>به منظور ارزشيابي و نظارت موارد زير ضروري مي باشد </a:t>
            </a:r>
            <a:endParaRPr lang="fa-IR" sz="2400" b="1" dirty="0">
              <a:solidFill>
                <a:srgbClr val="0070C0"/>
              </a:solidFill>
              <a:cs typeface="B Traffic" pitchFamily="2" charset="-78"/>
            </a:endParaRPr>
          </a:p>
        </p:txBody>
      </p:sp>
      <p:sp>
        <p:nvSpPr>
          <p:cNvPr id="7" name="Horizontal Scroll 6"/>
          <p:cNvSpPr/>
          <p:nvPr/>
        </p:nvSpPr>
        <p:spPr>
          <a:xfrm>
            <a:off x="152400" y="3505200"/>
            <a:ext cx="8839200" cy="914400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400" b="1" dirty="0" smtClean="0">
                <a:solidFill>
                  <a:srgbClr val="002060"/>
                </a:solidFill>
                <a:cs typeface="B Traffic" pitchFamily="2" charset="-78"/>
              </a:rPr>
              <a:t>ازپيش اطمينان حاصل كنيد كاركنان استانداردها را مي دانند   </a:t>
            </a:r>
            <a:endParaRPr lang="fa-IR" sz="2400" b="1" dirty="0">
              <a:solidFill>
                <a:srgbClr val="002060"/>
              </a:solidFill>
              <a:cs typeface="B Traffic" pitchFamily="2" charset="-78"/>
            </a:endParaRPr>
          </a:p>
        </p:txBody>
      </p:sp>
      <p:sp>
        <p:nvSpPr>
          <p:cNvPr id="8" name="Horizontal Scroll 7"/>
          <p:cNvSpPr/>
          <p:nvPr/>
        </p:nvSpPr>
        <p:spPr>
          <a:xfrm>
            <a:off x="152400" y="4343400"/>
            <a:ext cx="8839200" cy="990600"/>
          </a:xfrm>
          <a:prstGeom prst="horizont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solidFill>
                  <a:srgbClr val="002060"/>
                </a:solidFill>
                <a:cs typeface="B Traffic" pitchFamily="2" charset="-78"/>
              </a:rPr>
              <a:t>براي چگونگي بازبيني هر وظيفه با كاركنان به توافق برسيد</a:t>
            </a:r>
            <a:endParaRPr lang="fa-IR" sz="2800" b="1" dirty="0">
              <a:solidFill>
                <a:srgbClr val="002060"/>
              </a:solidFill>
              <a:cs typeface="B Traffic" pitchFamily="2" charset="-78"/>
            </a:endParaRPr>
          </a:p>
        </p:txBody>
      </p:sp>
      <p:sp>
        <p:nvSpPr>
          <p:cNvPr id="9" name="Horizontal Scroll 8"/>
          <p:cNvSpPr/>
          <p:nvPr/>
        </p:nvSpPr>
        <p:spPr>
          <a:xfrm>
            <a:off x="152400" y="5181600"/>
            <a:ext cx="8839200" cy="990600"/>
          </a:xfrm>
          <a:prstGeom prst="horizontalScroll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b="1" dirty="0" smtClean="0">
                <a:solidFill>
                  <a:schemeClr val="bg1"/>
                </a:solidFill>
                <a:cs typeface="B Traffic" pitchFamily="2" charset="-78"/>
              </a:rPr>
              <a:t>روند مشاهده را اجرا كنيد و در صورت نياز ثبت نماييد </a:t>
            </a:r>
          </a:p>
          <a:p>
            <a:pPr algn="ctr"/>
            <a:r>
              <a:rPr lang="fa-IR" sz="2400" b="1" dirty="0" smtClean="0">
                <a:solidFill>
                  <a:schemeClr val="bg1"/>
                </a:solidFill>
                <a:cs typeface="B Traffic" pitchFamily="2" charset="-78"/>
              </a:rPr>
              <a:t>                                                                              (نه به گفته ديگران )</a:t>
            </a:r>
            <a:endParaRPr lang="fa-IR" sz="2400" b="1" dirty="0">
              <a:solidFill>
                <a:schemeClr val="bg1"/>
              </a:solidFill>
              <a:cs typeface="B Traffic" pitchFamily="2" charset="-78"/>
            </a:endParaRPr>
          </a:p>
        </p:txBody>
      </p:sp>
      <p:sp>
        <p:nvSpPr>
          <p:cNvPr id="10" name="Horizontal Scroll 9"/>
          <p:cNvSpPr/>
          <p:nvPr/>
        </p:nvSpPr>
        <p:spPr>
          <a:xfrm>
            <a:off x="0" y="6096000"/>
            <a:ext cx="9144000" cy="914400"/>
          </a:xfrm>
          <a:prstGeom prst="horizontalScroll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solidFill>
                  <a:schemeClr val="bg1"/>
                </a:solidFill>
                <a:cs typeface="B Traffic" pitchFamily="2" charset="-78"/>
              </a:rPr>
              <a:t>قضاوت نماييد ( با استاندارد توافق شده )</a:t>
            </a:r>
            <a:endParaRPr lang="fa-IR" sz="2800" b="1" dirty="0">
              <a:solidFill>
                <a:schemeClr val="bg1"/>
              </a:solidFill>
              <a:cs typeface="B Traffic" pitchFamily="2" charset="-78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152400" y="1219200"/>
            <a:ext cx="9144000" cy="57912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a-IR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0 Badr" pitchFamily="2" charset="-78"/>
              </a:rPr>
              <a:t> 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a-I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304800" y="1371600"/>
            <a:ext cx="9144000" cy="57912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a-IR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0 Badr" pitchFamily="2" charset="-78"/>
              </a:rPr>
              <a:t> 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a-I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animBg="1"/>
      <p:bldP spid="5" grpId="0" build="p" animBg="1"/>
      <p:bldP spid="6" grpId="0" build="p" animBg="1"/>
      <p:bldP spid="7" grpId="0" build="p" animBg="1"/>
      <p:bldP spid="8" grpId="0" build="p" animBg="1"/>
      <p:bldP spid="9" grpId="0" build="p" animBg="1"/>
      <p:bldP spid="10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95400"/>
            <a:ext cx="9144000" cy="5562600"/>
          </a:xfrm>
        </p:spPr>
        <p:txBody>
          <a:bodyPr/>
          <a:lstStyle/>
          <a:p>
            <a:r>
              <a:rPr lang="fa-IR" dirty="0" smtClean="0">
                <a:cs typeface="0 Badr" pitchFamily="2" charset="-78"/>
              </a:rPr>
              <a:t>        </a:t>
            </a:r>
            <a:endParaRPr lang="fa-IR" dirty="0">
              <a:cs typeface="0 Bad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endParaRPr lang="fa-IR" sz="3200" dirty="0" smtClean="0">
              <a:cs typeface="0 Badr" pitchFamily="2" charset="-78"/>
            </a:endParaRPr>
          </a:p>
          <a:p>
            <a:r>
              <a:rPr lang="fa-IR" sz="3200" dirty="0" smtClean="0">
                <a:cs typeface="0 Badr" pitchFamily="2" charset="-78"/>
              </a:rPr>
              <a:t>  </a:t>
            </a:r>
            <a:endParaRPr lang="en-US" sz="3200" dirty="0" smtClean="0">
              <a:cs typeface="0 Badr" pitchFamily="2" charset="-78"/>
            </a:endParaRPr>
          </a:p>
          <a:p>
            <a:endParaRPr lang="en-US" sz="3200" dirty="0" smtClean="0">
              <a:cs typeface="0 Badr" pitchFamily="2" charset="-78"/>
            </a:endParaRPr>
          </a:p>
          <a:p>
            <a:endParaRPr lang="en-US" sz="3200" dirty="0" smtClean="0">
              <a:cs typeface="0 Badr" pitchFamily="2" charset="-78"/>
            </a:endParaRPr>
          </a:p>
          <a:p>
            <a:endParaRPr lang="fa-IR" sz="3200" dirty="0">
              <a:cs typeface="0 Badr" pitchFamily="2" charset="-78"/>
            </a:endParaRPr>
          </a:p>
        </p:txBody>
      </p:sp>
      <p:sp>
        <p:nvSpPr>
          <p:cNvPr id="4" name="24-Point Star 3"/>
          <p:cNvSpPr/>
          <p:nvPr/>
        </p:nvSpPr>
        <p:spPr>
          <a:xfrm>
            <a:off x="4495800" y="2133600"/>
            <a:ext cx="4191000" cy="3124200"/>
          </a:xfrm>
          <a:prstGeom prst="star24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4000" dirty="0" smtClean="0">
                <a:cs typeface="B Traffic" pitchFamily="2" charset="-78"/>
              </a:rPr>
              <a:t>نظارت شديد </a:t>
            </a:r>
            <a:r>
              <a:rPr lang="en-US" sz="4000" dirty="0" smtClean="0">
                <a:cs typeface="B Traffic" pitchFamily="2" charset="-78"/>
              </a:rPr>
              <a:t> </a:t>
            </a:r>
            <a:endParaRPr lang="fa-IR" sz="4000" dirty="0">
              <a:cs typeface="B Traffic" pitchFamily="2" charset="-78"/>
            </a:endParaRPr>
          </a:p>
        </p:txBody>
      </p:sp>
      <p:sp>
        <p:nvSpPr>
          <p:cNvPr id="5" name="24-Point Star 4"/>
          <p:cNvSpPr/>
          <p:nvPr/>
        </p:nvSpPr>
        <p:spPr>
          <a:xfrm>
            <a:off x="0" y="3505200"/>
            <a:ext cx="4876800" cy="3352800"/>
          </a:xfrm>
          <a:prstGeom prst="star24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4000" dirty="0" smtClean="0">
                <a:cs typeface="B Traffic" pitchFamily="2" charset="-78"/>
              </a:rPr>
              <a:t>واكنش نامطلوب كاركنان</a:t>
            </a:r>
            <a:endParaRPr lang="fa-IR" sz="4000" dirty="0">
              <a:cs typeface="B Traffic" pitchFamily="2" charset="-78"/>
            </a:endParaRPr>
          </a:p>
        </p:txBody>
      </p:sp>
      <p:sp>
        <p:nvSpPr>
          <p:cNvPr id="6" name="Curved Left Arrow 5"/>
          <p:cNvSpPr/>
          <p:nvPr/>
        </p:nvSpPr>
        <p:spPr>
          <a:xfrm rot="1543390">
            <a:off x="5263700" y="4430421"/>
            <a:ext cx="1426074" cy="1757328"/>
          </a:xfrm>
          <a:prstGeom prst="curvedLef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4400" dirty="0" smtClean="0">
                <a:cs typeface="B Traffic" pitchFamily="2" charset="-78"/>
              </a:rPr>
              <a:t>   چگونه عملكرد را نظارت كنيم                  </a:t>
            </a:r>
            <a:endParaRPr lang="fa-IR" sz="4400" dirty="0">
              <a:cs typeface="B Traffic" pitchFamily="2" charset="-78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build="p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66800"/>
          </a:xfrm>
        </p:spPr>
        <p:txBody>
          <a:bodyPr>
            <a:normAutofit/>
          </a:bodyPr>
          <a:lstStyle/>
          <a:p>
            <a:r>
              <a:rPr lang="fa-IR" dirty="0" smtClean="0">
                <a:solidFill>
                  <a:srgbClr val="0070C0"/>
                </a:solidFill>
                <a:cs typeface="0 Badr" pitchFamily="2" charset="-78"/>
              </a:rPr>
              <a:t>   </a:t>
            </a:r>
            <a:r>
              <a:rPr lang="fa-IR" dirty="0" smtClean="0">
                <a:solidFill>
                  <a:srgbClr val="0070C0"/>
                </a:solidFill>
                <a:cs typeface="B Traffic" pitchFamily="2" charset="-78"/>
              </a:rPr>
              <a:t>نظارت و تاثیر معکوس آن بر افراد </a:t>
            </a:r>
            <a:r>
              <a:rPr lang="fa-IR" dirty="0" smtClean="0">
                <a:solidFill>
                  <a:srgbClr val="0070C0"/>
                </a:solidFill>
                <a:cs typeface="0 Badr" pitchFamily="2" charset="-78"/>
              </a:rPr>
              <a:t>:</a:t>
            </a:r>
            <a:endParaRPr lang="fa-IR" dirty="0">
              <a:solidFill>
                <a:srgbClr val="0070C0"/>
              </a:solidFill>
              <a:cs typeface="0 Bad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3000"/>
            <a:ext cx="9144000" cy="57912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fa-IR" sz="2800" dirty="0" smtClean="0">
                <a:solidFill>
                  <a:schemeClr val="accent6">
                    <a:lumMod val="50000"/>
                  </a:schemeClr>
                </a:solidFill>
                <a:cs typeface="B Traffic" pitchFamily="2" charset="-78"/>
              </a:rPr>
              <a:t> ” المربوراك</a:t>
            </a:r>
            <a:r>
              <a:rPr lang="fa-IR" sz="2800" b="1" dirty="0" smtClean="0">
                <a:solidFill>
                  <a:schemeClr val="accent6">
                    <a:lumMod val="50000"/>
                  </a:schemeClr>
                </a:solidFill>
                <a:cs typeface="B Traffic" pitchFamily="2" charset="-78"/>
              </a:rPr>
              <a:t>   ” می گوید : </a:t>
            </a:r>
          </a:p>
          <a:p>
            <a:pPr lvl="1">
              <a:buFont typeface="Wingdings" pitchFamily="2" charset="2"/>
              <a:buChar char="v"/>
            </a:pPr>
            <a:r>
              <a:rPr lang="fa-IR" sz="2800" b="1" dirty="0" smtClean="0">
                <a:solidFill>
                  <a:srgbClr val="002060"/>
                </a:solidFill>
                <a:cs typeface="B Traffic" pitchFamily="2" charset="-78"/>
              </a:rPr>
              <a:t>اغلب مديران براي بهبود كارايي،نظارت هاي شديد را وضع  مي كنند.</a:t>
            </a:r>
          </a:p>
          <a:p>
            <a:pPr algn="ctr"/>
            <a:r>
              <a:rPr lang="fa-IR" sz="2800" b="1" dirty="0" smtClean="0">
                <a:cs typeface="B Traffic" pitchFamily="2" charset="-78"/>
              </a:rPr>
              <a:t> </a:t>
            </a:r>
            <a:r>
              <a:rPr lang="fa-IR" sz="2800" b="1" dirty="0" smtClean="0">
                <a:solidFill>
                  <a:srgbClr val="0070C0"/>
                </a:solidFill>
                <a:cs typeface="B Traffic" pitchFamily="2" charset="-78"/>
              </a:rPr>
              <a:t>ممكنست در كوتاه مدت بهبود عملكرد حاصل شود ، اما اغلب باعث تضعيف روحيه كارمندان و غيبتهاي زياد مي گردد ،  و سير نزولي دارد .</a:t>
            </a:r>
          </a:p>
          <a:p>
            <a:pPr algn="ctr"/>
            <a:endParaRPr lang="fa-IR" sz="2800" b="1" dirty="0" smtClean="0">
              <a:solidFill>
                <a:srgbClr val="0070C0"/>
              </a:solidFill>
              <a:cs typeface="B Traffic" pitchFamily="2" charset="-78"/>
            </a:endParaRPr>
          </a:p>
          <a:p>
            <a:pPr algn="ctr"/>
            <a:r>
              <a:rPr lang="fa-IR" sz="2800" b="1" dirty="0" smtClean="0">
                <a:solidFill>
                  <a:srgbClr val="0070C0"/>
                </a:solidFill>
                <a:cs typeface="B Traffic" pitchFamily="2" charset="-78"/>
              </a:rPr>
              <a:t> در نتيجه مديران واكنش نشان داده نظارت شديدتر وضع مي كنند . </a:t>
            </a:r>
          </a:p>
          <a:p>
            <a:pPr algn="ctr"/>
            <a:r>
              <a:rPr lang="fa-IR" sz="2800" b="1" dirty="0" smtClean="0">
                <a:solidFill>
                  <a:srgbClr val="0070C0"/>
                </a:solidFill>
                <a:cs typeface="B Traffic" pitchFamily="2" charset="-78"/>
              </a:rPr>
              <a:t>  اين عمل به نوبه خود در بخشي از كاركنان به احساس بيزاري ، ضعف بيشتر ،و تلاش براي در هم شكستن سيستم منتهي مي گردد.  </a:t>
            </a:r>
          </a:p>
          <a:p>
            <a:pPr algn="ctr"/>
            <a:r>
              <a:rPr lang="fa-IR" sz="2800" b="1" dirty="0" smtClean="0">
                <a:solidFill>
                  <a:srgbClr val="0070C0"/>
                </a:solidFill>
                <a:cs typeface="B Traffic" pitchFamily="2" charset="-78"/>
              </a:rPr>
              <a:t>   </a:t>
            </a:r>
          </a:p>
          <a:p>
            <a:r>
              <a:rPr lang="fa-IR" sz="2800" b="1" dirty="0" smtClean="0">
                <a:cs typeface="B Traffic" pitchFamily="2" charset="-78"/>
              </a:rPr>
              <a:t>  </a:t>
            </a:r>
            <a:endParaRPr lang="en-US" sz="2800" b="1" dirty="0" smtClean="0">
              <a:cs typeface="B Traffic" pitchFamily="2" charset="-78"/>
            </a:endParaRPr>
          </a:p>
          <a:p>
            <a:endParaRPr lang="en-US" sz="2800" b="1" dirty="0" smtClean="0">
              <a:cs typeface="B Traffic" pitchFamily="2" charset="-78"/>
            </a:endParaRPr>
          </a:p>
          <a:p>
            <a:endParaRPr lang="en-US" sz="2800" b="1" dirty="0" smtClean="0">
              <a:cs typeface="B Traffic" pitchFamily="2" charset="-78"/>
            </a:endParaRPr>
          </a:p>
          <a:p>
            <a:endParaRPr lang="fa-IR" sz="2800" b="1" dirty="0">
              <a:cs typeface="B Traffic" pitchFamily="2" charset="-78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fa-IR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raffic" pitchFamily="2" charset="-78"/>
              </a:rPr>
              <a:t>   دلايل درهم شكستن نظارت (ادوارد لاور-جان راد)</a:t>
            </a:r>
            <a:endParaRPr lang="fa-IR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raffic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838200"/>
            <a:ext cx="9144000" cy="6019800"/>
          </a:xfrm>
        </p:spPr>
        <p:txBody>
          <a:bodyPr>
            <a:normAutofit/>
          </a:bodyPr>
          <a:lstStyle/>
          <a:p>
            <a:r>
              <a:rPr lang="fa-IR" sz="3200" b="1" dirty="0" smtClean="0">
                <a:solidFill>
                  <a:srgbClr val="0070C0"/>
                </a:solidFill>
                <a:cs typeface="B Traffic" pitchFamily="2" charset="-78"/>
              </a:rPr>
              <a:t>«</a:t>
            </a:r>
            <a:r>
              <a:rPr lang="fa-IR" sz="3200" b="1" dirty="0" smtClean="0">
                <a:solidFill>
                  <a:srgbClr val="C00000"/>
                </a:solidFill>
                <a:cs typeface="B Traffic" pitchFamily="2" charset="-78"/>
              </a:rPr>
              <a:t>ادوارد لاور </a:t>
            </a:r>
            <a:r>
              <a:rPr lang="fa-IR" sz="3200" b="1" dirty="0" smtClean="0">
                <a:solidFill>
                  <a:srgbClr val="0070C0"/>
                </a:solidFill>
                <a:cs typeface="B Traffic" pitchFamily="2" charset="-78"/>
              </a:rPr>
              <a:t>» و « </a:t>
            </a:r>
            <a:r>
              <a:rPr lang="fa-IR" sz="3200" b="1" dirty="0" smtClean="0">
                <a:solidFill>
                  <a:srgbClr val="C00000"/>
                </a:solidFill>
                <a:cs typeface="B Traffic" pitchFamily="2" charset="-78"/>
              </a:rPr>
              <a:t>جان راد </a:t>
            </a:r>
            <a:r>
              <a:rPr lang="fa-IR" sz="3200" b="1" dirty="0" smtClean="0">
                <a:solidFill>
                  <a:srgbClr val="0070C0"/>
                </a:solidFill>
                <a:cs typeface="B Traffic" pitchFamily="2" charset="-78"/>
              </a:rPr>
              <a:t>» معتقدند کارمندان برای مقاومت در مقابل سیستم کنترل و نظارت ؛ و در هم شکستن آنها روشهایی بکار می برند که عبارتند از  </a:t>
            </a:r>
          </a:p>
          <a:p>
            <a:endParaRPr lang="fa-IR" sz="3200" dirty="0" smtClean="0">
              <a:cs typeface="0 Badr" pitchFamily="2" charset="-78"/>
            </a:endParaRPr>
          </a:p>
          <a:p>
            <a:r>
              <a:rPr lang="fa-IR" sz="3200" dirty="0" smtClean="0">
                <a:cs typeface="0 Badr" pitchFamily="2" charset="-78"/>
              </a:rPr>
              <a:t>  </a:t>
            </a:r>
            <a:endParaRPr lang="en-US" sz="3200" dirty="0" smtClean="0">
              <a:cs typeface="0 Badr" pitchFamily="2" charset="-78"/>
            </a:endParaRPr>
          </a:p>
          <a:p>
            <a:endParaRPr lang="en-US" sz="3200" dirty="0" smtClean="0">
              <a:cs typeface="0 Badr" pitchFamily="2" charset="-78"/>
            </a:endParaRPr>
          </a:p>
          <a:p>
            <a:endParaRPr lang="en-US" sz="3200" dirty="0" smtClean="0">
              <a:cs typeface="0 Badr" pitchFamily="2" charset="-78"/>
            </a:endParaRPr>
          </a:p>
          <a:p>
            <a:endParaRPr lang="fa-IR" sz="3200" dirty="0">
              <a:cs typeface="0 Badr" pitchFamily="2" charset="-78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304800" y="2743200"/>
            <a:ext cx="8839200" cy="1524000"/>
          </a:xfrm>
          <a:prstGeom prst="horizont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3600" b="1" dirty="0" smtClean="0">
                <a:cs typeface="B Traffic" pitchFamily="2" charset="-78"/>
              </a:rPr>
              <a:t>رفتار اداري خشك و غير قابل انعطاف </a:t>
            </a:r>
          </a:p>
          <a:p>
            <a:pPr algn="ctr"/>
            <a:r>
              <a:rPr lang="fa-IR" sz="3600" b="1" dirty="0" smtClean="0">
                <a:cs typeface="B Traffic" pitchFamily="2" charset="-78"/>
              </a:rPr>
              <a:t>(</a:t>
            </a:r>
            <a:r>
              <a:rPr lang="fa-IR" sz="2000" b="1" dirty="0" smtClean="0">
                <a:cs typeface="B Traffic" pitchFamily="2" charset="-78"/>
              </a:rPr>
              <a:t>تاكيدنقاط مورد سنجش</a:t>
            </a:r>
            <a:r>
              <a:rPr lang="fa-IR" sz="3600" b="1" dirty="0" smtClean="0">
                <a:cs typeface="B Traffic" pitchFamily="2" charset="-78"/>
              </a:rPr>
              <a:t>)</a:t>
            </a:r>
            <a:endParaRPr lang="fa-IR" sz="3600" b="1" dirty="0">
              <a:cs typeface="B Traffic" pitchFamily="2" charset="-78"/>
            </a:endParaRPr>
          </a:p>
        </p:txBody>
      </p:sp>
      <p:sp>
        <p:nvSpPr>
          <p:cNvPr id="7" name="Horizontal Scroll 6"/>
          <p:cNvSpPr/>
          <p:nvPr/>
        </p:nvSpPr>
        <p:spPr>
          <a:xfrm>
            <a:off x="0" y="3886200"/>
            <a:ext cx="8915400" cy="1524000"/>
          </a:xfrm>
          <a:prstGeom prst="horizontalScroll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4000" b="1" dirty="0" smtClean="0">
                <a:solidFill>
                  <a:schemeClr val="bg1"/>
                </a:solidFill>
                <a:cs typeface="B Traffic" pitchFamily="2" charset="-78"/>
              </a:rPr>
              <a:t>رفتار استراتژيك (</a:t>
            </a:r>
            <a:r>
              <a:rPr lang="fa-IR" sz="2800" b="1" dirty="0" smtClean="0">
                <a:solidFill>
                  <a:schemeClr val="bg1"/>
                </a:solidFill>
                <a:cs typeface="B Traffic" pitchFamily="2" charset="-78"/>
              </a:rPr>
              <a:t>خوب جلوه دادن ،آمار خوشايند</a:t>
            </a:r>
            <a:r>
              <a:rPr lang="fa-IR" sz="4000" b="1" dirty="0" smtClean="0">
                <a:solidFill>
                  <a:schemeClr val="bg1"/>
                </a:solidFill>
                <a:cs typeface="B Traffic" pitchFamily="2" charset="-78"/>
              </a:rPr>
              <a:t>) </a:t>
            </a:r>
            <a:endParaRPr lang="fa-IR" sz="4000" b="1" dirty="0">
              <a:solidFill>
                <a:schemeClr val="bg1"/>
              </a:solidFill>
              <a:cs typeface="B Traffic" pitchFamily="2" charset="-78"/>
            </a:endParaRPr>
          </a:p>
        </p:txBody>
      </p:sp>
      <p:sp>
        <p:nvSpPr>
          <p:cNvPr id="9" name="Horizontal Scroll 8"/>
          <p:cNvSpPr/>
          <p:nvPr/>
        </p:nvSpPr>
        <p:spPr>
          <a:xfrm>
            <a:off x="0" y="5181600"/>
            <a:ext cx="8839200" cy="1676400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4000" b="1" dirty="0" smtClean="0">
                <a:solidFill>
                  <a:srgbClr val="0070C0"/>
                </a:solidFill>
                <a:cs typeface="B Traffic" pitchFamily="2" charset="-78"/>
              </a:rPr>
              <a:t>گزارش اطلاعات غلط و بي اعتبار </a:t>
            </a:r>
            <a:endParaRPr lang="fa-IR" sz="4000" b="1" dirty="0">
              <a:solidFill>
                <a:srgbClr val="0070C0"/>
              </a:solidFill>
              <a:cs typeface="B Traffic" pitchFamily="2" charset="-78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0" y="838200"/>
            <a:ext cx="9144000" cy="63246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a-IR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0 Badr" pitchFamily="2" charset="-78"/>
              </a:rPr>
              <a:t> 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a-I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304800" y="1371600"/>
            <a:ext cx="9144000" cy="57912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a-IR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0 Badr" pitchFamily="2" charset="-78"/>
              </a:rPr>
              <a:t> 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a-I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7" grpId="0" build="p" animBg="1"/>
      <p:bldP spid="9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66800"/>
          </a:xfrm>
        </p:spPr>
        <p:txBody>
          <a:bodyPr>
            <a:normAutofit/>
          </a:bodyPr>
          <a:lstStyle/>
          <a:p>
            <a:r>
              <a:rPr lang="fa-IR" sz="3600" dirty="0" smtClean="0">
                <a:solidFill>
                  <a:srgbClr val="0070C0"/>
                </a:solidFill>
                <a:cs typeface="B Traffic" pitchFamily="2" charset="-78"/>
              </a:rPr>
              <a:t>  توصيه هايي براي افزايش دفعات نظارت  </a:t>
            </a:r>
            <a:endParaRPr lang="fa-IR" sz="3600" dirty="0">
              <a:solidFill>
                <a:srgbClr val="0070C0"/>
              </a:solidFill>
              <a:cs typeface="B Traffic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endParaRPr lang="fa-IR" sz="3200" dirty="0" smtClean="0">
              <a:cs typeface="0 Badr" pitchFamily="2" charset="-78"/>
            </a:endParaRPr>
          </a:p>
          <a:p>
            <a:r>
              <a:rPr lang="fa-IR" sz="3200" dirty="0" smtClean="0">
                <a:cs typeface="0 Badr" pitchFamily="2" charset="-78"/>
              </a:rPr>
              <a:t>  </a:t>
            </a:r>
            <a:endParaRPr lang="en-US" sz="3200" dirty="0" smtClean="0">
              <a:cs typeface="0 Badr" pitchFamily="2" charset="-78"/>
            </a:endParaRPr>
          </a:p>
          <a:p>
            <a:endParaRPr lang="en-US" sz="3200" dirty="0" smtClean="0">
              <a:cs typeface="0 Badr" pitchFamily="2" charset="-78"/>
            </a:endParaRPr>
          </a:p>
          <a:p>
            <a:endParaRPr lang="en-US" sz="3200" dirty="0" smtClean="0">
              <a:cs typeface="0 Badr" pitchFamily="2" charset="-78"/>
            </a:endParaRPr>
          </a:p>
          <a:p>
            <a:endParaRPr lang="fa-IR" sz="3200" dirty="0">
              <a:cs typeface="0 Badr" pitchFamily="2" charset="-78"/>
            </a:endParaRPr>
          </a:p>
        </p:txBody>
      </p:sp>
      <p:sp>
        <p:nvSpPr>
          <p:cNvPr id="4" name="Horizontal Scroll 3"/>
          <p:cNvSpPr/>
          <p:nvPr/>
        </p:nvSpPr>
        <p:spPr>
          <a:xfrm>
            <a:off x="152400" y="1143000"/>
            <a:ext cx="8763000" cy="1447800"/>
          </a:xfrm>
          <a:prstGeom prst="horizontalScroll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solidFill>
                  <a:schemeClr val="bg1"/>
                </a:solidFill>
                <a:cs typeface="B Traffic" pitchFamily="2" charset="-78"/>
              </a:rPr>
              <a:t>فرد براي كار بي تجربه است </a:t>
            </a:r>
            <a:endParaRPr lang="fa-IR" sz="2800" b="1" dirty="0">
              <a:solidFill>
                <a:schemeClr val="bg1"/>
              </a:solidFill>
              <a:cs typeface="B Traffic" pitchFamily="2" charset="-78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152400" y="2514600"/>
            <a:ext cx="8839200" cy="1447800"/>
          </a:xfrm>
          <a:prstGeom prst="horizontalScroll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cs typeface="B Traffic" pitchFamily="2" charset="-78"/>
              </a:rPr>
              <a:t>وظيفه مورد نظر مملو از ريسك مي باشد </a:t>
            </a:r>
            <a:endParaRPr lang="fa-IR" sz="2800" b="1" dirty="0">
              <a:cs typeface="B Traffic" pitchFamily="2" charset="-78"/>
            </a:endParaRPr>
          </a:p>
        </p:txBody>
      </p:sp>
      <p:sp>
        <p:nvSpPr>
          <p:cNvPr id="7" name="Horizontal Scroll 6"/>
          <p:cNvSpPr/>
          <p:nvPr/>
        </p:nvSpPr>
        <p:spPr>
          <a:xfrm>
            <a:off x="0" y="3810000"/>
            <a:ext cx="9144000" cy="1447800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solidFill>
                  <a:srgbClr val="002060"/>
                </a:solidFill>
                <a:cs typeface="B Traffic" pitchFamily="2" charset="-78"/>
              </a:rPr>
              <a:t>عملكرد در افراد نقصان دارد </a:t>
            </a:r>
            <a:endParaRPr lang="fa-IR" sz="2800" b="1" dirty="0">
              <a:solidFill>
                <a:srgbClr val="002060"/>
              </a:solidFill>
              <a:cs typeface="B Traffic" pitchFamily="2" charset="-78"/>
            </a:endParaRPr>
          </a:p>
        </p:txBody>
      </p:sp>
      <p:sp>
        <p:nvSpPr>
          <p:cNvPr id="8" name="Horizontal Scroll 7"/>
          <p:cNvSpPr/>
          <p:nvPr/>
        </p:nvSpPr>
        <p:spPr>
          <a:xfrm>
            <a:off x="152400" y="5181600"/>
            <a:ext cx="8839200" cy="1676400"/>
          </a:xfrm>
          <a:prstGeom prst="horizontalScroll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solidFill>
                  <a:schemeClr val="bg1"/>
                </a:solidFill>
                <a:cs typeface="B Traffic" pitchFamily="2" charset="-78"/>
              </a:rPr>
              <a:t>فرد اظهار عدم اعتماد بنفس مي نمايد </a:t>
            </a:r>
            <a:endParaRPr lang="fa-IR" sz="2800" b="1" dirty="0">
              <a:solidFill>
                <a:schemeClr val="bg1"/>
              </a:solidFill>
              <a:cs typeface="B Traffic" pitchFamily="2" charset="-78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152400" y="1219200"/>
            <a:ext cx="9144000" cy="57912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a-IR" sz="3200" b="0" i="0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0 Badr" pitchFamily="2" charset="-78"/>
              </a:rPr>
              <a:t> 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a-IR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304800" y="1371600"/>
            <a:ext cx="9144000" cy="57912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a-IR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0 Badr" pitchFamily="2" charset="-78"/>
              </a:rPr>
              <a:t> 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a-I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build="p" animBg="1"/>
      <p:bldP spid="7" grpId="0" build="p" animBg="1"/>
      <p:bldP spid="8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66800"/>
          </a:xfrm>
        </p:spPr>
        <p:txBody>
          <a:bodyPr>
            <a:normAutofit/>
          </a:bodyPr>
          <a:lstStyle/>
          <a:p>
            <a:r>
              <a:rPr lang="fa-IR" dirty="0" smtClean="0">
                <a:solidFill>
                  <a:srgbClr val="0070C0"/>
                </a:solidFill>
                <a:cs typeface="0 Badr" pitchFamily="2" charset="-78"/>
              </a:rPr>
              <a:t>      توصيه هايي براي كاهش دفعات نظارت  </a:t>
            </a:r>
            <a:endParaRPr lang="fa-IR" dirty="0">
              <a:solidFill>
                <a:srgbClr val="0070C0"/>
              </a:solidFill>
              <a:cs typeface="0 Bad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endParaRPr lang="fa-IR" sz="3200" dirty="0" smtClean="0">
              <a:cs typeface="0 Badr" pitchFamily="2" charset="-78"/>
            </a:endParaRPr>
          </a:p>
          <a:p>
            <a:r>
              <a:rPr lang="fa-IR" sz="3200" dirty="0" smtClean="0">
                <a:cs typeface="0 Badr" pitchFamily="2" charset="-78"/>
              </a:rPr>
              <a:t>  </a:t>
            </a:r>
            <a:endParaRPr lang="en-US" sz="3200" dirty="0" smtClean="0">
              <a:cs typeface="0 Badr" pitchFamily="2" charset="-78"/>
            </a:endParaRPr>
          </a:p>
          <a:p>
            <a:endParaRPr lang="en-US" sz="3200" dirty="0" smtClean="0">
              <a:cs typeface="0 Badr" pitchFamily="2" charset="-78"/>
            </a:endParaRPr>
          </a:p>
          <a:p>
            <a:endParaRPr lang="en-US" sz="3200" dirty="0" smtClean="0">
              <a:cs typeface="0 Badr" pitchFamily="2" charset="-78"/>
            </a:endParaRPr>
          </a:p>
          <a:p>
            <a:endParaRPr lang="fa-IR" sz="3200" dirty="0">
              <a:cs typeface="0 Badr" pitchFamily="2" charset="-78"/>
            </a:endParaRPr>
          </a:p>
        </p:txBody>
      </p:sp>
      <p:sp>
        <p:nvSpPr>
          <p:cNvPr id="4" name="Horizontal Scroll 3"/>
          <p:cNvSpPr/>
          <p:nvPr/>
        </p:nvSpPr>
        <p:spPr>
          <a:xfrm>
            <a:off x="0" y="1524000"/>
            <a:ext cx="8763000" cy="1447800"/>
          </a:xfrm>
          <a:prstGeom prst="horizontalScroll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solidFill>
                  <a:schemeClr val="bg1"/>
                </a:solidFill>
                <a:cs typeface="B Traffic" pitchFamily="2" charset="-78"/>
              </a:rPr>
              <a:t>عملكرد پيشرفت مستمري دارد </a:t>
            </a:r>
            <a:endParaRPr lang="fa-IR" sz="2800" b="1" dirty="0">
              <a:solidFill>
                <a:schemeClr val="bg1"/>
              </a:solidFill>
              <a:cs typeface="B Traffic" pitchFamily="2" charset="-78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304800" y="2819400"/>
            <a:ext cx="8839200" cy="1447800"/>
          </a:xfrm>
          <a:prstGeom prst="horizontalScroll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b="1" dirty="0" smtClean="0">
                <a:solidFill>
                  <a:schemeClr val="bg1"/>
                </a:solidFill>
                <a:cs typeface="B Traffic" pitchFamily="2" charset="-78"/>
              </a:rPr>
              <a:t>فرد توانايي و تمايل به انجام وظيفه از خود نشان ميدهد</a:t>
            </a:r>
            <a:endParaRPr lang="fa-IR" sz="2400" b="1" dirty="0">
              <a:solidFill>
                <a:schemeClr val="bg1"/>
              </a:solidFill>
              <a:cs typeface="B Traffic" pitchFamily="2" charset="-78"/>
            </a:endParaRPr>
          </a:p>
        </p:txBody>
      </p:sp>
      <p:sp>
        <p:nvSpPr>
          <p:cNvPr id="7" name="Horizontal Scroll 6"/>
          <p:cNvSpPr/>
          <p:nvPr/>
        </p:nvSpPr>
        <p:spPr>
          <a:xfrm>
            <a:off x="304800" y="4267200"/>
            <a:ext cx="8839200" cy="2209800"/>
          </a:xfrm>
          <a:prstGeom prst="horizontalScroll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b="1" dirty="0" smtClean="0">
                <a:solidFill>
                  <a:schemeClr val="bg1"/>
                </a:solidFill>
                <a:cs typeface="B Traffic" pitchFamily="2" charset="-78"/>
              </a:rPr>
              <a:t>فرد نشان ميدهد توانايي نظارت بر عملكرد خود دارد </a:t>
            </a:r>
          </a:p>
          <a:p>
            <a:pPr algn="ctr"/>
            <a:r>
              <a:rPr lang="fa-IR" sz="2400" b="1" dirty="0" smtClean="0">
                <a:solidFill>
                  <a:schemeClr val="bg1"/>
                </a:solidFill>
                <a:cs typeface="B Traffic" pitchFamily="2" charset="-78"/>
              </a:rPr>
              <a:t>و آماده كمك گرفتن است </a:t>
            </a:r>
            <a:endParaRPr lang="fa-IR" sz="2400" b="1" dirty="0">
              <a:solidFill>
                <a:schemeClr val="bg1"/>
              </a:solidFill>
              <a:cs typeface="B Traffic" pitchFamily="2" charset="-78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152400" y="1219200"/>
            <a:ext cx="9144000" cy="57912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a-IR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0 Badr" pitchFamily="2" charset="-78"/>
              </a:rPr>
              <a:t> 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a-I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304800" y="1371600"/>
            <a:ext cx="9144000" cy="57912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a-IR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0 Badr" pitchFamily="2" charset="-78"/>
              </a:rPr>
              <a:t> 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a-I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build="p" animBg="1"/>
      <p:bldP spid="7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66800"/>
          </a:xfrm>
        </p:spPr>
        <p:txBody>
          <a:bodyPr>
            <a:normAutofit/>
          </a:bodyPr>
          <a:lstStyle/>
          <a:p>
            <a:r>
              <a:rPr lang="fa-IR" dirty="0" smtClean="0">
                <a:solidFill>
                  <a:srgbClr val="0070C0"/>
                </a:solidFill>
                <a:cs typeface="0 Badr" pitchFamily="2" charset="-78"/>
              </a:rPr>
              <a:t>   چگونه سرپرست برعزت نفس كاركنان بيفزايد </a:t>
            </a:r>
            <a:endParaRPr lang="fa-IR" dirty="0">
              <a:solidFill>
                <a:srgbClr val="0070C0"/>
              </a:solidFill>
              <a:cs typeface="0 Bad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endParaRPr lang="fa-IR" sz="3200" dirty="0" smtClean="0">
              <a:cs typeface="0 Badr" pitchFamily="2" charset="-78"/>
            </a:endParaRPr>
          </a:p>
          <a:p>
            <a:r>
              <a:rPr lang="fa-IR" sz="3200" dirty="0" smtClean="0">
                <a:cs typeface="0 Badr" pitchFamily="2" charset="-78"/>
              </a:rPr>
              <a:t>  </a:t>
            </a:r>
            <a:endParaRPr lang="en-US" sz="3200" dirty="0" smtClean="0">
              <a:cs typeface="0 Badr" pitchFamily="2" charset="-78"/>
            </a:endParaRPr>
          </a:p>
          <a:p>
            <a:endParaRPr lang="en-US" sz="3200" dirty="0" smtClean="0">
              <a:cs typeface="0 Badr" pitchFamily="2" charset="-78"/>
            </a:endParaRPr>
          </a:p>
          <a:p>
            <a:endParaRPr lang="en-US" sz="3200" dirty="0" smtClean="0">
              <a:cs typeface="0 Badr" pitchFamily="2" charset="-78"/>
            </a:endParaRPr>
          </a:p>
          <a:p>
            <a:endParaRPr lang="fa-IR" sz="3200" dirty="0">
              <a:cs typeface="0 Badr" pitchFamily="2" charset="-78"/>
            </a:endParaRPr>
          </a:p>
        </p:txBody>
      </p:sp>
      <p:sp>
        <p:nvSpPr>
          <p:cNvPr id="4" name="Horizontal Scroll 3"/>
          <p:cNvSpPr/>
          <p:nvPr/>
        </p:nvSpPr>
        <p:spPr>
          <a:xfrm>
            <a:off x="152400" y="1252728"/>
            <a:ext cx="8763000" cy="880872"/>
          </a:xfrm>
          <a:prstGeom prst="horizontalScroll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solidFill>
                  <a:schemeClr val="bg1"/>
                </a:solidFill>
                <a:cs typeface="B Traffic" pitchFamily="2" charset="-78"/>
              </a:rPr>
              <a:t>متوجه كار خوب و درست بوده و به آنها اشاره كند </a:t>
            </a:r>
            <a:endParaRPr lang="fa-IR" sz="2800" b="1" dirty="0">
              <a:solidFill>
                <a:schemeClr val="bg1"/>
              </a:solidFill>
              <a:cs typeface="B Traffic" pitchFamily="2" charset="-78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152400" y="2209800"/>
            <a:ext cx="8839200" cy="838200"/>
          </a:xfrm>
          <a:prstGeom prst="horizontalScroll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solidFill>
                  <a:schemeClr val="bg1"/>
                </a:solidFill>
                <a:cs typeface="B Traffic" pitchFamily="2" charset="-78"/>
              </a:rPr>
              <a:t>به آنها امنيت خاطر بدهد </a:t>
            </a:r>
            <a:endParaRPr lang="fa-IR" sz="2800" b="1" dirty="0">
              <a:solidFill>
                <a:schemeClr val="bg1"/>
              </a:solidFill>
              <a:cs typeface="B Traffic" pitchFamily="2" charset="-78"/>
            </a:endParaRPr>
          </a:p>
        </p:txBody>
      </p:sp>
      <p:sp>
        <p:nvSpPr>
          <p:cNvPr id="6" name="Horizontal Scroll 5"/>
          <p:cNvSpPr/>
          <p:nvPr/>
        </p:nvSpPr>
        <p:spPr>
          <a:xfrm>
            <a:off x="152400" y="3124200"/>
            <a:ext cx="8991600" cy="914400"/>
          </a:xfrm>
          <a:prstGeom prst="horizontalScroll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solidFill>
                  <a:schemeClr val="bg1"/>
                </a:solidFill>
                <a:cs typeface="B Traffic" pitchFamily="2" charset="-78"/>
              </a:rPr>
              <a:t>با الگوشدن در نظم و ترتيب بدهد </a:t>
            </a:r>
            <a:endParaRPr lang="fa-IR" sz="2800" b="1" dirty="0">
              <a:solidFill>
                <a:schemeClr val="bg1"/>
              </a:solidFill>
              <a:cs typeface="B Traffic" pitchFamily="2" charset="-78"/>
            </a:endParaRPr>
          </a:p>
        </p:txBody>
      </p:sp>
      <p:sp>
        <p:nvSpPr>
          <p:cNvPr id="7" name="Horizontal Scroll 6"/>
          <p:cNvSpPr/>
          <p:nvPr/>
        </p:nvSpPr>
        <p:spPr>
          <a:xfrm>
            <a:off x="152400" y="4038600"/>
            <a:ext cx="8839200" cy="914400"/>
          </a:xfrm>
          <a:prstGeom prst="horizontalScroll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solidFill>
                  <a:schemeClr val="bg1"/>
                </a:solidFill>
                <a:cs typeface="B Traffic" pitchFamily="2" charset="-78"/>
              </a:rPr>
              <a:t>بداند موفقيت كاركنان موفقيت اوست </a:t>
            </a:r>
            <a:endParaRPr lang="fa-IR" sz="2800" b="1" dirty="0">
              <a:solidFill>
                <a:schemeClr val="bg1"/>
              </a:solidFill>
              <a:cs typeface="B Traffic" pitchFamily="2" charset="-78"/>
            </a:endParaRPr>
          </a:p>
        </p:txBody>
      </p:sp>
      <p:sp>
        <p:nvSpPr>
          <p:cNvPr id="8" name="Horizontal Scroll 7"/>
          <p:cNvSpPr/>
          <p:nvPr/>
        </p:nvSpPr>
        <p:spPr>
          <a:xfrm>
            <a:off x="152400" y="4953000"/>
            <a:ext cx="8839200" cy="990600"/>
          </a:xfrm>
          <a:prstGeom prst="horizontalScroll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solidFill>
                  <a:schemeClr val="bg1"/>
                </a:solidFill>
                <a:cs typeface="B Traffic" pitchFamily="2" charset="-78"/>
              </a:rPr>
              <a:t>با گشاده رويي اشتباهات را ببخشايد </a:t>
            </a:r>
            <a:r>
              <a:rPr lang="fa-IR" sz="4000" b="1" dirty="0" smtClean="0">
                <a:solidFill>
                  <a:schemeClr val="bg1"/>
                </a:solidFill>
                <a:cs typeface="B Traffic" pitchFamily="2" charset="-78"/>
              </a:rPr>
              <a:t>(</a:t>
            </a:r>
            <a:r>
              <a:rPr lang="fa-IR" sz="2400" b="1" dirty="0" smtClean="0">
                <a:solidFill>
                  <a:schemeClr val="bg1"/>
                </a:solidFill>
                <a:cs typeface="B Traffic" pitchFamily="2" charset="-78"/>
              </a:rPr>
              <a:t>مدادمدير هم پاكن دارد</a:t>
            </a:r>
            <a:r>
              <a:rPr lang="fa-IR" sz="4000" b="1" dirty="0" smtClean="0">
                <a:solidFill>
                  <a:schemeClr val="bg1"/>
                </a:solidFill>
                <a:cs typeface="B Traffic" pitchFamily="2" charset="-78"/>
              </a:rPr>
              <a:t>)</a:t>
            </a:r>
            <a:endParaRPr lang="fa-IR" sz="4000" b="1" dirty="0">
              <a:solidFill>
                <a:schemeClr val="bg1"/>
              </a:solidFill>
              <a:cs typeface="B Traffic" pitchFamily="2" charset="-78"/>
            </a:endParaRPr>
          </a:p>
        </p:txBody>
      </p:sp>
      <p:sp>
        <p:nvSpPr>
          <p:cNvPr id="9" name="Horizontal Scroll 8"/>
          <p:cNvSpPr/>
          <p:nvPr/>
        </p:nvSpPr>
        <p:spPr>
          <a:xfrm>
            <a:off x="152400" y="5943600"/>
            <a:ext cx="8839200" cy="914400"/>
          </a:xfrm>
          <a:prstGeom prst="horizontalScroll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solidFill>
                  <a:schemeClr val="bg1"/>
                </a:solidFill>
                <a:cs typeface="B Traffic" pitchFamily="2" charset="-78"/>
              </a:rPr>
              <a:t>گروه خود را در شمار برندگان در آوريد </a:t>
            </a:r>
            <a:endParaRPr lang="fa-IR" sz="2800" b="1" dirty="0">
              <a:solidFill>
                <a:schemeClr val="bg1"/>
              </a:solidFill>
              <a:cs typeface="B Traffic" pitchFamily="2" charset="-78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152400" y="1219200"/>
            <a:ext cx="9144000" cy="57912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a-IR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0 Badr" pitchFamily="2" charset="-78"/>
              </a:rPr>
              <a:t> 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a-I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304800" y="1371600"/>
            <a:ext cx="9144000" cy="57912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a-IR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0 Badr" pitchFamily="2" charset="-78"/>
              </a:rPr>
              <a:t> 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a-I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build="p" animBg="1"/>
      <p:bldP spid="6" grpId="0" build="p" animBg="1"/>
      <p:bldP spid="7" grpId="0" build="p" animBg="1"/>
      <p:bldP spid="8" grpId="0" build="p" animBg="1"/>
      <p:bldP spid="9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668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fa-IR" dirty="0" smtClean="0">
                <a:solidFill>
                  <a:schemeClr val="bg1"/>
                </a:solidFill>
                <a:cs typeface="B Traffic" pitchFamily="2" charset="-78"/>
              </a:rPr>
              <a:t>        قواعدي در زمينه روابط انساني  </a:t>
            </a:r>
            <a:endParaRPr lang="fa-IR" dirty="0">
              <a:solidFill>
                <a:schemeClr val="bg1"/>
              </a:solidFill>
              <a:cs typeface="B Traffic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endParaRPr lang="fa-IR" sz="3200" dirty="0" smtClean="0">
              <a:cs typeface="0 Badr" pitchFamily="2" charset="-78"/>
            </a:endParaRPr>
          </a:p>
          <a:p>
            <a:r>
              <a:rPr lang="fa-IR" sz="3200" dirty="0" smtClean="0">
                <a:cs typeface="0 Badr" pitchFamily="2" charset="-78"/>
              </a:rPr>
              <a:t>  </a:t>
            </a:r>
            <a:endParaRPr lang="en-US" sz="3200" dirty="0" smtClean="0">
              <a:cs typeface="0 Badr" pitchFamily="2" charset="-78"/>
            </a:endParaRPr>
          </a:p>
          <a:p>
            <a:endParaRPr lang="en-US" sz="3200" dirty="0" smtClean="0">
              <a:cs typeface="0 Badr" pitchFamily="2" charset="-78"/>
            </a:endParaRPr>
          </a:p>
          <a:p>
            <a:endParaRPr lang="en-US" sz="3200" dirty="0" smtClean="0">
              <a:cs typeface="0 Badr" pitchFamily="2" charset="-78"/>
            </a:endParaRPr>
          </a:p>
          <a:p>
            <a:endParaRPr lang="fa-IR" sz="3200" dirty="0">
              <a:cs typeface="0 Badr" pitchFamily="2" charset="-78"/>
            </a:endParaRPr>
          </a:p>
        </p:txBody>
      </p:sp>
      <p:sp>
        <p:nvSpPr>
          <p:cNvPr id="4" name="Horizontal Scroll 3"/>
          <p:cNvSpPr/>
          <p:nvPr/>
        </p:nvSpPr>
        <p:spPr>
          <a:xfrm>
            <a:off x="152400" y="1066800"/>
            <a:ext cx="8763000" cy="880872"/>
          </a:xfrm>
          <a:prstGeom prst="horizontalScroll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solidFill>
                  <a:schemeClr val="bg1"/>
                </a:solidFill>
                <a:cs typeface="B Traffic" pitchFamily="2" charset="-78"/>
              </a:rPr>
              <a:t>لحن خوش وشاداب /حرفهاي خوشايندبزنيد </a:t>
            </a:r>
            <a:endParaRPr lang="fa-IR" sz="2800" b="1" dirty="0">
              <a:solidFill>
                <a:schemeClr val="bg1"/>
              </a:solidFill>
              <a:cs typeface="B Traffic" pitchFamily="2" charset="-78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152400" y="1905000"/>
            <a:ext cx="8839200" cy="838200"/>
          </a:xfrm>
          <a:prstGeom prst="horizontalScroll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b="1" dirty="0" smtClean="0">
                <a:solidFill>
                  <a:schemeClr val="bg1"/>
                </a:solidFill>
                <a:cs typeface="B Traffic" pitchFamily="2" charset="-78"/>
              </a:rPr>
              <a:t>هميشه تبسم كنيد / حسن جويي كنيد</a:t>
            </a:r>
            <a:endParaRPr lang="fa-IR" sz="2400" b="1" dirty="0">
              <a:solidFill>
                <a:schemeClr val="bg1"/>
              </a:solidFill>
              <a:cs typeface="B Traffic" pitchFamily="2" charset="-78"/>
            </a:endParaRPr>
          </a:p>
        </p:txBody>
      </p:sp>
      <p:sp>
        <p:nvSpPr>
          <p:cNvPr id="6" name="Horizontal Scroll 5"/>
          <p:cNvSpPr/>
          <p:nvPr/>
        </p:nvSpPr>
        <p:spPr>
          <a:xfrm>
            <a:off x="152400" y="2667000"/>
            <a:ext cx="8991600" cy="914400"/>
          </a:xfrm>
          <a:prstGeom prst="horizont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400" b="1" dirty="0" smtClean="0">
                <a:solidFill>
                  <a:srgbClr val="002060"/>
                </a:solidFill>
                <a:cs typeface="B Traffic" pitchFamily="2" charset="-78"/>
              </a:rPr>
              <a:t>افراد را به اسم صداكنيد / رفتار دوستانه داشته باشيد </a:t>
            </a:r>
            <a:endParaRPr lang="fa-IR" sz="2400" b="1" dirty="0">
              <a:solidFill>
                <a:srgbClr val="002060"/>
              </a:solidFill>
              <a:cs typeface="B Traffic" pitchFamily="2" charset="-78"/>
            </a:endParaRPr>
          </a:p>
        </p:txBody>
      </p:sp>
      <p:sp>
        <p:nvSpPr>
          <p:cNvPr id="7" name="Horizontal Scroll 6"/>
          <p:cNvSpPr/>
          <p:nvPr/>
        </p:nvSpPr>
        <p:spPr>
          <a:xfrm>
            <a:off x="152400" y="3581400"/>
            <a:ext cx="8991600" cy="914400"/>
          </a:xfrm>
          <a:prstGeom prst="horizontalScroll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b="1" dirty="0" smtClean="0">
                <a:solidFill>
                  <a:schemeClr val="bg1"/>
                </a:solidFill>
                <a:cs typeface="B Traffic" pitchFamily="2" charset="-78"/>
              </a:rPr>
              <a:t>/ صميمي باشيد/هوشيار و حتي الامكان به همه خدمت كنيد</a:t>
            </a:r>
            <a:endParaRPr lang="fa-IR" sz="2400" b="1" dirty="0">
              <a:solidFill>
                <a:schemeClr val="bg1"/>
              </a:solidFill>
              <a:cs typeface="B Traffic" pitchFamily="2" charset="-78"/>
            </a:endParaRPr>
          </a:p>
        </p:txBody>
      </p:sp>
      <p:sp>
        <p:nvSpPr>
          <p:cNvPr id="8" name="Horizontal Scroll 7"/>
          <p:cNvSpPr/>
          <p:nvPr/>
        </p:nvSpPr>
        <p:spPr>
          <a:xfrm>
            <a:off x="152400" y="4343400"/>
            <a:ext cx="8839200" cy="990600"/>
          </a:xfrm>
          <a:prstGeom prst="horizontalScroll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b="1" dirty="0" smtClean="0">
                <a:solidFill>
                  <a:schemeClr val="bg1"/>
                </a:solidFill>
                <a:cs typeface="B Traffic" pitchFamily="2" charset="-78"/>
              </a:rPr>
              <a:t>به كاركنان صميمانه علاقه مند باشيد / صبور باشيد</a:t>
            </a:r>
            <a:endParaRPr lang="fa-IR" sz="2400" b="1" dirty="0">
              <a:solidFill>
                <a:schemeClr val="bg1"/>
              </a:solidFill>
              <a:cs typeface="B Traffic" pitchFamily="2" charset="-78"/>
            </a:endParaRPr>
          </a:p>
        </p:txBody>
      </p:sp>
      <p:sp>
        <p:nvSpPr>
          <p:cNvPr id="9" name="Horizontal Scroll 8"/>
          <p:cNvSpPr/>
          <p:nvPr/>
        </p:nvSpPr>
        <p:spPr>
          <a:xfrm>
            <a:off x="152400" y="5257800"/>
            <a:ext cx="8839200" cy="762000"/>
          </a:xfrm>
          <a:prstGeom prst="horizontalScroll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b="1" dirty="0" smtClean="0">
                <a:solidFill>
                  <a:schemeClr val="bg1"/>
                </a:solidFill>
                <a:cs typeface="B Traffic" pitchFamily="2" charset="-78"/>
              </a:rPr>
              <a:t>نسبت به احساسات كاركنان ملاحظه كار باشيد</a:t>
            </a:r>
            <a:endParaRPr lang="fa-IR" sz="2400" b="1" dirty="0">
              <a:solidFill>
                <a:schemeClr val="bg1"/>
              </a:solidFill>
              <a:cs typeface="B Traffic" pitchFamily="2" charset="-78"/>
            </a:endParaRPr>
          </a:p>
        </p:txBody>
      </p:sp>
      <p:sp>
        <p:nvSpPr>
          <p:cNvPr id="10" name="Horizontal Scroll 9"/>
          <p:cNvSpPr/>
          <p:nvPr/>
        </p:nvSpPr>
        <p:spPr>
          <a:xfrm>
            <a:off x="152400" y="5943600"/>
            <a:ext cx="8839200" cy="914400"/>
          </a:xfrm>
          <a:prstGeom prst="horizontalScroll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solidFill>
                  <a:schemeClr val="bg1"/>
                </a:solidFill>
                <a:cs typeface="B Traffic" pitchFamily="2" charset="-78"/>
              </a:rPr>
              <a:t>خوش مشرب ومتواضع باشيد</a:t>
            </a:r>
            <a:endParaRPr lang="fa-IR" sz="2800" b="1" dirty="0">
              <a:solidFill>
                <a:schemeClr val="bg1"/>
              </a:solidFill>
              <a:cs typeface="B Traffic" pitchFamily="2" charset="-78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152400" y="1219200"/>
            <a:ext cx="9144000" cy="57912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a-IR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0 Badr" pitchFamily="2" charset="-78"/>
              </a:rPr>
              <a:t> 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a-I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304800" y="1371600"/>
            <a:ext cx="9144000" cy="57912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a-IR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0 Badr" pitchFamily="2" charset="-78"/>
              </a:rPr>
              <a:t> 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a-I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build="p" animBg="1"/>
      <p:bldP spid="6" grpId="0" build="p" animBg="1"/>
      <p:bldP spid="7" grpId="0" build="p" animBg="1"/>
      <p:bldP spid="8" grpId="0" build="p" animBg="1"/>
      <p:bldP spid="9" grpId="0" build="p" animBg="1"/>
      <p:bldP spid="10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r>
              <a:rPr lang="fa-IR" dirty="0" smtClean="0">
                <a:cs typeface="0 Badr" pitchFamily="2" charset="-78"/>
              </a:rPr>
              <a:t>        </a:t>
            </a:r>
            <a:endParaRPr lang="fa-IR" dirty="0">
              <a:cs typeface="0 Bad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609600"/>
            <a:ext cx="8458200" cy="6248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fa-IR" sz="2800" b="1" i="1" dirty="0" smtClean="0">
                <a:cs typeface="B Traffic" pitchFamily="2" charset="-78"/>
              </a:rPr>
              <a:t>  </a:t>
            </a:r>
            <a:r>
              <a:rPr lang="fa-IR" sz="2800" b="1" i="1" dirty="0" smtClean="0">
                <a:solidFill>
                  <a:schemeClr val="tx1"/>
                </a:solidFill>
                <a:cs typeface="B Traffic" pitchFamily="2" charset="-78"/>
              </a:rPr>
              <a:t>متاسفانه بسیاری از ما برای روسایی کار کرده ایم که  تلاش ما را  برای رشد و موفقیت در نطفه خفه کرده اند ،</a:t>
            </a:r>
          </a:p>
          <a:p>
            <a:r>
              <a:rPr lang="fa-IR" sz="2800" b="1" i="1" dirty="0" smtClean="0">
                <a:solidFill>
                  <a:schemeClr val="tx1"/>
                </a:solidFill>
                <a:cs typeface="B Traffic" pitchFamily="2" charset="-78"/>
              </a:rPr>
              <a:t>        یا با رفتار غیر منصفانه ، باعث عصبانیت  ما شده اند ،</a:t>
            </a:r>
          </a:p>
          <a:p>
            <a:endParaRPr lang="fa-IR" sz="2800" b="1" i="1" dirty="0" smtClean="0">
              <a:solidFill>
                <a:schemeClr val="tx1"/>
              </a:solidFill>
              <a:cs typeface="B Traffic" pitchFamily="2" charset="-78"/>
            </a:endParaRPr>
          </a:p>
          <a:p>
            <a:r>
              <a:rPr lang="fa-IR" sz="2800" b="1" i="1" dirty="0" smtClean="0">
                <a:solidFill>
                  <a:srgbClr val="C00000"/>
                </a:solidFill>
                <a:cs typeface="B Traffic" pitchFamily="2" charset="-78"/>
              </a:rPr>
              <a:t>                             از طرفی </a:t>
            </a:r>
          </a:p>
          <a:p>
            <a:endParaRPr lang="fa-IR" sz="2800" b="1" i="1" dirty="0" smtClean="0">
              <a:solidFill>
                <a:srgbClr val="C00000"/>
              </a:solidFill>
              <a:cs typeface="B Traffic" pitchFamily="2" charset="-78"/>
            </a:endParaRPr>
          </a:p>
          <a:p>
            <a:endParaRPr lang="fa-IR" sz="2800" b="1" i="1" dirty="0" smtClean="0">
              <a:solidFill>
                <a:srgbClr val="C00000"/>
              </a:solidFill>
              <a:cs typeface="B Traffic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fa-IR" sz="2800" b="1" i="1" dirty="0" smtClean="0">
                <a:cs typeface="B Traffic" pitchFamily="2" charset="-78"/>
              </a:rPr>
              <a:t>          </a:t>
            </a:r>
            <a:r>
              <a:rPr lang="fa-IR" sz="2800" b="1" i="1" dirty="0" smtClean="0">
                <a:solidFill>
                  <a:srgbClr val="0070C0"/>
                </a:solidFill>
                <a:cs typeface="B Traffic" pitchFamily="2" charset="-78"/>
              </a:rPr>
              <a:t>سر پرستانی داشته ایم که به ما مهارت های جدید و </a:t>
            </a:r>
          </a:p>
          <a:p>
            <a:r>
              <a:rPr lang="fa-IR" sz="2800" b="1" i="1" dirty="0" smtClean="0">
                <a:solidFill>
                  <a:srgbClr val="0070C0"/>
                </a:solidFill>
                <a:cs typeface="B Traffic" pitchFamily="2" charset="-78"/>
              </a:rPr>
              <a:t>              انگیزه کار کردن داده اند ، و باعث شده اند که هر روز با  شور و شوق بیشتر سر کار برویم . </a:t>
            </a:r>
          </a:p>
          <a:p>
            <a:r>
              <a:rPr lang="fa-IR" sz="2800" b="1" i="1" dirty="0" smtClean="0">
                <a:cs typeface="B Traffic" pitchFamily="2" charset="-78"/>
              </a:rPr>
              <a:t> </a:t>
            </a:r>
          </a:p>
          <a:p>
            <a:r>
              <a:rPr lang="fa-IR" sz="2800" b="1" i="1" dirty="0" smtClean="0">
                <a:cs typeface="B Traffic" pitchFamily="2" charset="-78"/>
              </a:rPr>
              <a:t>                          </a:t>
            </a:r>
            <a:r>
              <a:rPr lang="fa-IR" sz="2800" b="1" i="1" dirty="0" smtClean="0">
                <a:solidFill>
                  <a:srgbClr val="C00000"/>
                </a:solidFill>
                <a:cs typeface="B Traffic" pitchFamily="2" charset="-78"/>
              </a:rPr>
              <a:t>راز موفقیت دسته دوم چیست </a:t>
            </a:r>
            <a:r>
              <a:rPr lang="fa-IR" sz="2800" b="1" i="1" dirty="0" smtClean="0">
                <a:cs typeface="B Traffic" pitchFamily="2" charset="-78"/>
              </a:rPr>
              <a:t>؟</a:t>
            </a:r>
          </a:p>
          <a:p>
            <a:r>
              <a:rPr lang="fa-IR" sz="2800" b="1" i="1" dirty="0" smtClean="0">
                <a:cs typeface="B Traffic" pitchFamily="2" charset="-78"/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4724400"/>
            <a:ext cx="8686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4000" dirty="0" smtClean="0">
                <a:cs typeface="0 Badr" pitchFamily="2" charset="-78"/>
              </a:rPr>
              <a:t> </a:t>
            </a:r>
            <a:endParaRPr lang="fa-IR" sz="40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r>
              <a:rPr lang="fa-IR" dirty="0" smtClean="0">
                <a:solidFill>
                  <a:srgbClr val="0070C0"/>
                </a:solidFill>
                <a:cs typeface="0 Badr" pitchFamily="2" charset="-78"/>
              </a:rPr>
              <a:t>        ديدگاه اسلام در مورد كار </a:t>
            </a:r>
            <a:endParaRPr lang="fa-IR" dirty="0">
              <a:solidFill>
                <a:srgbClr val="0070C0"/>
              </a:solidFill>
              <a:cs typeface="0 Bad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8763000" cy="5791200"/>
          </a:xfrm>
        </p:spPr>
        <p:txBody>
          <a:bodyPr>
            <a:normAutofit/>
          </a:bodyPr>
          <a:lstStyle/>
          <a:p>
            <a:endParaRPr lang="fa-IR" sz="2400" b="1" dirty="0" smtClean="0">
              <a:cs typeface="B Traffic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fa-IR" sz="2400" b="1" dirty="0" smtClean="0">
                <a:cs typeface="B Traffic" pitchFamily="2" charset="-78"/>
              </a:rPr>
              <a:t>  آ - </a:t>
            </a:r>
            <a:r>
              <a:rPr lang="fa-IR" sz="2400" b="1" dirty="0" smtClean="0">
                <a:solidFill>
                  <a:srgbClr val="002060"/>
                </a:solidFill>
                <a:cs typeface="B Traffic" pitchFamily="2" charset="-78"/>
              </a:rPr>
              <a:t>ارزش عبادت دادن به كار </a:t>
            </a:r>
          </a:p>
          <a:p>
            <a:pPr>
              <a:buFont typeface="Wingdings" pitchFamily="2" charset="2"/>
              <a:buChar char="q"/>
            </a:pPr>
            <a:r>
              <a:rPr lang="fa-IR" sz="2400" b="1" dirty="0" smtClean="0">
                <a:cs typeface="B Traffic" pitchFamily="2" charset="-78"/>
              </a:rPr>
              <a:t> ب- </a:t>
            </a:r>
            <a:r>
              <a:rPr lang="fa-IR" sz="2400" b="1" dirty="0" smtClean="0">
                <a:solidFill>
                  <a:srgbClr val="002060"/>
                </a:solidFill>
                <a:cs typeface="B Traffic" pitchFamily="2" charset="-78"/>
              </a:rPr>
              <a:t>مزمت بيكاري و افراد بيكار</a:t>
            </a:r>
          </a:p>
          <a:p>
            <a:pPr>
              <a:buFont typeface="Wingdings" pitchFamily="2" charset="2"/>
              <a:buChar char="q"/>
            </a:pPr>
            <a:r>
              <a:rPr lang="fa-IR" sz="2400" b="1" dirty="0" smtClean="0">
                <a:cs typeface="B Traffic" pitchFamily="2" charset="-78"/>
              </a:rPr>
              <a:t>پ-  </a:t>
            </a:r>
            <a:r>
              <a:rPr lang="fa-IR" sz="2400" b="1" dirty="0" smtClean="0">
                <a:solidFill>
                  <a:srgbClr val="002060"/>
                </a:solidFill>
                <a:cs typeface="B Traffic" pitchFamily="2" charset="-78"/>
              </a:rPr>
              <a:t>در نظر گرفتن شرايط مناسب كاري  (حلال ،حرام مكروه و...)</a:t>
            </a:r>
          </a:p>
          <a:p>
            <a:pPr>
              <a:buFont typeface="Wingdings" pitchFamily="2" charset="2"/>
              <a:buChar char="q"/>
            </a:pPr>
            <a:r>
              <a:rPr lang="fa-IR" sz="2400" b="1" dirty="0" smtClean="0">
                <a:cs typeface="B Traffic" pitchFamily="2" charset="-78"/>
              </a:rPr>
              <a:t> ت- </a:t>
            </a:r>
            <a:r>
              <a:rPr lang="fa-IR" sz="2400" b="1" dirty="0" smtClean="0">
                <a:solidFill>
                  <a:srgbClr val="002060"/>
                </a:solidFill>
                <a:cs typeface="B Traffic" pitchFamily="2" charset="-78"/>
              </a:rPr>
              <a:t>توجه به دستمزد مناسب                                   </a:t>
            </a:r>
          </a:p>
          <a:p>
            <a:r>
              <a:rPr lang="fa-IR" sz="2400" b="1" dirty="0" smtClean="0">
                <a:cs typeface="B Traffic" pitchFamily="2" charset="-78"/>
              </a:rPr>
              <a:t>                                                             </a:t>
            </a:r>
          </a:p>
          <a:p>
            <a:endParaRPr lang="fa-IR" sz="2400" b="1" dirty="0" smtClean="0">
              <a:cs typeface="B Traffic" pitchFamily="2" charset="-78"/>
            </a:endParaRPr>
          </a:p>
          <a:p>
            <a:r>
              <a:rPr lang="fa-IR" sz="2400" b="1" dirty="0" smtClean="0">
                <a:cs typeface="B Traffic" pitchFamily="2" charset="-78"/>
              </a:rPr>
              <a:t>                                                                 1-  </a:t>
            </a:r>
            <a:r>
              <a:rPr lang="fa-IR" sz="2400" b="1" dirty="0" smtClean="0">
                <a:solidFill>
                  <a:srgbClr val="002060"/>
                </a:solidFill>
                <a:cs typeface="B Traffic" pitchFamily="2" charset="-78"/>
              </a:rPr>
              <a:t>رضايت طرفين     </a:t>
            </a:r>
          </a:p>
          <a:p>
            <a:r>
              <a:rPr lang="fa-IR" sz="2400" b="1" dirty="0" smtClean="0">
                <a:solidFill>
                  <a:srgbClr val="002060"/>
                </a:solidFill>
                <a:cs typeface="B Traffic" pitchFamily="2" charset="-78"/>
              </a:rPr>
              <a:t>      مسائلی که در تنظیم روابط           </a:t>
            </a:r>
            <a:r>
              <a:rPr lang="fa-IR" sz="2400" b="1" dirty="0" smtClean="0">
                <a:cs typeface="B Traffic" pitchFamily="2" charset="-78"/>
              </a:rPr>
              <a:t>2-  </a:t>
            </a:r>
            <a:r>
              <a:rPr lang="fa-IR" sz="2400" b="1" dirty="0" smtClean="0">
                <a:solidFill>
                  <a:srgbClr val="002060"/>
                </a:solidFill>
                <a:cs typeface="B Traffic" pitchFamily="2" charset="-78"/>
              </a:rPr>
              <a:t>مبناي مالكيت در اسلام </a:t>
            </a:r>
          </a:p>
          <a:p>
            <a:r>
              <a:rPr lang="fa-IR" sz="2400" b="1" dirty="0" smtClean="0">
                <a:solidFill>
                  <a:srgbClr val="002060"/>
                </a:solidFill>
                <a:cs typeface="B Traffic" pitchFamily="2" charset="-78"/>
              </a:rPr>
              <a:t>      کار ی موثر است                             </a:t>
            </a:r>
            <a:r>
              <a:rPr lang="fa-IR" sz="2400" b="1" dirty="0" smtClean="0">
                <a:cs typeface="B Traffic" pitchFamily="2" charset="-78"/>
              </a:rPr>
              <a:t>  3- </a:t>
            </a:r>
            <a:r>
              <a:rPr lang="fa-IR" sz="2400" b="1" dirty="0" smtClean="0">
                <a:solidFill>
                  <a:srgbClr val="002060"/>
                </a:solidFill>
                <a:cs typeface="B Traffic" pitchFamily="2" charset="-78"/>
              </a:rPr>
              <a:t>پرداخت بموقع مزد كارگران </a:t>
            </a:r>
            <a:endParaRPr lang="en-US" sz="2400" b="1" dirty="0" smtClean="0">
              <a:solidFill>
                <a:srgbClr val="002060"/>
              </a:solidFill>
              <a:cs typeface="B Traffic" pitchFamily="2" charset="-78"/>
            </a:endParaRPr>
          </a:p>
          <a:p>
            <a:endParaRPr lang="en-US" sz="2400" b="1" dirty="0" smtClean="0">
              <a:cs typeface="B Traffic" pitchFamily="2" charset="-78"/>
            </a:endParaRPr>
          </a:p>
          <a:p>
            <a:endParaRPr lang="fa-IR" sz="2400" b="1" dirty="0">
              <a:cs typeface="B Traffic" pitchFamily="2" charset="-78"/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5105400" y="3429000"/>
            <a:ext cx="304800" cy="1905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r>
              <a:rPr lang="fa-IR" dirty="0" smtClean="0">
                <a:cs typeface="0 Badr" pitchFamily="2" charset="-78"/>
              </a:rPr>
              <a:t>        </a:t>
            </a:r>
            <a:endParaRPr lang="fa-IR" dirty="0">
              <a:cs typeface="0 Bad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endParaRPr lang="fa-IR" sz="3200" dirty="0" smtClean="0">
              <a:cs typeface="0 Badr" pitchFamily="2" charset="-78"/>
            </a:endParaRPr>
          </a:p>
          <a:p>
            <a:r>
              <a:rPr lang="fa-IR" sz="3200" dirty="0" smtClean="0">
                <a:cs typeface="0 Badr" pitchFamily="2" charset="-78"/>
              </a:rPr>
              <a:t>  </a:t>
            </a:r>
            <a:endParaRPr lang="en-US" sz="3200" dirty="0" smtClean="0">
              <a:cs typeface="0 Badr" pitchFamily="2" charset="-78"/>
            </a:endParaRPr>
          </a:p>
          <a:p>
            <a:endParaRPr lang="en-US" sz="3200" dirty="0" smtClean="0">
              <a:cs typeface="0 Badr" pitchFamily="2" charset="-78"/>
            </a:endParaRPr>
          </a:p>
          <a:p>
            <a:endParaRPr lang="fa-IR" sz="3200" dirty="0" smtClean="0">
              <a:cs typeface="0 Badr" pitchFamily="2" charset="-78"/>
            </a:endParaRPr>
          </a:p>
          <a:p>
            <a:endParaRPr lang="fa-IR" sz="3200" dirty="0" smtClean="0">
              <a:cs typeface="0 Badr" pitchFamily="2" charset="-78"/>
            </a:endParaRPr>
          </a:p>
          <a:p>
            <a:endParaRPr lang="en-US" sz="3200" dirty="0" smtClean="0">
              <a:cs typeface="0 Badr" pitchFamily="2" charset="-78"/>
            </a:endParaRPr>
          </a:p>
          <a:p>
            <a:endParaRPr lang="fa-IR" sz="3200" dirty="0">
              <a:cs typeface="0 Badr" pitchFamily="2" charset="-78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1066800"/>
            <a:ext cx="8763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Backslanted"/>
                <a:ea typeface="Times New Roman" pitchFamily="18" charset="0"/>
                <a:cs typeface="B Yekan" pitchFamily="2" charset="-78"/>
              </a:rPr>
              <a:t>1- تخصص</a:t>
            </a: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 Backslanted"/>
              <a:ea typeface="Times New Roman" pitchFamily="18" charset="0"/>
              <a:cs typeface="B Yekan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Backslanted"/>
                <a:ea typeface="Times New Roman" pitchFamily="18" charset="0"/>
                <a:cs typeface="B Yekan" pitchFamily="2" charset="-78"/>
              </a:rPr>
              <a:t>2- توانايي سرپرستي كردن و اداره نمودن</a:t>
            </a: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 Backslanted"/>
              <a:ea typeface="Times New Roman" pitchFamily="18" charset="0"/>
              <a:cs typeface="B Yekan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Backslanted"/>
                <a:ea typeface="Times New Roman" pitchFamily="18" charset="0"/>
                <a:cs typeface="B Yekan" pitchFamily="2" charset="-78"/>
              </a:rPr>
              <a:t>3- اهليت ( شايستگي)</a:t>
            </a: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Backslanted"/>
                <a:ea typeface="Times New Roman" pitchFamily="18" charset="0"/>
                <a:cs typeface="B Yekan" pitchFamily="2" charset="-78"/>
              </a:rPr>
              <a:t>4- آگاهي و بينش علمي</a:t>
            </a: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 Backslanted"/>
              <a:ea typeface="Times New Roman" pitchFamily="18" charset="0"/>
              <a:cs typeface="B Yekan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Backslanted"/>
                <a:ea typeface="Times New Roman" pitchFamily="18" charset="0"/>
                <a:cs typeface="B Yekan" pitchFamily="2" charset="-78"/>
              </a:rPr>
              <a:t>5- آگاهي و بينش سياسي</a:t>
            </a: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 Backslanted"/>
              <a:ea typeface="Times New Roman" pitchFamily="18" charset="0"/>
              <a:cs typeface="B Yekan" pitchFamily="2" charset="-78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Backslanted"/>
                <a:ea typeface="Times New Roman" pitchFamily="18" charset="0"/>
                <a:cs typeface="B Yekan" pitchFamily="2" charset="-78"/>
              </a:rPr>
              <a:t>6- قوه ابداع و ابتكار داشتن</a:t>
            </a:r>
            <a:endParaRPr kumimoji="0" lang="fa-I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5720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Low" rtl="1" fontAlgn="base">
              <a:spcBef>
                <a:spcPct val="0"/>
              </a:spcBef>
              <a:spcAft>
                <a:spcPct val="0"/>
              </a:spcAft>
            </a:pPr>
            <a:r>
              <a:rPr lang="fa-IR" sz="2800" b="1" dirty="0" smtClean="0">
                <a:solidFill>
                  <a:srgbClr val="C00000"/>
                </a:solidFill>
                <a:latin typeface="Titr"/>
                <a:ea typeface="Times New Roman" pitchFamily="18" charset="0"/>
                <a:cs typeface="B Yekan" pitchFamily="2" charset="-78"/>
              </a:rPr>
              <a:t>از ديدگاه اسلام يك سرپرست و مدير بايد واجد مهارتهاي زير باشد.</a:t>
            </a:r>
            <a:endParaRPr lang="en-US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r>
              <a:rPr lang="fa-IR" dirty="0" smtClean="0">
                <a:cs typeface="0 Badr" pitchFamily="2" charset="-78"/>
              </a:rPr>
              <a:t>        </a:t>
            </a:r>
            <a:endParaRPr lang="fa-IR" dirty="0">
              <a:cs typeface="0 Bad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endParaRPr lang="fa-IR" sz="3200" dirty="0" smtClean="0">
              <a:cs typeface="0 Badr" pitchFamily="2" charset="-78"/>
            </a:endParaRPr>
          </a:p>
          <a:p>
            <a:r>
              <a:rPr lang="fa-IR" sz="3200" dirty="0" smtClean="0">
                <a:cs typeface="0 Badr" pitchFamily="2" charset="-78"/>
              </a:rPr>
              <a:t>  </a:t>
            </a:r>
            <a:endParaRPr lang="en-US" sz="3200" dirty="0" smtClean="0">
              <a:cs typeface="0 Badr" pitchFamily="2" charset="-78"/>
            </a:endParaRPr>
          </a:p>
          <a:p>
            <a:endParaRPr lang="en-US" sz="3200" dirty="0" smtClean="0">
              <a:cs typeface="0 Badr" pitchFamily="2" charset="-78"/>
            </a:endParaRPr>
          </a:p>
          <a:p>
            <a:endParaRPr lang="en-US" sz="3200" dirty="0" smtClean="0">
              <a:cs typeface="0 Badr" pitchFamily="2" charset="-78"/>
            </a:endParaRPr>
          </a:p>
          <a:p>
            <a:endParaRPr lang="fa-IR" sz="3200" dirty="0">
              <a:cs typeface="0 Badr" pitchFamily="2" charset="-78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endParaRPr lang="fa-IR" dirty="0">
              <a:cs typeface="0 Bad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endParaRPr lang="fa-IR" sz="3200" dirty="0" smtClean="0">
              <a:cs typeface="0 Badr" pitchFamily="2" charset="-78"/>
            </a:endParaRPr>
          </a:p>
          <a:p>
            <a:r>
              <a:rPr lang="fa-IR" sz="3200" dirty="0" smtClean="0">
                <a:cs typeface="0 Badr" pitchFamily="2" charset="-78"/>
              </a:rPr>
              <a:t>  </a:t>
            </a:r>
            <a:endParaRPr lang="en-US" sz="3200" dirty="0" smtClean="0">
              <a:cs typeface="0 Badr" pitchFamily="2" charset="-78"/>
            </a:endParaRPr>
          </a:p>
          <a:p>
            <a:endParaRPr lang="en-US" sz="3200" dirty="0" smtClean="0">
              <a:cs typeface="0 Badr" pitchFamily="2" charset="-78"/>
            </a:endParaRPr>
          </a:p>
          <a:p>
            <a:endParaRPr lang="en-US" sz="3200" dirty="0" smtClean="0">
              <a:cs typeface="0 Badr" pitchFamily="2" charset="-78"/>
            </a:endParaRPr>
          </a:p>
          <a:p>
            <a:endParaRPr lang="fa-IR" sz="3200" dirty="0">
              <a:cs typeface="0 Badr" pitchFamily="2" charset="-78"/>
            </a:endParaRPr>
          </a:p>
        </p:txBody>
      </p:sp>
      <p:sp>
        <p:nvSpPr>
          <p:cNvPr id="4" name="Horizontal Scroll 3"/>
          <p:cNvSpPr/>
          <p:nvPr/>
        </p:nvSpPr>
        <p:spPr>
          <a:xfrm>
            <a:off x="152400" y="1066800"/>
            <a:ext cx="8763000" cy="88087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4000" dirty="0">
              <a:cs typeface="0 Badr" pitchFamily="2" charset="-78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152400" y="1905000"/>
            <a:ext cx="8839200" cy="8382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4000" dirty="0">
              <a:cs typeface="0 Badr" pitchFamily="2" charset="-78"/>
            </a:endParaRPr>
          </a:p>
        </p:txBody>
      </p:sp>
      <p:sp>
        <p:nvSpPr>
          <p:cNvPr id="6" name="Horizontal Scroll 5"/>
          <p:cNvSpPr/>
          <p:nvPr/>
        </p:nvSpPr>
        <p:spPr>
          <a:xfrm>
            <a:off x="152400" y="2667000"/>
            <a:ext cx="8991600" cy="9144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2400" dirty="0">
              <a:solidFill>
                <a:srgbClr val="FFFF00"/>
              </a:solidFill>
              <a:cs typeface="0 Badr" pitchFamily="2" charset="-78"/>
            </a:endParaRPr>
          </a:p>
        </p:txBody>
      </p:sp>
      <p:sp>
        <p:nvSpPr>
          <p:cNvPr id="7" name="Horizontal Scroll 6"/>
          <p:cNvSpPr/>
          <p:nvPr/>
        </p:nvSpPr>
        <p:spPr>
          <a:xfrm>
            <a:off x="152400" y="3505200"/>
            <a:ext cx="8839200" cy="9144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4000" dirty="0">
              <a:solidFill>
                <a:srgbClr val="002060"/>
              </a:solidFill>
              <a:cs typeface="0 Badr" pitchFamily="2" charset="-78"/>
            </a:endParaRPr>
          </a:p>
        </p:txBody>
      </p:sp>
      <p:sp>
        <p:nvSpPr>
          <p:cNvPr id="8" name="Horizontal Scroll 7"/>
          <p:cNvSpPr/>
          <p:nvPr/>
        </p:nvSpPr>
        <p:spPr>
          <a:xfrm>
            <a:off x="152400" y="4343400"/>
            <a:ext cx="8839200" cy="9906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4000" dirty="0">
              <a:solidFill>
                <a:srgbClr val="002060"/>
              </a:solidFill>
              <a:cs typeface="0 Badr" pitchFamily="2" charset="-78"/>
            </a:endParaRPr>
          </a:p>
        </p:txBody>
      </p:sp>
      <p:sp>
        <p:nvSpPr>
          <p:cNvPr id="9" name="Horizontal Scroll 8"/>
          <p:cNvSpPr/>
          <p:nvPr/>
        </p:nvSpPr>
        <p:spPr>
          <a:xfrm>
            <a:off x="152400" y="5257800"/>
            <a:ext cx="8839200" cy="7620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4000" dirty="0">
              <a:solidFill>
                <a:srgbClr val="002060"/>
              </a:solidFill>
              <a:cs typeface="0 Badr" pitchFamily="2" charset="-78"/>
            </a:endParaRPr>
          </a:p>
        </p:txBody>
      </p:sp>
      <p:sp>
        <p:nvSpPr>
          <p:cNvPr id="10" name="Horizontal Scroll 9"/>
          <p:cNvSpPr/>
          <p:nvPr/>
        </p:nvSpPr>
        <p:spPr>
          <a:xfrm>
            <a:off x="152400" y="5943600"/>
            <a:ext cx="8839200" cy="9144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sz="4000" dirty="0">
              <a:solidFill>
                <a:srgbClr val="002060"/>
              </a:solidFill>
              <a:cs typeface="0 Badr" pitchFamily="2" charset="-78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152400" y="1219200"/>
            <a:ext cx="9144000" cy="57912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a-IR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0 Badr" pitchFamily="2" charset="-78"/>
              </a:rPr>
              <a:t> 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a-I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304800" y="1371600"/>
            <a:ext cx="9144000" cy="57912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a-IR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fa-IR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0 Badr" pitchFamily="2" charset="-78"/>
              </a:rPr>
              <a:t> 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  <a:p>
            <a:pPr marL="0" marR="45720" lvl="0" indent="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a-I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0 Badr" pitchFamily="2" charset="-78"/>
            </a:endParaRPr>
          </a:p>
        </p:txBody>
      </p:sp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r>
              <a:rPr lang="fa-IR" dirty="0" smtClean="0">
                <a:solidFill>
                  <a:srgbClr val="00B0F0"/>
                </a:solidFill>
                <a:cs typeface="0 Badr" pitchFamily="2" charset="-78"/>
              </a:rPr>
              <a:t>        </a:t>
            </a:r>
            <a:r>
              <a:rPr lang="fa-IR" dirty="0" smtClean="0">
                <a:solidFill>
                  <a:srgbClr val="002060"/>
                </a:solidFill>
                <a:cs typeface="0 Badr" pitchFamily="2" charset="-78"/>
              </a:rPr>
              <a:t>نيازها در ارتباط با نوع رفتار انسان  </a:t>
            </a:r>
            <a:endParaRPr lang="fa-IR" dirty="0">
              <a:solidFill>
                <a:srgbClr val="002060"/>
              </a:solidFill>
              <a:cs typeface="0 Bad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066800"/>
            <a:ext cx="8458200" cy="5791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fa-IR" sz="2800" b="1" dirty="0" smtClean="0">
                <a:solidFill>
                  <a:srgbClr val="7030A0"/>
                </a:solidFill>
                <a:cs typeface="B Traffic" pitchFamily="2" charset="-78"/>
              </a:rPr>
              <a:t>  نياز حالتي دروني است : </a:t>
            </a:r>
            <a:endParaRPr lang="fa-IR" sz="2800" b="1" dirty="0" smtClean="0">
              <a:solidFill>
                <a:srgbClr val="7030A0"/>
              </a:solidFill>
              <a:cs typeface="B Traffic" pitchFamily="2" charset="-78"/>
            </a:endParaRPr>
          </a:p>
          <a:p>
            <a:r>
              <a:rPr lang="fa-IR" sz="2800" b="1" dirty="0" smtClean="0">
                <a:solidFill>
                  <a:srgbClr val="7030A0"/>
                </a:solidFill>
                <a:cs typeface="B Traffic" pitchFamily="2" charset="-78"/>
              </a:rPr>
              <a:t>    كه </a:t>
            </a:r>
            <a:r>
              <a:rPr lang="fa-IR" sz="2800" b="1" dirty="0" smtClean="0">
                <a:solidFill>
                  <a:srgbClr val="7030A0"/>
                </a:solidFill>
                <a:cs typeface="B Traffic" pitchFamily="2" charset="-78"/>
              </a:rPr>
              <a:t>باعث مي </a:t>
            </a:r>
            <a:r>
              <a:rPr lang="fa-IR" sz="2800" b="1" dirty="0" smtClean="0">
                <a:solidFill>
                  <a:srgbClr val="7030A0"/>
                </a:solidFill>
                <a:cs typeface="B Traffic" pitchFamily="2" charset="-78"/>
              </a:rPr>
              <a:t>شودنتيجه </a:t>
            </a:r>
            <a:r>
              <a:rPr lang="fa-IR" sz="2800" b="1" dirty="0" smtClean="0">
                <a:solidFill>
                  <a:srgbClr val="7030A0"/>
                </a:solidFill>
                <a:cs typeface="B Traffic" pitchFamily="2" charset="-78"/>
              </a:rPr>
              <a:t>يا </a:t>
            </a:r>
            <a:r>
              <a:rPr lang="fa-IR" sz="2800" b="1" dirty="0" smtClean="0">
                <a:solidFill>
                  <a:srgbClr val="7030A0"/>
                </a:solidFill>
                <a:cs typeface="B Traffic" pitchFamily="2" charset="-78"/>
              </a:rPr>
              <a:t>پيامدخاصي </a:t>
            </a:r>
            <a:r>
              <a:rPr lang="fa-IR" sz="2800" b="1" dirty="0" smtClean="0">
                <a:solidFill>
                  <a:srgbClr val="7030A0"/>
                </a:solidFill>
                <a:cs typeface="B Traffic" pitchFamily="2" charset="-78"/>
              </a:rPr>
              <a:t>جالب به نظر </a:t>
            </a:r>
            <a:r>
              <a:rPr lang="fa-IR" sz="2800" b="1" dirty="0" smtClean="0">
                <a:solidFill>
                  <a:srgbClr val="7030A0"/>
                </a:solidFill>
                <a:cs typeface="B Traffic" pitchFamily="2" charset="-78"/>
              </a:rPr>
              <a:t>برسد.</a:t>
            </a:r>
            <a:endParaRPr lang="fa-IR" sz="2800" b="1" dirty="0" smtClean="0">
              <a:solidFill>
                <a:srgbClr val="7030A0"/>
              </a:solidFill>
              <a:cs typeface="B Traffic" pitchFamily="2" charset="-78"/>
            </a:endParaRPr>
          </a:p>
          <a:p>
            <a:endParaRPr lang="fa-IR" sz="2800" b="1" dirty="0" smtClean="0">
              <a:solidFill>
                <a:srgbClr val="7030A0"/>
              </a:solidFill>
              <a:cs typeface="B Traffic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fa-IR" sz="2800" b="1" dirty="0" smtClean="0">
                <a:solidFill>
                  <a:srgbClr val="7030A0"/>
                </a:solidFill>
                <a:cs typeface="B Traffic" pitchFamily="2" charset="-78"/>
              </a:rPr>
              <a:t>        نياز ارضا نشده تنش ايجاد مي كند . </a:t>
            </a:r>
            <a:r>
              <a:rPr lang="en-US" sz="2800" b="1" dirty="0" smtClean="0">
                <a:solidFill>
                  <a:srgbClr val="7030A0"/>
                </a:solidFill>
                <a:cs typeface="B Traffic" pitchFamily="2" charset="-78"/>
              </a:rPr>
              <a:t>    </a:t>
            </a:r>
            <a:endParaRPr lang="fa-IR" sz="2800" b="1" dirty="0" smtClean="0">
              <a:solidFill>
                <a:srgbClr val="7030A0"/>
              </a:solidFill>
              <a:cs typeface="B Traffic" pitchFamily="2" charset="-78"/>
            </a:endParaRPr>
          </a:p>
          <a:p>
            <a:endParaRPr lang="fa-IR" sz="2800" b="1" dirty="0" smtClean="0">
              <a:solidFill>
                <a:srgbClr val="7030A0"/>
              </a:solidFill>
              <a:cs typeface="B Traffic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fa-IR" sz="2800" b="1" dirty="0" smtClean="0">
                <a:solidFill>
                  <a:srgbClr val="7030A0"/>
                </a:solidFill>
                <a:cs typeface="B Traffic" pitchFamily="2" charset="-78"/>
              </a:rPr>
              <a:t>        پويايي را  بوجود مي آورد           </a:t>
            </a:r>
            <a:r>
              <a:rPr lang="en-US" sz="2800" b="1" dirty="0" smtClean="0">
                <a:solidFill>
                  <a:srgbClr val="7030A0"/>
                </a:solidFill>
                <a:cs typeface="B Traffic" pitchFamily="2" charset="-78"/>
              </a:rPr>
              <a:t>              </a:t>
            </a:r>
            <a:r>
              <a:rPr lang="fa-IR" sz="2800" b="1" dirty="0" smtClean="0">
                <a:solidFill>
                  <a:srgbClr val="7030A0"/>
                </a:solidFill>
                <a:cs typeface="B Traffic" pitchFamily="2" charset="-78"/>
              </a:rPr>
              <a:t>  </a:t>
            </a:r>
          </a:p>
          <a:p>
            <a:endParaRPr lang="fa-IR" sz="2800" b="1" dirty="0" smtClean="0">
              <a:solidFill>
                <a:srgbClr val="7030A0"/>
              </a:solidFill>
              <a:cs typeface="B Traffic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fa-IR" sz="2800" b="1" dirty="0" smtClean="0">
                <a:solidFill>
                  <a:srgbClr val="7030A0"/>
                </a:solidFill>
                <a:cs typeface="B Traffic" pitchFamily="2" charset="-78"/>
              </a:rPr>
              <a:t>       موجب بروز نوعي رفتار در فرد مي گردد تا </a:t>
            </a:r>
            <a:r>
              <a:rPr lang="fa-IR" sz="2800" b="1" dirty="0" smtClean="0">
                <a:solidFill>
                  <a:srgbClr val="7030A0"/>
                </a:solidFill>
                <a:cs typeface="B Traffic" pitchFamily="2" charset="-78"/>
              </a:rPr>
              <a:t>در پی    </a:t>
            </a:r>
          </a:p>
          <a:p>
            <a:r>
              <a:rPr lang="fa-IR" sz="2800" b="1" dirty="0" smtClean="0">
                <a:solidFill>
                  <a:srgbClr val="7030A0"/>
                </a:solidFill>
                <a:cs typeface="B Traffic" pitchFamily="2" charset="-78"/>
              </a:rPr>
              <a:t> </a:t>
            </a:r>
            <a:r>
              <a:rPr lang="fa-IR" sz="2800" b="1" dirty="0" smtClean="0">
                <a:solidFill>
                  <a:srgbClr val="7030A0"/>
                </a:solidFill>
                <a:cs typeface="B Traffic" pitchFamily="2" charset="-78"/>
              </a:rPr>
              <a:t>          </a:t>
            </a:r>
            <a:r>
              <a:rPr lang="fa-IR" sz="2800" b="1" dirty="0" smtClean="0">
                <a:solidFill>
                  <a:srgbClr val="7030A0"/>
                </a:solidFill>
                <a:cs typeface="B Traffic" pitchFamily="2" charset="-78"/>
              </a:rPr>
              <a:t>تامین </a:t>
            </a:r>
            <a:r>
              <a:rPr lang="fa-IR" sz="2800" b="1" dirty="0" smtClean="0">
                <a:solidFill>
                  <a:srgbClr val="7030A0"/>
                </a:solidFill>
                <a:cs typeface="B Traffic" pitchFamily="2" charset="-78"/>
              </a:rPr>
              <a:t>هدف برآید  </a:t>
            </a:r>
            <a:endParaRPr lang="en-US" sz="2800" b="1" dirty="0" smtClean="0">
              <a:solidFill>
                <a:srgbClr val="7030A0"/>
              </a:solidFill>
              <a:cs typeface="B Traffic" pitchFamily="2" charset="-78"/>
            </a:endParaRPr>
          </a:p>
          <a:p>
            <a:endParaRPr lang="en-US" sz="2800" b="1" dirty="0" smtClean="0">
              <a:solidFill>
                <a:srgbClr val="7030A0"/>
              </a:solidFill>
              <a:cs typeface="B Traffic" pitchFamily="2" charset="-78"/>
            </a:endParaRPr>
          </a:p>
          <a:p>
            <a:endParaRPr lang="en-US" sz="2800" b="1" dirty="0" smtClean="0">
              <a:solidFill>
                <a:srgbClr val="7030A0"/>
              </a:solidFill>
              <a:cs typeface="B Traffic" pitchFamily="2" charset="-78"/>
            </a:endParaRPr>
          </a:p>
          <a:p>
            <a:endParaRPr lang="fa-IR" sz="2800" b="1" dirty="0">
              <a:solidFill>
                <a:srgbClr val="7030A0"/>
              </a:solidFill>
              <a:cs typeface="B Traffic" pitchFamily="2" charset="-78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r>
              <a:rPr lang="fa-IR" dirty="0" smtClean="0">
                <a:solidFill>
                  <a:srgbClr val="0070C0"/>
                </a:solidFill>
                <a:cs typeface="0 Badr" pitchFamily="2" charset="-78"/>
              </a:rPr>
              <a:t>        انتظارات و توقعات از سرپرست </a:t>
            </a:r>
            <a:endParaRPr lang="fa-IR" dirty="0">
              <a:solidFill>
                <a:srgbClr val="0070C0"/>
              </a:solidFill>
              <a:cs typeface="0 Bad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066800"/>
            <a:ext cx="8382000" cy="5791200"/>
          </a:xfrm>
        </p:spPr>
        <p:txBody>
          <a:bodyPr>
            <a:normAutofit fontScale="85000" lnSpcReduction="10000"/>
          </a:bodyPr>
          <a:lstStyle/>
          <a:p>
            <a:r>
              <a:rPr lang="fa-IR" sz="3200" b="1" dirty="0" smtClean="0">
                <a:cs typeface="B Traffic" pitchFamily="2" charset="-78"/>
              </a:rPr>
              <a:t>  انتظارات بی شمارند و متفاوت . برخی از انها مشترک بوده و به عنوان  انتظارات واقعی و قابل قبول شناخته می شود </a:t>
            </a:r>
            <a:r>
              <a:rPr lang="fa-IR" sz="3200" b="1" dirty="0" smtClean="0">
                <a:cs typeface="B Traffic" pitchFamily="2" charset="-78"/>
              </a:rPr>
              <a:t>. این </a:t>
            </a:r>
            <a:r>
              <a:rPr lang="fa-IR" sz="3200" b="1" dirty="0" smtClean="0">
                <a:cs typeface="B Traffic" pitchFamily="2" charset="-78"/>
              </a:rPr>
              <a:t>گروه از توقعات  ”  </a:t>
            </a:r>
            <a:r>
              <a:rPr lang="fa-IR" sz="3200" b="1" dirty="0" smtClean="0">
                <a:solidFill>
                  <a:srgbClr val="00B0F0"/>
                </a:solidFill>
                <a:cs typeface="B Traffic" pitchFamily="2" charset="-78"/>
              </a:rPr>
              <a:t>انتظارات اساسی</a:t>
            </a:r>
            <a:r>
              <a:rPr lang="fa-IR" sz="3200" b="1" dirty="0" smtClean="0">
                <a:cs typeface="B Traffic" pitchFamily="2" charset="-78"/>
              </a:rPr>
              <a:t>“  نامیده می شوند . </a:t>
            </a:r>
          </a:p>
          <a:p>
            <a:endParaRPr lang="fa-IR" sz="3200" b="1" dirty="0" smtClean="0">
              <a:cs typeface="B Traffic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fa-IR" sz="3200" b="1" dirty="0" smtClean="0">
                <a:solidFill>
                  <a:srgbClr val="FF0000"/>
                </a:solidFill>
                <a:cs typeface="B Traffic" pitchFamily="2" charset="-78"/>
              </a:rPr>
              <a:t> تامين  </a:t>
            </a:r>
            <a:r>
              <a:rPr lang="fa-IR" sz="3200" b="1" dirty="0" smtClean="0">
                <a:cs typeface="B Traffic" pitchFamily="2" charset="-78"/>
              </a:rPr>
              <a:t>: </a:t>
            </a:r>
            <a:r>
              <a:rPr lang="fa-IR" sz="3200" b="1" dirty="0" smtClean="0">
                <a:solidFill>
                  <a:schemeClr val="tx2">
                    <a:lumMod val="25000"/>
                  </a:schemeClr>
                </a:solidFill>
                <a:cs typeface="B Traffic" pitchFamily="2" charset="-78"/>
              </a:rPr>
              <a:t>شغلي ، جاني ، مزاياي مادي برابر ديگران </a:t>
            </a:r>
          </a:p>
          <a:p>
            <a:pPr>
              <a:buFont typeface="Wingdings" pitchFamily="2" charset="2"/>
              <a:buChar char="q"/>
            </a:pPr>
            <a:r>
              <a:rPr lang="fa-IR" sz="3200" b="1" dirty="0" smtClean="0">
                <a:solidFill>
                  <a:srgbClr val="FFFF00"/>
                </a:solidFill>
                <a:cs typeface="B Traffic" pitchFamily="2" charset="-78"/>
              </a:rPr>
              <a:t> </a:t>
            </a:r>
            <a:r>
              <a:rPr lang="fa-IR" sz="3200" b="1" dirty="0" smtClean="0">
                <a:solidFill>
                  <a:srgbClr val="FF0000"/>
                </a:solidFill>
                <a:cs typeface="B Traffic" pitchFamily="2" charset="-78"/>
              </a:rPr>
              <a:t>رفتار انساني </a:t>
            </a:r>
            <a:r>
              <a:rPr lang="fa-IR" sz="3200" b="1" dirty="0" smtClean="0">
                <a:cs typeface="B Traffic" pitchFamily="2" charset="-78"/>
              </a:rPr>
              <a:t>: </a:t>
            </a:r>
            <a:r>
              <a:rPr lang="fa-IR" sz="3200" b="1" dirty="0" smtClean="0">
                <a:solidFill>
                  <a:schemeClr val="tx2">
                    <a:lumMod val="25000"/>
                  </a:schemeClr>
                </a:solidFill>
                <a:cs typeface="B Traffic" pitchFamily="2" charset="-78"/>
              </a:rPr>
              <a:t>عدالت و انصاف رعايت شود </a:t>
            </a:r>
          </a:p>
          <a:p>
            <a:pPr>
              <a:buFont typeface="Wingdings" pitchFamily="2" charset="2"/>
              <a:buChar char="q"/>
            </a:pPr>
            <a:r>
              <a:rPr lang="fa-IR" sz="3200" b="1" dirty="0" smtClean="0">
                <a:solidFill>
                  <a:srgbClr val="FFFF00"/>
                </a:solidFill>
                <a:cs typeface="B Traffic" pitchFamily="2" charset="-78"/>
              </a:rPr>
              <a:t> </a:t>
            </a:r>
            <a:r>
              <a:rPr lang="fa-IR" sz="3200" b="1" dirty="0" smtClean="0">
                <a:solidFill>
                  <a:srgbClr val="FF0000"/>
                </a:solidFill>
                <a:cs typeface="B Traffic" pitchFamily="2" charset="-78"/>
              </a:rPr>
              <a:t>شناسايي شخصيت </a:t>
            </a:r>
            <a:r>
              <a:rPr lang="fa-IR" sz="3200" b="1" dirty="0" smtClean="0">
                <a:cs typeface="B Traffic" pitchFamily="2" charset="-78"/>
              </a:rPr>
              <a:t>: </a:t>
            </a:r>
            <a:r>
              <a:rPr lang="fa-IR" sz="3200" b="1" dirty="0" smtClean="0">
                <a:solidFill>
                  <a:schemeClr val="tx2">
                    <a:lumMod val="25000"/>
                  </a:schemeClr>
                </a:solidFill>
                <a:cs typeface="B Traffic" pitchFamily="2" charset="-78"/>
              </a:rPr>
              <a:t>مجزا از ديگران شناخته شود . </a:t>
            </a:r>
          </a:p>
          <a:p>
            <a:r>
              <a:rPr lang="fa-IR" sz="3200" b="1" dirty="0" smtClean="0">
                <a:cs typeface="B Traffic" pitchFamily="2" charset="-78"/>
              </a:rPr>
              <a:t>    </a:t>
            </a:r>
            <a:r>
              <a:rPr lang="fa-IR" sz="3200" b="1" dirty="0" smtClean="0">
                <a:solidFill>
                  <a:schemeClr val="tx2">
                    <a:lumMod val="25000"/>
                  </a:schemeClr>
                </a:solidFill>
                <a:cs typeface="B Traffic" pitchFamily="2" charset="-78"/>
              </a:rPr>
              <a:t>خصوصيات اخلاقي ، وضع رواني ،امكانات ، مشكلات ....</a:t>
            </a:r>
          </a:p>
          <a:p>
            <a:pPr>
              <a:buFont typeface="Wingdings" pitchFamily="2" charset="2"/>
              <a:buChar char="q"/>
            </a:pPr>
            <a:r>
              <a:rPr lang="fa-IR" sz="3200" b="1" dirty="0" smtClean="0">
                <a:solidFill>
                  <a:srgbClr val="FFFF00"/>
                </a:solidFill>
                <a:cs typeface="B Traffic" pitchFamily="2" charset="-78"/>
              </a:rPr>
              <a:t> </a:t>
            </a:r>
            <a:r>
              <a:rPr lang="fa-IR" sz="3200" b="1" dirty="0" smtClean="0">
                <a:solidFill>
                  <a:srgbClr val="FF0000"/>
                </a:solidFill>
                <a:cs typeface="B Traffic" pitchFamily="2" charset="-78"/>
              </a:rPr>
              <a:t>كار با ارزش </a:t>
            </a:r>
            <a:r>
              <a:rPr lang="fa-IR" sz="3200" b="1" dirty="0" smtClean="0">
                <a:cs typeface="B Traffic" pitchFamily="2" charset="-78"/>
              </a:rPr>
              <a:t>: </a:t>
            </a:r>
            <a:r>
              <a:rPr lang="fa-IR" sz="3200" b="1" dirty="0" smtClean="0">
                <a:solidFill>
                  <a:schemeClr val="tx2">
                    <a:lumMod val="25000"/>
                  </a:schemeClr>
                </a:solidFill>
                <a:cs typeface="B Traffic" pitchFamily="2" charset="-78"/>
              </a:rPr>
              <a:t>كار داراي اهميت و مناسب با شخصيتشان      </a:t>
            </a:r>
          </a:p>
          <a:p>
            <a:r>
              <a:rPr lang="fa-IR" sz="3200" b="1" dirty="0" smtClean="0">
                <a:solidFill>
                  <a:schemeClr val="tx2">
                    <a:lumMod val="25000"/>
                  </a:schemeClr>
                </a:solidFill>
                <a:cs typeface="B Traffic" pitchFamily="2" charset="-78"/>
              </a:rPr>
              <a:t>                          باشد .</a:t>
            </a:r>
          </a:p>
          <a:p>
            <a:pPr>
              <a:buFont typeface="Wingdings" pitchFamily="2" charset="2"/>
              <a:buChar char="q"/>
            </a:pPr>
            <a:r>
              <a:rPr lang="fa-IR" sz="3200" b="1" dirty="0" smtClean="0">
                <a:solidFill>
                  <a:srgbClr val="FF0000"/>
                </a:solidFill>
                <a:cs typeface="B Traffic" pitchFamily="2" charset="-78"/>
              </a:rPr>
              <a:t>پيشرفت</a:t>
            </a:r>
            <a:r>
              <a:rPr lang="fa-IR" sz="3200" b="1" dirty="0" smtClean="0">
                <a:cs typeface="B Traffic" pitchFamily="2" charset="-78"/>
              </a:rPr>
              <a:t>:ز</a:t>
            </a:r>
            <a:r>
              <a:rPr lang="fa-IR" sz="3200" b="1" dirty="0" smtClean="0">
                <a:solidFill>
                  <a:schemeClr val="tx2">
                    <a:lumMod val="25000"/>
                  </a:schemeClr>
                </a:solidFill>
                <a:cs typeface="B Traffic" pitchFamily="2" charset="-78"/>
              </a:rPr>
              <a:t>مينه ارتقاء شغلي فراهم باشد (بيزاري از ركود و عدم تحرك ).</a:t>
            </a:r>
          </a:p>
          <a:p>
            <a:pPr>
              <a:buFont typeface="Wingdings" pitchFamily="2" charset="2"/>
              <a:buChar char="q"/>
            </a:pPr>
            <a:r>
              <a:rPr lang="fa-IR" sz="3200" b="1" dirty="0" smtClean="0">
                <a:cs typeface="B Traffic" pitchFamily="2" charset="-78"/>
              </a:rPr>
              <a:t> </a:t>
            </a:r>
            <a:r>
              <a:rPr lang="fa-IR" sz="3200" b="1" dirty="0" smtClean="0">
                <a:solidFill>
                  <a:srgbClr val="FF0000"/>
                </a:solidFill>
                <a:cs typeface="B Traffic" pitchFamily="2" charset="-78"/>
              </a:rPr>
              <a:t>فرصت براي نشان دادن ابتكار </a:t>
            </a:r>
            <a:r>
              <a:rPr lang="fa-IR" sz="3200" b="1" dirty="0" smtClean="0">
                <a:cs typeface="B Traffic" pitchFamily="2" charset="-78"/>
              </a:rPr>
              <a:t>: </a:t>
            </a:r>
            <a:r>
              <a:rPr lang="fa-IR" sz="3200" b="1" dirty="0" smtClean="0">
                <a:solidFill>
                  <a:schemeClr val="tx2">
                    <a:lumMod val="25000"/>
                  </a:schemeClr>
                </a:solidFill>
                <a:cs typeface="B Traffic" pitchFamily="2" charset="-78"/>
              </a:rPr>
              <a:t>ميدان دادن براي بروز استعداد و....</a:t>
            </a:r>
          </a:p>
          <a:p>
            <a:r>
              <a:rPr lang="fa-IR" sz="3200" b="1" dirty="0" smtClean="0">
                <a:solidFill>
                  <a:schemeClr val="tx2">
                    <a:lumMod val="25000"/>
                  </a:schemeClr>
                </a:solidFill>
                <a:cs typeface="B Traffic" pitchFamily="2" charset="-78"/>
              </a:rPr>
              <a:t>  </a:t>
            </a:r>
            <a:endParaRPr lang="en-US" sz="3200" b="1" dirty="0" smtClean="0">
              <a:solidFill>
                <a:schemeClr val="tx2">
                  <a:lumMod val="25000"/>
                </a:schemeClr>
              </a:solidFill>
              <a:cs typeface="B Traffic" pitchFamily="2" charset="-78"/>
            </a:endParaRPr>
          </a:p>
          <a:p>
            <a:endParaRPr lang="en-US" sz="3200" b="1" dirty="0" smtClean="0">
              <a:cs typeface="B Traffic" pitchFamily="2" charset="-78"/>
            </a:endParaRPr>
          </a:p>
          <a:p>
            <a:endParaRPr lang="en-US" sz="3200" b="1" dirty="0" smtClean="0">
              <a:cs typeface="B Traffic" pitchFamily="2" charset="-78"/>
            </a:endParaRPr>
          </a:p>
          <a:p>
            <a:endParaRPr lang="fa-IR" sz="3200" b="1" dirty="0">
              <a:cs typeface="B Traffic" pitchFamily="2" charset="-78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r>
              <a:rPr lang="fa-IR" dirty="0" smtClean="0">
                <a:solidFill>
                  <a:srgbClr val="0070C0"/>
                </a:solidFill>
                <a:cs typeface="0 Badr" pitchFamily="2" charset="-78"/>
              </a:rPr>
              <a:t>        عوامل تغيير دهنده توقعات </a:t>
            </a:r>
            <a:endParaRPr lang="fa-IR" dirty="0">
              <a:solidFill>
                <a:srgbClr val="0070C0"/>
              </a:solidFill>
              <a:cs typeface="0 Bad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endParaRPr lang="fa-IR" sz="3200" dirty="0" smtClean="0">
              <a:cs typeface="0 Badr" pitchFamily="2" charset="-78"/>
            </a:endParaRPr>
          </a:p>
          <a:p>
            <a:r>
              <a:rPr lang="fa-IR" sz="3200" dirty="0" smtClean="0">
                <a:cs typeface="0 Badr" pitchFamily="2" charset="-78"/>
              </a:rPr>
              <a:t>  </a:t>
            </a:r>
            <a:endParaRPr lang="en-US" sz="3200" dirty="0" smtClean="0">
              <a:cs typeface="0 Badr" pitchFamily="2" charset="-78"/>
            </a:endParaRPr>
          </a:p>
          <a:p>
            <a:endParaRPr lang="en-US" sz="3200" dirty="0" smtClean="0">
              <a:cs typeface="0 Badr" pitchFamily="2" charset="-78"/>
            </a:endParaRPr>
          </a:p>
          <a:p>
            <a:endParaRPr lang="en-US" sz="3200" dirty="0" smtClean="0">
              <a:cs typeface="0 Badr" pitchFamily="2" charset="-78"/>
            </a:endParaRPr>
          </a:p>
          <a:p>
            <a:endParaRPr lang="fa-IR" sz="3200" dirty="0">
              <a:cs typeface="0 Badr" pitchFamily="2" charset="-78"/>
            </a:endParaRPr>
          </a:p>
        </p:txBody>
      </p:sp>
      <p:sp>
        <p:nvSpPr>
          <p:cNvPr id="5" name="24-Point Star 4"/>
          <p:cNvSpPr/>
          <p:nvPr/>
        </p:nvSpPr>
        <p:spPr>
          <a:xfrm>
            <a:off x="6477000" y="1371600"/>
            <a:ext cx="2286000" cy="1143000"/>
          </a:xfrm>
          <a:prstGeom prst="star24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3600" dirty="0" smtClean="0">
                <a:solidFill>
                  <a:schemeClr val="bg1"/>
                </a:solidFill>
                <a:cs typeface="B Traffic" pitchFamily="2" charset="-78"/>
              </a:rPr>
              <a:t>سن</a:t>
            </a:r>
            <a:endParaRPr lang="fa-IR" sz="3600" dirty="0">
              <a:solidFill>
                <a:schemeClr val="bg1"/>
              </a:solidFill>
              <a:cs typeface="B Traffic" pitchFamily="2" charset="-78"/>
            </a:endParaRPr>
          </a:p>
        </p:txBody>
      </p:sp>
      <p:sp>
        <p:nvSpPr>
          <p:cNvPr id="7" name="12-Point Star 6"/>
          <p:cNvSpPr/>
          <p:nvPr/>
        </p:nvSpPr>
        <p:spPr>
          <a:xfrm>
            <a:off x="6019800" y="5562600"/>
            <a:ext cx="2209800" cy="1295400"/>
          </a:xfrm>
          <a:prstGeom prst="star12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solidFill>
                  <a:schemeClr val="bg1"/>
                </a:solidFill>
                <a:cs typeface="B Traffic" pitchFamily="2" charset="-78"/>
              </a:rPr>
              <a:t>تجربه</a:t>
            </a:r>
            <a:r>
              <a:rPr lang="fa-IR" sz="2400" dirty="0" smtClean="0">
                <a:cs typeface="B Traffic" pitchFamily="2" charset="-78"/>
              </a:rPr>
              <a:t> </a:t>
            </a:r>
            <a:endParaRPr lang="fa-IR" sz="2400" dirty="0">
              <a:cs typeface="B Traffic" pitchFamily="2" charset="-78"/>
            </a:endParaRPr>
          </a:p>
        </p:txBody>
      </p:sp>
      <p:sp>
        <p:nvSpPr>
          <p:cNvPr id="8" name="10-Point Star 7"/>
          <p:cNvSpPr/>
          <p:nvPr/>
        </p:nvSpPr>
        <p:spPr>
          <a:xfrm>
            <a:off x="4267200" y="5334000"/>
            <a:ext cx="1447800" cy="1295400"/>
          </a:xfrm>
          <a:prstGeom prst="star10">
            <a:avLst>
              <a:gd name="adj" fmla="val 40971"/>
              <a:gd name="hf" fmla="val 105146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dirty="0" smtClean="0">
                <a:solidFill>
                  <a:schemeClr val="bg1"/>
                </a:solidFill>
                <a:cs typeface="B Traffic" pitchFamily="2" charset="-78"/>
              </a:rPr>
              <a:t>نوع كار </a:t>
            </a:r>
            <a:endParaRPr lang="fa-IR" sz="2800" dirty="0">
              <a:solidFill>
                <a:schemeClr val="bg1"/>
              </a:solidFill>
              <a:cs typeface="B Traffic" pitchFamily="2" charset="-78"/>
            </a:endParaRPr>
          </a:p>
        </p:txBody>
      </p:sp>
      <p:sp>
        <p:nvSpPr>
          <p:cNvPr id="9" name="8-Point Star 8"/>
          <p:cNvSpPr/>
          <p:nvPr/>
        </p:nvSpPr>
        <p:spPr>
          <a:xfrm>
            <a:off x="1981200" y="5257800"/>
            <a:ext cx="1828800" cy="1600200"/>
          </a:xfrm>
          <a:prstGeom prst="star8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solidFill>
                  <a:srgbClr val="002060"/>
                </a:solidFill>
                <a:cs typeface="B Traffic" pitchFamily="2" charset="-78"/>
              </a:rPr>
              <a:t>وضع جسماني </a:t>
            </a:r>
            <a:endParaRPr lang="fa-IR" sz="2400" dirty="0">
              <a:solidFill>
                <a:srgbClr val="002060"/>
              </a:solidFill>
              <a:cs typeface="B Traffic" pitchFamily="2" charset="-78"/>
            </a:endParaRPr>
          </a:p>
        </p:txBody>
      </p:sp>
      <p:sp>
        <p:nvSpPr>
          <p:cNvPr id="10" name="8-Point Star 9"/>
          <p:cNvSpPr/>
          <p:nvPr/>
        </p:nvSpPr>
        <p:spPr>
          <a:xfrm>
            <a:off x="685800" y="4191000"/>
            <a:ext cx="1981200" cy="1600200"/>
          </a:xfrm>
          <a:prstGeom prst="star8">
            <a:avLst>
              <a:gd name="adj" fmla="val 2812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solidFill>
                  <a:schemeClr val="tx1"/>
                </a:solidFill>
                <a:cs typeface="B Traffic" pitchFamily="2" charset="-78"/>
              </a:rPr>
              <a:t>وضع مالي </a:t>
            </a:r>
            <a:endParaRPr lang="fa-IR" sz="2400" dirty="0">
              <a:solidFill>
                <a:schemeClr val="tx1"/>
              </a:solidFill>
              <a:cs typeface="B Traffic" pitchFamily="2" charset="-78"/>
            </a:endParaRPr>
          </a:p>
        </p:txBody>
      </p:sp>
      <p:sp>
        <p:nvSpPr>
          <p:cNvPr id="11" name="16-Point Star 10"/>
          <p:cNvSpPr/>
          <p:nvPr/>
        </p:nvSpPr>
        <p:spPr>
          <a:xfrm>
            <a:off x="304800" y="2971800"/>
            <a:ext cx="1905000" cy="1371600"/>
          </a:xfrm>
          <a:prstGeom prst="star16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800" dirty="0" smtClean="0">
                <a:solidFill>
                  <a:srgbClr val="0070C0"/>
                </a:solidFill>
                <a:cs typeface="B Traffic" pitchFamily="2" charset="-78"/>
              </a:rPr>
              <a:t>هوش</a:t>
            </a:r>
            <a:r>
              <a:rPr lang="fa-IR" dirty="0" smtClean="0">
                <a:solidFill>
                  <a:srgbClr val="0070C0"/>
                </a:solidFill>
                <a:cs typeface="B Traffic" pitchFamily="2" charset="-78"/>
              </a:rPr>
              <a:t> </a:t>
            </a:r>
            <a:endParaRPr lang="fa-IR" dirty="0">
              <a:solidFill>
                <a:srgbClr val="0070C0"/>
              </a:solidFill>
              <a:cs typeface="B Traffic" pitchFamily="2" charset="-78"/>
            </a:endParaRPr>
          </a:p>
        </p:txBody>
      </p:sp>
      <p:sp>
        <p:nvSpPr>
          <p:cNvPr id="12" name="12-Point Star 11"/>
          <p:cNvSpPr/>
          <p:nvPr/>
        </p:nvSpPr>
        <p:spPr>
          <a:xfrm>
            <a:off x="6019800" y="2590800"/>
            <a:ext cx="3124200" cy="1295400"/>
          </a:xfrm>
          <a:prstGeom prst="star12">
            <a:avLst>
              <a:gd name="adj" fmla="val 32812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3200" dirty="0" smtClean="0"/>
              <a:t> </a:t>
            </a:r>
            <a:r>
              <a:rPr lang="fa-IR" sz="2800" dirty="0" smtClean="0">
                <a:solidFill>
                  <a:schemeClr val="bg1"/>
                </a:solidFill>
                <a:cs typeface="B Traffic" pitchFamily="2" charset="-78"/>
              </a:rPr>
              <a:t>تحصيلات</a:t>
            </a:r>
            <a:endParaRPr lang="fa-IR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13" name="16-Point Star 12"/>
          <p:cNvSpPr/>
          <p:nvPr/>
        </p:nvSpPr>
        <p:spPr>
          <a:xfrm>
            <a:off x="304800" y="1295400"/>
            <a:ext cx="1905000" cy="1676400"/>
          </a:xfrm>
          <a:prstGeom prst="star16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solidFill>
                  <a:srgbClr val="002060"/>
                </a:solidFill>
                <a:cs typeface="B Traffic" pitchFamily="2" charset="-78"/>
              </a:rPr>
              <a:t>استعداد</a:t>
            </a:r>
            <a:endParaRPr lang="fa-IR" sz="2400" dirty="0">
              <a:solidFill>
                <a:srgbClr val="002060"/>
              </a:solidFill>
              <a:cs typeface="B Traffic" pitchFamily="2" charset="-78"/>
            </a:endParaRPr>
          </a:p>
        </p:txBody>
      </p:sp>
      <p:sp>
        <p:nvSpPr>
          <p:cNvPr id="14" name="24-Point Star 13"/>
          <p:cNvSpPr/>
          <p:nvPr/>
        </p:nvSpPr>
        <p:spPr>
          <a:xfrm>
            <a:off x="6324600" y="3657600"/>
            <a:ext cx="2819400" cy="1752600"/>
          </a:xfrm>
          <a:prstGeom prst="star24">
            <a:avLst>
              <a:gd name="adj" fmla="val 3453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solidFill>
                  <a:srgbClr val="FFFF00"/>
                </a:solidFill>
                <a:cs typeface="B Traffic" pitchFamily="2" charset="-78"/>
              </a:rPr>
              <a:t>فرهنگ</a:t>
            </a:r>
            <a:r>
              <a:rPr lang="fa-IR" dirty="0" smtClean="0">
                <a:cs typeface="B Traffic" pitchFamily="2" charset="-78"/>
              </a:rPr>
              <a:t> </a:t>
            </a:r>
            <a:r>
              <a:rPr lang="fa-IR" sz="2400" dirty="0" smtClean="0">
                <a:solidFill>
                  <a:srgbClr val="FFFF00"/>
                </a:solidFill>
                <a:cs typeface="B Traffic" pitchFamily="2" charset="-78"/>
              </a:rPr>
              <a:t>خانواده</a:t>
            </a:r>
            <a:r>
              <a:rPr lang="fa-IR" dirty="0" smtClean="0">
                <a:cs typeface="B Traffic" pitchFamily="2" charset="-78"/>
              </a:rPr>
              <a:t> </a:t>
            </a:r>
            <a:endParaRPr lang="fa-IR" dirty="0">
              <a:cs typeface="B Traffic" pitchFamily="2" charset="-78"/>
            </a:endParaRPr>
          </a:p>
        </p:txBody>
      </p:sp>
      <p:sp>
        <p:nvSpPr>
          <p:cNvPr id="15" name="Decagon 14"/>
          <p:cNvSpPr/>
          <p:nvPr/>
        </p:nvSpPr>
        <p:spPr>
          <a:xfrm>
            <a:off x="3276600" y="1981200"/>
            <a:ext cx="2133600" cy="1905000"/>
          </a:xfrm>
          <a:prstGeom prst="decago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3200" i="1" dirty="0" smtClean="0">
                <a:solidFill>
                  <a:schemeClr val="bg1"/>
                </a:solidFill>
                <a:cs typeface="B Traffic" pitchFamily="2" charset="-78"/>
              </a:rPr>
              <a:t>توقعات</a:t>
            </a:r>
            <a:r>
              <a:rPr lang="fa-IR" dirty="0" smtClean="0">
                <a:solidFill>
                  <a:schemeClr val="bg1"/>
                </a:solidFill>
                <a:cs typeface="B Traffic" pitchFamily="2" charset="-78"/>
              </a:rPr>
              <a:t> </a:t>
            </a:r>
            <a:endParaRPr lang="fa-IR" dirty="0">
              <a:solidFill>
                <a:schemeClr val="bg1"/>
              </a:solidFill>
              <a:cs typeface="B Traffic" pitchFamily="2" charset="-78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5334000" y="2057400"/>
            <a:ext cx="10668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486400" y="2667000"/>
            <a:ext cx="533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257800" y="3581400"/>
            <a:ext cx="12192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6200000" flipH="1">
            <a:off x="4724400" y="4038600"/>
            <a:ext cx="1752600" cy="16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8" idx="7"/>
          </p:cNvCxnSpPr>
          <p:nvPr/>
        </p:nvCxnSpPr>
        <p:spPr>
          <a:xfrm rot="16200000" flipH="1">
            <a:off x="3695902" y="4609897"/>
            <a:ext cx="1495298" cy="2003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>
            <a:off x="2895600" y="4191000"/>
            <a:ext cx="12954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10" idx="7"/>
          </p:cNvCxnSpPr>
          <p:nvPr/>
        </p:nvCxnSpPr>
        <p:spPr>
          <a:xfrm rot="10800000" flipV="1">
            <a:off x="2376860" y="3505200"/>
            <a:ext cx="975940" cy="920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10800000" flipV="1">
            <a:off x="1905000" y="2895600"/>
            <a:ext cx="12954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13" idx="1"/>
          </p:cNvCxnSpPr>
          <p:nvPr/>
        </p:nvCxnSpPr>
        <p:spPr>
          <a:xfrm rot="10800000">
            <a:off x="2137296" y="1812838"/>
            <a:ext cx="1291704" cy="3969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7" grpId="0" build="p" animBg="1"/>
      <p:bldP spid="8" grpId="0" build="p" animBg="1"/>
      <p:bldP spid="9" grpId="0" build="p" animBg="1"/>
      <p:bldP spid="10" grpId="0" build="p" animBg="1"/>
      <p:bldP spid="11" grpId="0" build="p" animBg="1"/>
      <p:bldP spid="12" grpId="0" build="p" animBg="1"/>
      <p:bldP spid="13" grpId="0" build="p" animBg="1"/>
      <p:bldP spid="14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r>
              <a:rPr lang="fa-IR" dirty="0" smtClean="0">
                <a:solidFill>
                  <a:srgbClr val="0070C0"/>
                </a:solidFill>
                <a:cs typeface="0 Badr" pitchFamily="2" charset="-78"/>
              </a:rPr>
              <a:t>        اصول ارتباط خوب با زير دستان </a:t>
            </a:r>
            <a:endParaRPr lang="fa-IR" dirty="0">
              <a:solidFill>
                <a:srgbClr val="0070C0"/>
              </a:solidFill>
              <a:cs typeface="0 Bad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8839200" cy="5791200"/>
          </a:xfrm>
        </p:spPr>
        <p:txBody>
          <a:bodyPr>
            <a:normAutofit/>
          </a:bodyPr>
          <a:lstStyle/>
          <a:p>
            <a:endParaRPr lang="fa-IR" sz="2800" b="1" dirty="0" smtClean="0">
              <a:solidFill>
                <a:schemeClr val="tx2">
                  <a:lumMod val="25000"/>
                </a:schemeClr>
              </a:solidFill>
              <a:cs typeface="B Traffic" pitchFamily="2" charset="-78"/>
            </a:endParaRPr>
          </a:p>
          <a:p>
            <a:pPr>
              <a:buFont typeface="Wingdings" pitchFamily="2" charset="2"/>
              <a:buChar char="Ø"/>
            </a:pPr>
            <a:r>
              <a:rPr lang="fa-IR" sz="2800" b="1" dirty="0" smtClean="0">
                <a:solidFill>
                  <a:schemeClr val="tx2">
                    <a:lumMod val="25000"/>
                  </a:schemeClr>
                </a:solidFill>
                <a:cs typeface="B Traffic" pitchFamily="2" charset="-78"/>
              </a:rPr>
              <a:t>افراد را از وضع كارشان  مطلع سازيد .</a:t>
            </a:r>
          </a:p>
          <a:p>
            <a:r>
              <a:rPr lang="fa-IR" sz="2800" b="1" dirty="0" smtClean="0">
                <a:solidFill>
                  <a:schemeClr val="tx2">
                    <a:lumMod val="25000"/>
                  </a:schemeClr>
                </a:solidFill>
                <a:cs typeface="B Traffic" pitchFamily="2" charset="-78"/>
              </a:rPr>
              <a:t>    (</a:t>
            </a:r>
            <a:r>
              <a:rPr lang="fa-IR" sz="1800" b="1" dirty="0" smtClean="0">
                <a:solidFill>
                  <a:srgbClr val="0070C0"/>
                </a:solidFill>
                <a:cs typeface="B Traffic" pitchFamily="2" charset="-78"/>
              </a:rPr>
              <a:t>عیب کار چیست ؟چه محسناتی دارد ؟ کار مطلوب و نامطلوب کدام است </a:t>
            </a:r>
            <a:r>
              <a:rPr lang="fa-IR" sz="2800" b="1" dirty="0" smtClean="0">
                <a:solidFill>
                  <a:srgbClr val="0070C0"/>
                </a:solidFill>
                <a:cs typeface="B Traffic" pitchFamily="2" charset="-78"/>
              </a:rPr>
              <a:t>؟</a:t>
            </a:r>
            <a:r>
              <a:rPr lang="fa-IR" sz="2800" b="1" dirty="0" smtClean="0">
                <a:solidFill>
                  <a:schemeClr val="tx2">
                    <a:lumMod val="25000"/>
                  </a:schemeClr>
                </a:solidFill>
                <a:cs typeface="B Traffic" pitchFamily="2" charset="-78"/>
              </a:rPr>
              <a:t> )</a:t>
            </a:r>
          </a:p>
          <a:p>
            <a:r>
              <a:rPr lang="fa-IR" sz="2800" b="1" dirty="0" smtClean="0">
                <a:solidFill>
                  <a:schemeClr val="tx2">
                    <a:lumMod val="25000"/>
                  </a:schemeClr>
                </a:solidFill>
                <a:cs typeface="B Traffic" pitchFamily="2" charset="-78"/>
              </a:rPr>
              <a:t> </a:t>
            </a:r>
          </a:p>
          <a:p>
            <a:r>
              <a:rPr lang="fa-IR" sz="2800" b="1" dirty="0" smtClean="0">
                <a:solidFill>
                  <a:schemeClr val="tx2">
                    <a:lumMod val="25000"/>
                  </a:schemeClr>
                </a:solidFill>
                <a:cs typeface="B Traffic" pitchFamily="2" charset="-78"/>
              </a:rPr>
              <a:t>   به موقع تشويق (تنبيه ) نماييد .(</a:t>
            </a:r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</a:rPr>
              <a:t>تشویق سبب گسترش رفتار مطلوب و دلگرمی می گردد . تنبیه موجب حذف رفتار نامطلوب و ..</a:t>
            </a:r>
            <a:r>
              <a:rPr lang="fa-IR" sz="2800" b="1" dirty="0" smtClean="0">
                <a:solidFill>
                  <a:schemeClr val="tx2">
                    <a:lumMod val="25000"/>
                  </a:schemeClr>
                </a:solidFill>
                <a:cs typeface="B Traffic" pitchFamily="2" charset="-78"/>
              </a:rPr>
              <a:t>)</a:t>
            </a:r>
          </a:p>
          <a:p>
            <a:endParaRPr lang="fa-IR" sz="2800" b="1" dirty="0" smtClean="0">
              <a:solidFill>
                <a:schemeClr val="tx2">
                  <a:lumMod val="25000"/>
                </a:schemeClr>
              </a:solidFill>
              <a:cs typeface="B Traffic" pitchFamily="2" charset="-78"/>
            </a:endParaRPr>
          </a:p>
          <a:p>
            <a:r>
              <a:rPr lang="fa-IR" sz="2800" b="1" dirty="0" smtClean="0">
                <a:solidFill>
                  <a:schemeClr val="tx2">
                    <a:lumMod val="25000"/>
                  </a:schemeClr>
                </a:solidFill>
                <a:cs typeface="B Traffic" pitchFamily="2" charset="-78"/>
              </a:rPr>
              <a:t>   از تغييراتي كه در وضع افراد موثر است قبلا آگاهشان كنيد .</a:t>
            </a:r>
          </a:p>
          <a:p>
            <a:r>
              <a:rPr lang="fa-IR" sz="2000" b="1" dirty="0" smtClean="0">
                <a:solidFill>
                  <a:srgbClr val="0070C0"/>
                </a:solidFill>
                <a:cs typeface="B Traffic" pitchFamily="2" charset="-78"/>
              </a:rPr>
              <a:t>    ( ناخود اگاه در مقابل تغییرات مقاومت میکند )</a:t>
            </a:r>
          </a:p>
          <a:p>
            <a:endParaRPr lang="fa-IR" sz="2000" b="1" dirty="0" smtClean="0">
              <a:solidFill>
                <a:srgbClr val="0070C0"/>
              </a:solidFill>
              <a:cs typeface="B Traffic" pitchFamily="2" charset="-78"/>
            </a:endParaRPr>
          </a:p>
          <a:p>
            <a:pPr>
              <a:buFont typeface="Wingdings" pitchFamily="2" charset="2"/>
              <a:buChar char="Ø"/>
            </a:pPr>
            <a:r>
              <a:rPr lang="fa-IR" sz="2800" b="1" dirty="0" smtClean="0">
                <a:solidFill>
                  <a:schemeClr val="tx2">
                    <a:lumMod val="25000"/>
                  </a:schemeClr>
                </a:solidFill>
                <a:cs typeface="B Traffic" pitchFamily="2" charset="-78"/>
              </a:rPr>
              <a:t>از استعداد و قابليت افراد به بهترين نحو استفاده كنيد .    </a:t>
            </a:r>
            <a:endParaRPr lang="en-US" sz="2800" b="1" dirty="0" smtClean="0">
              <a:solidFill>
                <a:schemeClr val="tx2">
                  <a:lumMod val="25000"/>
                </a:schemeClr>
              </a:solidFill>
              <a:cs typeface="B Traffic" pitchFamily="2" charset="-78"/>
            </a:endParaRPr>
          </a:p>
          <a:p>
            <a:endParaRPr lang="en-US" sz="2800" b="1" dirty="0" smtClean="0">
              <a:solidFill>
                <a:schemeClr val="tx2">
                  <a:lumMod val="25000"/>
                </a:schemeClr>
              </a:solidFill>
              <a:cs typeface="B Traffic" pitchFamily="2" charset="-78"/>
            </a:endParaRPr>
          </a:p>
          <a:p>
            <a:endParaRPr lang="fa-IR" sz="2800" b="1" dirty="0">
              <a:solidFill>
                <a:schemeClr val="tx2">
                  <a:lumMod val="25000"/>
                </a:schemeClr>
              </a:solidFill>
              <a:cs typeface="B Traffic" pitchFamily="2" charset="-78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762000"/>
          </a:xfrm>
        </p:spPr>
        <p:txBody>
          <a:bodyPr>
            <a:normAutofit fontScale="90000"/>
          </a:bodyPr>
          <a:lstStyle/>
          <a:p>
            <a:r>
              <a:rPr lang="fa-IR" dirty="0" smtClean="0">
                <a:solidFill>
                  <a:srgbClr val="0070C0"/>
                </a:solidFill>
                <a:cs typeface="0 Badr" pitchFamily="2" charset="-78"/>
              </a:rPr>
              <a:t>        رهبري و ايجاد رابطه خوب با سايرين  </a:t>
            </a:r>
            <a:endParaRPr lang="fa-IR" dirty="0">
              <a:solidFill>
                <a:srgbClr val="0070C0"/>
              </a:solidFill>
              <a:cs typeface="0 Badr" pitchFamily="2" charset="-78"/>
            </a:endParaRPr>
          </a:p>
        </p:txBody>
      </p:sp>
      <p:sp useBgFill="1"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733800"/>
            <a:ext cx="8915400" cy="31242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fa-IR" sz="2800" b="1" dirty="0" smtClean="0">
                <a:solidFill>
                  <a:schemeClr val="tx2">
                    <a:lumMod val="25000"/>
                  </a:schemeClr>
                </a:solidFill>
                <a:cs typeface="B Traffic" pitchFamily="2" charset="-78"/>
              </a:rPr>
              <a:t>  </a:t>
            </a:r>
          </a:p>
          <a:p>
            <a:pPr>
              <a:buFont typeface="Wingdings" pitchFamily="2" charset="2"/>
              <a:buChar char="q"/>
            </a:pPr>
            <a:r>
              <a:rPr lang="fa-IR" sz="2800" b="1" dirty="0" smtClean="0">
                <a:solidFill>
                  <a:schemeClr val="tx2">
                    <a:lumMod val="25000"/>
                  </a:schemeClr>
                </a:solidFill>
                <a:cs typeface="B Traffic" pitchFamily="2" charset="-78"/>
              </a:rPr>
              <a:t>  مدير را به موقع تشويق نماييد .(با نگاه ،رفتار ،كلمات )</a:t>
            </a:r>
          </a:p>
          <a:p>
            <a:endParaRPr lang="fa-IR" sz="2800" b="1" dirty="0" smtClean="0">
              <a:solidFill>
                <a:schemeClr val="tx2">
                  <a:lumMod val="25000"/>
                </a:schemeClr>
              </a:solidFill>
              <a:cs typeface="B Traffic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fa-IR" sz="2800" b="1" dirty="0" smtClean="0">
                <a:solidFill>
                  <a:schemeClr val="tx2">
                    <a:lumMod val="25000"/>
                  </a:schemeClr>
                </a:solidFill>
                <a:cs typeface="B Traffic" pitchFamily="2" charset="-78"/>
              </a:rPr>
              <a:t>   از تغييراتي كه در وضع مدير موثر است قبلا آگاهش نماييد .</a:t>
            </a:r>
          </a:p>
          <a:p>
            <a:endParaRPr lang="fa-IR" sz="2800" b="1" dirty="0" smtClean="0">
              <a:solidFill>
                <a:schemeClr val="tx2">
                  <a:lumMod val="25000"/>
                </a:schemeClr>
              </a:solidFill>
              <a:cs typeface="B Traffic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fa-IR" sz="2800" b="1" dirty="0" smtClean="0">
                <a:solidFill>
                  <a:schemeClr val="tx2">
                    <a:lumMod val="25000"/>
                  </a:schemeClr>
                </a:solidFill>
                <a:cs typeface="B Traffic" pitchFamily="2" charset="-78"/>
              </a:rPr>
              <a:t>   از استعداد و قابليت مدير به بهترين نحو استفاده كنيد . </a:t>
            </a:r>
          </a:p>
          <a:p>
            <a:pPr>
              <a:buFont typeface="Wingdings" pitchFamily="2" charset="2"/>
              <a:buChar char="q"/>
            </a:pPr>
            <a:endParaRPr lang="fa-IR" sz="2800" b="1" dirty="0" smtClean="0">
              <a:solidFill>
                <a:schemeClr val="tx2">
                  <a:lumMod val="25000"/>
                </a:schemeClr>
              </a:solidFill>
              <a:cs typeface="B Traffic" pitchFamily="2" charset="-78"/>
            </a:endParaRPr>
          </a:p>
          <a:p>
            <a:pPr>
              <a:buFont typeface="Wingdings" pitchFamily="2" charset="2"/>
              <a:buChar char="q"/>
            </a:pPr>
            <a:r>
              <a:rPr lang="fa-IR" sz="2800" b="1" dirty="0" smtClean="0">
                <a:solidFill>
                  <a:schemeClr val="tx2">
                    <a:lumMod val="25000"/>
                  </a:schemeClr>
                </a:solidFill>
                <a:cs typeface="B Traffic" pitchFamily="2" charset="-78"/>
              </a:rPr>
              <a:t> با مدير بايد طبق خصوصيات فردي اش رفتار نماييد .  </a:t>
            </a:r>
          </a:p>
          <a:p>
            <a:r>
              <a:rPr lang="fa-IR" sz="2800" b="1" dirty="0" smtClean="0">
                <a:solidFill>
                  <a:schemeClr val="tx2">
                    <a:lumMod val="25000"/>
                  </a:schemeClr>
                </a:solidFill>
                <a:cs typeface="B Traffic" pitchFamily="2" charset="-78"/>
              </a:rPr>
              <a:t>  </a:t>
            </a:r>
            <a:endParaRPr lang="en-US" sz="2800" b="1" dirty="0" smtClean="0">
              <a:solidFill>
                <a:schemeClr val="tx2">
                  <a:lumMod val="25000"/>
                </a:schemeClr>
              </a:solidFill>
              <a:cs typeface="B Traffic" pitchFamily="2" charset="-78"/>
            </a:endParaRPr>
          </a:p>
          <a:p>
            <a:endParaRPr lang="en-US" sz="2800" b="1" dirty="0" smtClean="0">
              <a:solidFill>
                <a:schemeClr val="tx2">
                  <a:lumMod val="25000"/>
                </a:schemeClr>
              </a:solidFill>
              <a:cs typeface="B Traffic" pitchFamily="2" charset="-78"/>
            </a:endParaRPr>
          </a:p>
          <a:p>
            <a:endParaRPr lang="en-US" sz="2800" b="1" dirty="0" smtClean="0">
              <a:solidFill>
                <a:schemeClr val="tx2">
                  <a:lumMod val="25000"/>
                </a:schemeClr>
              </a:solidFill>
              <a:cs typeface="B Traffic" pitchFamily="2" charset="-78"/>
            </a:endParaRPr>
          </a:p>
          <a:p>
            <a:endParaRPr lang="fa-IR" sz="2800" b="1" dirty="0">
              <a:solidFill>
                <a:schemeClr val="tx2">
                  <a:lumMod val="25000"/>
                </a:schemeClr>
              </a:solidFill>
              <a:cs typeface="B Traffic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2362200"/>
            <a:ext cx="8229600" cy="1447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rtl="1">
              <a:buFont typeface="Wingdings" pitchFamily="2" charset="2"/>
              <a:buChar char="q"/>
            </a:pPr>
            <a:r>
              <a:rPr lang="fa-IR" sz="2400" b="1" dirty="0" smtClean="0">
                <a:solidFill>
                  <a:schemeClr val="bg1"/>
                </a:solidFill>
                <a:cs typeface="B Traffic" pitchFamily="2" charset="-78"/>
              </a:rPr>
              <a:t>مدير را از وضع كارش مطلع سازيد ( براي تصميم گيري )</a:t>
            </a:r>
            <a:r>
              <a:rPr lang="en-US" sz="2400" b="1" dirty="0" smtClean="0">
                <a:solidFill>
                  <a:schemeClr val="bg1"/>
                </a:solidFill>
                <a:cs typeface="B Traffic" pitchFamily="2" charset="-78"/>
              </a:rPr>
              <a:t>               </a:t>
            </a:r>
            <a:r>
              <a:rPr lang="fa-IR" sz="2400" b="1" dirty="0" smtClean="0">
                <a:solidFill>
                  <a:schemeClr val="bg1"/>
                </a:solidFill>
                <a:cs typeface="B Traffic" pitchFamily="2" charset="-78"/>
              </a:rPr>
              <a:t>     </a:t>
            </a:r>
          </a:p>
          <a:p>
            <a:pPr lvl="0" rtl="1"/>
            <a:r>
              <a:rPr lang="fa-IR" sz="3600" b="1" i="1" dirty="0" smtClean="0">
                <a:solidFill>
                  <a:schemeClr val="bg1"/>
                </a:solidFill>
                <a:cs typeface="B Traffic" pitchFamily="2" charset="-78"/>
              </a:rPr>
              <a:t>نحوه گفتن مهم است ،نه اشتباهات را گفتن      </a:t>
            </a:r>
            <a:endParaRPr lang="fa-IR" sz="3600" b="1" i="1" dirty="0">
              <a:solidFill>
                <a:schemeClr val="bg1"/>
              </a:solidFill>
              <a:cs typeface="B Traffic" pitchFamily="2" charset="-78"/>
            </a:endParaRPr>
          </a:p>
        </p:txBody>
      </p:sp>
      <p:sp useBgFill="1">
        <p:nvSpPr>
          <p:cNvPr id="5" name="Subtitle 2"/>
          <p:cNvSpPr txBox="1">
            <a:spLocks/>
          </p:cNvSpPr>
          <p:nvPr/>
        </p:nvSpPr>
        <p:spPr>
          <a:xfrm>
            <a:off x="381000" y="762000"/>
            <a:ext cx="8382000" cy="13716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lIns="182880" tIns="0">
            <a:normAutofit lnSpcReduction="10000"/>
          </a:bodyPr>
          <a:lstStyle/>
          <a:p>
            <a:pPr marL="36576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fa-I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B Traffic" pitchFamily="2" charset="-78"/>
              </a:rPr>
              <a:t>  </a:t>
            </a:r>
          </a:p>
          <a:p>
            <a:pPr marL="36576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q"/>
              <a:tabLst/>
              <a:defRPr/>
            </a:pPr>
            <a:r>
              <a:rPr kumimoji="0" lang="fa-I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B Traffic" pitchFamily="2" charset="-78"/>
              </a:rPr>
              <a:t>آیا اصول ایجاد روابط خوب ،تنها برای روابط سالم با زیردست بکار برده می شود ؟ </a:t>
            </a:r>
          </a:p>
          <a:p>
            <a:pPr marL="36576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q"/>
              <a:tabLst/>
              <a:defRPr/>
            </a:pPr>
            <a:r>
              <a:rPr kumimoji="0" lang="fa-I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B Traffic" pitchFamily="2" charset="-78"/>
              </a:rPr>
              <a:t>یا در موارد دیگر هم می تواند مفید واقع شود 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25000"/>
                </a:schemeClr>
              </a:solidFill>
              <a:effectLst/>
              <a:uLnTx/>
              <a:uFillTx/>
              <a:latin typeface="+mn-lt"/>
              <a:ea typeface="+mn-ea"/>
              <a:cs typeface="B Traffic" pitchFamily="2" charset="-78"/>
            </a:endParaRPr>
          </a:p>
          <a:p>
            <a:pPr marL="36576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25000"/>
                </a:schemeClr>
              </a:solidFill>
              <a:effectLst/>
              <a:uLnTx/>
              <a:uFillTx/>
              <a:latin typeface="+mn-lt"/>
              <a:ea typeface="+mn-ea"/>
              <a:cs typeface="B Traffic" pitchFamily="2" charset="-78"/>
            </a:endParaRPr>
          </a:p>
          <a:p>
            <a:pPr marL="36576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fa-IR" sz="24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25000"/>
                </a:schemeClr>
              </a:solidFill>
              <a:effectLst/>
              <a:uLnTx/>
              <a:uFillTx/>
              <a:latin typeface="+mn-lt"/>
              <a:ea typeface="+mn-ea"/>
              <a:cs typeface="B Traffic" pitchFamily="2" charset="-78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6" grpId="0" build="p" animBg="1"/>
      <p:bldP spid="5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r>
              <a:rPr lang="fa-IR" dirty="0" smtClean="0">
                <a:solidFill>
                  <a:srgbClr val="0070C0"/>
                </a:solidFill>
                <a:cs typeface="0 Badr" pitchFamily="2" charset="-78"/>
              </a:rPr>
              <a:t>   پيش بيني مشكلات در روابط انساني</a:t>
            </a:r>
            <a:endParaRPr lang="fa-IR" dirty="0">
              <a:solidFill>
                <a:srgbClr val="0070C0"/>
              </a:solidFill>
              <a:cs typeface="0 Bad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90600"/>
            <a:ext cx="8763000" cy="58674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v"/>
            </a:pPr>
            <a:r>
              <a:rPr lang="fa-IR" sz="2800" b="1" dirty="0" smtClean="0">
                <a:solidFill>
                  <a:schemeClr val="tx1"/>
                </a:solidFill>
                <a:cs typeface="B Traffic" pitchFamily="2" charset="-78"/>
              </a:rPr>
              <a:t>روابط حسنه ، در گیری ها و مسائل را کاهش می دهد .</a:t>
            </a:r>
          </a:p>
          <a:p>
            <a:pPr>
              <a:buFont typeface="Wingdings" pitchFamily="2" charset="2"/>
              <a:buChar char="v"/>
            </a:pPr>
            <a:r>
              <a:rPr lang="fa-IR" sz="2800" b="1" dirty="0" smtClean="0">
                <a:solidFill>
                  <a:srgbClr val="C00000"/>
                </a:solidFill>
                <a:cs typeface="B Traffic" pitchFamily="2" charset="-78"/>
              </a:rPr>
              <a:t>مسئله</a:t>
            </a:r>
            <a:r>
              <a:rPr lang="fa-IR" sz="2800" b="1" dirty="0" smtClean="0">
                <a:solidFill>
                  <a:schemeClr val="tx1"/>
                </a:solidFill>
                <a:cs typeface="B Traffic" pitchFamily="2" charset="-78"/>
              </a:rPr>
              <a:t> به حالتی اطلاق می شود که خارج از روال عادی کار بوده باشد و سرپرست را وادار به تفکر و تصمیم گیری نماید   </a:t>
            </a:r>
          </a:p>
          <a:p>
            <a:pPr>
              <a:buFont typeface="Wingdings" pitchFamily="2" charset="2"/>
              <a:buChar char="v"/>
            </a:pPr>
            <a:endParaRPr lang="fa-IR" sz="2800" b="1" dirty="0" smtClean="0">
              <a:solidFill>
                <a:srgbClr val="FFFF00"/>
              </a:solidFill>
              <a:cs typeface="B Traffic" pitchFamily="2" charset="-78"/>
            </a:endParaRPr>
          </a:p>
          <a:p>
            <a:pPr>
              <a:buFont typeface="Wingdings" pitchFamily="2" charset="2"/>
              <a:buChar char="v"/>
            </a:pPr>
            <a:r>
              <a:rPr lang="fa-IR" sz="2800" b="1" dirty="0" smtClean="0">
                <a:solidFill>
                  <a:srgbClr val="FF0000"/>
                </a:solidFill>
                <a:cs typeface="B Traffic" pitchFamily="2" charset="-78"/>
              </a:rPr>
              <a:t>اگر مسئله مربوط به روابط انسانی باشد موضوع حساس تر و پیچیده تراست ، و سرپرست باید با هوشیاری اقدام به حل آن کند</a:t>
            </a:r>
          </a:p>
          <a:p>
            <a:pPr>
              <a:buFont typeface="Wingdings" pitchFamily="2" charset="2"/>
              <a:buChar char="v"/>
            </a:pPr>
            <a:endParaRPr lang="fa-IR" sz="2800" b="1" dirty="0" smtClean="0">
              <a:solidFill>
                <a:srgbClr val="FFFF00"/>
              </a:solidFill>
              <a:cs typeface="B Traffic" pitchFamily="2" charset="-78"/>
            </a:endParaRPr>
          </a:p>
          <a:p>
            <a:pPr>
              <a:buFont typeface="Wingdings" pitchFamily="2" charset="2"/>
              <a:buChar char="v"/>
            </a:pPr>
            <a:r>
              <a:rPr lang="fa-IR" sz="2800" b="1" dirty="0" smtClean="0">
                <a:solidFill>
                  <a:srgbClr val="FFFF00"/>
                </a:solidFill>
                <a:cs typeface="B Traffic" pitchFamily="2" charset="-78"/>
              </a:rPr>
              <a:t> </a:t>
            </a:r>
            <a:r>
              <a:rPr lang="fa-IR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raffic" pitchFamily="2" charset="-78"/>
              </a:rPr>
              <a:t>مسائل روزانه </a:t>
            </a:r>
            <a:r>
              <a:rPr lang="fa-IR" sz="2800" b="1" dirty="0" smtClean="0">
                <a:solidFill>
                  <a:schemeClr val="tx1"/>
                </a:solidFill>
                <a:cs typeface="B Traffic" pitchFamily="2" charset="-78"/>
              </a:rPr>
              <a:t>: </a:t>
            </a:r>
            <a:r>
              <a:rPr lang="fa-IR" sz="2400" b="1" dirty="0" smtClean="0">
                <a:solidFill>
                  <a:schemeClr val="tx1"/>
                </a:solidFill>
                <a:cs typeface="B Traffic" pitchFamily="2" charset="-78"/>
              </a:rPr>
              <a:t>مسائلي كه ناگهاني و غير منتظره با آنها مواجه هستيم .</a:t>
            </a:r>
          </a:p>
          <a:p>
            <a:r>
              <a:rPr lang="fa-IR" sz="2800" b="1" dirty="0" smtClean="0">
                <a:solidFill>
                  <a:schemeClr val="tx1"/>
                </a:solidFill>
                <a:cs typeface="B Traffic" pitchFamily="2" charset="-78"/>
              </a:rPr>
              <a:t>    </a:t>
            </a:r>
            <a:r>
              <a:rPr lang="fa-IR" sz="2400" b="1" dirty="0" smtClean="0">
                <a:solidFill>
                  <a:schemeClr val="tx1"/>
                </a:solidFill>
                <a:cs typeface="B Traffic" pitchFamily="2" charset="-78"/>
              </a:rPr>
              <a:t>مانند  اضافه كار نكردن كارگري بخاطر مسائل شخصي پيش آمده</a:t>
            </a:r>
          </a:p>
          <a:p>
            <a:endParaRPr lang="fa-IR" sz="2400" b="1" dirty="0" smtClean="0">
              <a:cs typeface="B Traffic" pitchFamily="2" charset="-78"/>
            </a:endParaRPr>
          </a:p>
          <a:p>
            <a:pPr>
              <a:buFont typeface="Wingdings" pitchFamily="2" charset="2"/>
              <a:buChar char="v"/>
            </a:pPr>
            <a:r>
              <a:rPr lang="fa-IR" sz="2400" b="1" dirty="0" smtClean="0">
                <a:cs typeface="B Traffic" pitchFamily="2" charset="-78"/>
              </a:rPr>
              <a:t>   </a:t>
            </a:r>
            <a:r>
              <a:rPr lang="fa-I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raffic" pitchFamily="2" charset="-78"/>
              </a:rPr>
              <a:t>مسائل جاري </a:t>
            </a:r>
            <a:r>
              <a:rPr lang="fa-IR" sz="2400" b="1" dirty="0" smtClean="0">
                <a:cs typeface="B Traffic" pitchFamily="2" charset="-78"/>
              </a:rPr>
              <a:t>: </a:t>
            </a:r>
            <a:r>
              <a:rPr lang="fa-IR" sz="2400" b="1" dirty="0" smtClean="0">
                <a:solidFill>
                  <a:schemeClr val="tx1"/>
                </a:solidFill>
                <a:cs typeface="B Traffic" pitchFamily="2" charset="-78"/>
              </a:rPr>
              <a:t>قبلا از وقوع آنها اطلاع داريم .</a:t>
            </a:r>
          </a:p>
          <a:p>
            <a:r>
              <a:rPr lang="fa-IR" sz="2400" b="1" dirty="0" smtClean="0">
                <a:solidFill>
                  <a:schemeClr val="bg1"/>
                </a:solidFill>
                <a:cs typeface="B Traffic" pitchFamily="2" charset="-78"/>
              </a:rPr>
              <a:t>               </a:t>
            </a:r>
            <a:r>
              <a:rPr lang="fa-IR" sz="2400" b="1" dirty="0" smtClean="0">
                <a:solidFill>
                  <a:schemeClr val="tx1"/>
                </a:solidFill>
                <a:cs typeface="B Traffic" pitchFamily="2" charset="-78"/>
              </a:rPr>
              <a:t>مانند  به مرخصي رفتن  2 نفر از كارگران در هفته آينده </a:t>
            </a:r>
          </a:p>
          <a:p>
            <a:endParaRPr lang="fa-IR" sz="2400" b="1" dirty="0" smtClean="0">
              <a:cs typeface="B Traffic" pitchFamily="2" charset="-78"/>
            </a:endParaRPr>
          </a:p>
          <a:p>
            <a:pPr>
              <a:buFont typeface="Wingdings" pitchFamily="2" charset="2"/>
              <a:buChar char="v"/>
            </a:pPr>
            <a:r>
              <a:rPr lang="fa-IR" sz="2400" b="1" dirty="0" smtClean="0">
                <a:solidFill>
                  <a:srgbClr val="FFC000"/>
                </a:solidFill>
                <a:cs typeface="B Traffic" pitchFamily="2" charset="-78"/>
              </a:rPr>
              <a:t> </a:t>
            </a:r>
            <a:r>
              <a:rPr lang="fa-IR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raffic" pitchFamily="2" charset="-78"/>
              </a:rPr>
              <a:t>مسائل نهفته </a:t>
            </a:r>
            <a:r>
              <a:rPr lang="fa-IR" sz="2400" b="1" dirty="0" smtClean="0">
                <a:solidFill>
                  <a:srgbClr val="002060"/>
                </a:solidFill>
                <a:cs typeface="B Traffic" pitchFamily="2" charset="-78"/>
              </a:rPr>
              <a:t>: سرپرست بايد امكان وقوع آنها را حدس بزند .</a:t>
            </a:r>
          </a:p>
          <a:p>
            <a:r>
              <a:rPr lang="fa-IR" sz="2400" b="1" dirty="0" smtClean="0">
                <a:solidFill>
                  <a:srgbClr val="002060"/>
                </a:solidFill>
                <a:cs typeface="B Traffic" pitchFamily="2" charset="-78"/>
              </a:rPr>
              <a:t>               مانند  استحقاق ارتقاء كارگري كه جانشيني فعلا ندارد         </a:t>
            </a:r>
            <a:endParaRPr lang="en-US" sz="2400" b="1" dirty="0" smtClean="0">
              <a:solidFill>
                <a:srgbClr val="002060"/>
              </a:solidFill>
              <a:cs typeface="B Traffic" pitchFamily="2" charset="-78"/>
            </a:endParaRPr>
          </a:p>
          <a:p>
            <a:endParaRPr lang="en-US" sz="2400" b="1" dirty="0" smtClean="0">
              <a:cs typeface="B Traffic" pitchFamily="2" charset="-78"/>
            </a:endParaRPr>
          </a:p>
          <a:p>
            <a:endParaRPr lang="en-US" sz="2800" b="1" dirty="0" smtClean="0">
              <a:cs typeface="B Traffic" pitchFamily="2" charset="-78"/>
            </a:endParaRPr>
          </a:p>
          <a:p>
            <a:endParaRPr lang="fa-IR" sz="2800" b="1" dirty="0">
              <a:cs typeface="B Traffic" pitchFamily="2" charset="-78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r>
              <a:rPr lang="fa-IR" dirty="0" smtClean="0">
                <a:solidFill>
                  <a:srgbClr val="0070C0"/>
                </a:solidFill>
                <a:cs typeface="0 Badr" pitchFamily="2" charset="-78"/>
              </a:rPr>
              <a:t>   چگونه بايد مسئله (مشكل) را حل كرد</a:t>
            </a:r>
            <a:endParaRPr lang="fa-IR" dirty="0">
              <a:solidFill>
                <a:srgbClr val="0070C0"/>
              </a:solidFill>
              <a:cs typeface="0 Bad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fa-IR" sz="4000" b="1" dirty="0" smtClean="0">
                <a:solidFill>
                  <a:srgbClr val="FFFF00"/>
                </a:solidFill>
                <a:cs typeface="B Traffic" pitchFamily="2" charset="-78"/>
              </a:rPr>
              <a:t> آ- </a:t>
            </a:r>
            <a:r>
              <a:rPr lang="fa-IR" sz="4000" b="1" dirty="0" smtClean="0">
                <a:solidFill>
                  <a:srgbClr val="0070C0"/>
                </a:solidFill>
                <a:cs typeface="B Traffic" pitchFamily="2" charset="-78"/>
              </a:rPr>
              <a:t>پيدا كردن حقايق مربوط به مسئله </a:t>
            </a:r>
            <a:r>
              <a:rPr lang="fa-IR" sz="4000" b="1" dirty="0" smtClean="0">
                <a:solidFill>
                  <a:schemeClr val="bg1"/>
                </a:solidFill>
                <a:cs typeface="B Traffic" pitchFamily="2" charset="-78"/>
              </a:rPr>
              <a:t>.</a:t>
            </a:r>
          </a:p>
          <a:p>
            <a:r>
              <a:rPr lang="fa-IR" sz="4000" b="1" dirty="0" smtClean="0">
                <a:solidFill>
                  <a:srgbClr val="FFFF00"/>
                </a:solidFill>
                <a:cs typeface="B Traffic" pitchFamily="2" charset="-78"/>
              </a:rPr>
              <a:t>                    </a:t>
            </a:r>
            <a:r>
              <a:rPr lang="fa-IR" sz="4000" b="1" dirty="0" smtClean="0">
                <a:solidFill>
                  <a:schemeClr val="tx1"/>
                </a:solidFill>
                <a:cs typeface="B Traffic" pitchFamily="2" charset="-78"/>
              </a:rPr>
              <a:t>(</a:t>
            </a:r>
            <a:r>
              <a:rPr lang="fa-IR" sz="2800" b="1" dirty="0" smtClean="0">
                <a:solidFill>
                  <a:schemeClr val="tx1"/>
                </a:solidFill>
                <a:cs typeface="B Traffic" pitchFamily="2" charset="-78"/>
              </a:rPr>
              <a:t>سوابق ،مقرارت ،صاحبنظران ،اهداف...)</a:t>
            </a:r>
            <a:endParaRPr lang="fa-IR" sz="4000" b="1" dirty="0" smtClean="0">
              <a:solidFill>
                <a:schemeClr val="tx1"/>
              </a:solidFill>
              <a:cs typeface="B Traffic" pitchFamily="2" charset="-78"/>
            </a:endParaRPr>
          </a:p>
          <a:p>
            <a:pPr>
              <a:buFont typeface="Wingdings" pitchFamily="2" charset="2"/>
              <a:buChar char="v"/>
            </a:pPr>
            <a:r>
              <a:rPr lang="fa-IR" sz="4000" b="1" dirty="0" smtClean="0">
                <a:solidFill>
                  <a:srgbClr val="FFFF00"/>
                </a:solidFill>
                <a:cs typeface="B Traffic" pitchFamily="2" charset="-78"/>
              </a:rPr>
              <a:t>   ب- </a:t>
            </a:r>
            <a:r>
              <a:rPr lang="fa-IR" sz="4000" b="1" dirty="0" smtClean="0">
                <a:solidFill>
                  <a:srgbClr val="0070C0"/>
                </a:solidFill>
                <a:cs typeface="B Traffic" pitchFamily="2" charset="-78"/>
              </a:rPr>
              <a:t>اطلاعات را بسنجيد و تصميم بگيريد </a:t>
            </a:r>
            <a:endParaRPr lang="en-US" sz="4000" b="1" dirty="0" smtClean="0">
              <a:solidFill>
                <a:srgbClr val="0070C0"/>
              </a:solidFill>
              <a:cs typeface="B Traffic" pitchFamily="2" charset="-78"/>
            </a:endParaRPr>
          </a:p>
          <a:p>
            <a:r>
              <a:rPr lang="fa-IR" sz="4000" b="1" dirty="0" smtClean="0">
                <a:solidFill>
                  <a:srgbClr val="FFFF00"/>
                </a:solidFill>
                <a:cs typeface="B Traffic" pitchFamily="2" charset="-78"/>
              </a:rPr>
              <a:t>                     </a:t>
            </a:r>
            <a:r>
              <a:rPr lang="fa-IR" sz="4000" b="1" dirty="0" smtClean="0">
                <a:solidFill>
                  <a:schemeClr val="tx1"/>
                </a:solidFill>
                <a:cs typeface="B Traffic" pitchFamily="2" charset="-78"/>
              </a:rPr>
              <a:t>(</a:t>
            </a:r>
            <a:r>
              <a:rPr lang="fa-IR" sz="2800" b="1" dirty="0" smtClean="0">
                <a:solidFill>
                  <a:schemeClr val="tx1"/>
                </a:solidFill>
                <a:cs typeface="B Traffic" pitchFamily="2" charset="-78"/>
              </a:rPr>
              <a:t>ارتباط داده ها ،روشها،  سياست ، اقدامات ...)</a:t>
            </a:r>
            <a:endParaRPr lang="en-US" sz="2800" b="1" dirty="0" smtClean="0">
              <a:solidFill>
                <a:schemeClr val="tx1"/>
              </a:solidFill>
              <a:cs typeface="B Traffic" pitchFamily="2" charset="-78"/>
            </a:endParaRPr>
          </a:p>
          <a:p>
            <a:pPr>
              <a:buFont typeface="Wingdings" pitchFamily="2" charset="2"/>
              <a:buChar char="v"/>
            </a:pPr>
            <a:r>
              <a:rPr lang="fa-IR" sz="4000" b="1" dirty="0" smtClean="0">
                <a:solidFill>
                  <a:srgbClr val="FFFF00"/>
                </a:solidFill>
                <a:cs typeface="B Traffic" pitchFamily="2" charset="-78"/>
              </a:rPr>
              <a:t> </a:t>
            </a:r>
            <a:r>
              <a:rPr lang="fa-IR" sz="4000" b="1" dirty="0" smtClean="0">
                <a:solidFill>
                  <a:srgbClr val="0070C0"/>
                </a:solidFill>
                <a:cs typeface="B Traffic" pitchFamily="2" charset="-78"/>
              </a:rPr>
              <a:t>پ-  تصميم را اجرا مي گذاريم</a:t>
            </a:r>
          </a:p>
          <a:p>
            <a:r>
              <a:rPr lang="fa-IR" sz="4000" b="1" dirty="0" smtClean="0">
                <a:solidFill>
                  <a:srgbClr val="FFFF00"/>
                </a:solidFill>
                <a:cs typeface="B Traffic" pitchFamily="2" charset="-78"/>
              </a:rPr>
              <a:t>  </a:t>
            </a:r>
            <a:r>
              <a:rPr lang="fa-IR" sz="4000" b="1" dirty="0" smtClean="0">
                <a:solidFill>
                  <a:schemeClr val="tx1"/>
                </a:solidFill>
                <a:cs typeface="B Traffic" pitchFamily="2" charset="-78"/>
              </a:rPr>
              <a:t>(</a:t>
            </a:r>
            <a:r>
              <a:rPr lang="fa-IR" sz="2800" b="1" dirty="0" smtClean="0">
                <a:solidFill>
                  <a:schemeClr val="tx1"/>
                </a:solidFill>
                <a:cs typeface="B Traffic" pitchFamily="2" charset="-78"/>
              </a:rPr>
              <a:t>تنها اقدام كنيم ،با اطلاع مافوق ، زمان مناسب ، پذيرش مسئوليت)</a:t>
            </a:r>
            <a:endParaRPr lang="fa-IR" sz="4000" b="1" dirty="0" smtClean="0">
              <a:solidFill>
                <a:schemeClr val="tx1"/>
              </a:solidFill>
              <a:cs typeface="B Traffic" pitchFamily="2" charset="-78"/>
            </a:endParaRPr>
          </a:p>
          <a:p>
            <a:pPr>
              <a:buFont typeface="Wingdings" pitchFamily="2" charset="2"/>
              <a:buChar char="v"/>
            </a:pPr>
            <a:r>
              <a:rPr lang="fa-IR" sz="4000" b="1" dirty="0" smtClean="0">
                <a:solidFill>
                  <a:srgbClr val="FFFF00"/>
                </a:solidFill>
                <a:cs typeface="B Traffic" pitchFamily="2" charset="-78"/>
              </a:rPr>
              <a:t>ت- </a:t>
            </a:r>
            <a:r>
              <a:rPr lang="fa-IR" sz="4000" b="1" dirty="0" smtClean="0">
                <a:solidFill>
                  <a:srgbClr val="0070C0"/>
                </a:solidFill>
                <a:cs typeface="B Traffic" pitchFamily="2" charset="-78"/>
              </a:rPr>
              <a:t>پيامد ها را بررسي مي كنيم .</a:t>
            </a:r>
          </a:p>
          <a:p>
            <a:r>
              <a:rPr lang="fa-IR" sz="4000" b="1" dirty="0" smtClean="0">
                <a:solidFill>
                  <a:srgbClr val="FFFF00"/>
                </a:solidFill>
                <a:cs typeface="B Traffic" pitchFamily="2" charset="-78"/>
              </a:rPr>
              <a:t> </a:t>
            </a:r>
            <a:r>
              <a:rPr lang="fa-IR" sz="4000" b="1" dirty="0" smtClean="0">
                <a:solidFill>
                  <a:schemeClr val="tx1"/>
                </a:solidFill>
                <a:cs typeface="B Traffic" pitchFamily="2" charset="-78"/>
              </a:rPr>
              <a:t>(</a:t>
            </a:r>
            <a:r>
              <a:rPr lang="fa-IR" sz="2800" b="1" dirty="0" smtClean="0">
                <a:solidFill>
                  <a:schemeClr val="tx1"/>
                </a:solidFill>
                <a:cs typeface="B Traffic" pitchFamily="2" charset="-78"/>
              </a:rPr>
              <a:t>بعد از چه مدت ، در چه فواصلي ،تغييرات ، رسيدن به هدف ...) </a:t>
            </a:r>
            <a:endParaRPr lang="fa-IR" sz="2800" b="1" dirty="0">
              <a:solidFill>
                <a:schemeClr val="tx1"/>
              </a:solidFill>
              <a:cs typeface="B Traffic" pitchFamily="2" charset="-78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1617</TotalTime>
  <Words>1458</Words>
  <Application>Microsoft Office PowerPoint</Application>
  <PresentationFormat>On-screen Show (4:3)</PresentationFormat>
  <Paragraphs>283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Aspect</vt:lpstr>
      <vt:lpstr>        فصل دوم </vt:lpstr>
      <vt:lpstr>        </vt:lpstr>
      <vt:lpstr>        نيازها در ارتباط با نوع رفتار انسان  </vt:lpstr>
      <vt:lpstr>        انتظارات و توقعات از سرپرست </vt:lpstr>
      <vt:lpstr>        عوامل تغيير دهنده توقعات </vt:lpstr>
      <vt:lpstr>        اصول ارتباط خوب با زير دستان </vt:lpstr>
      <vt:lpstr>        رهبري و ايجاد رابطه خوب با سايرين  </vt:lpstr>
      <vt:lpstr>   پيش بيني مشكلات در روابط انساني</vt:lpstr>
      <vt:lpstr>   چگونه بايد مسئله (مشكل) را حل كرد</vt:lpstr>
      <vt:lpstr>   مبادا نيكو كار و بد كار در نزد تو  يكسان باشند.                                                                               (امام علي“ع“)</vt:lpstr>
      <vt:lpstr>        دلايل ارزشيابي كردن كاركنان </vt:lpstr>
      <vt:lpstr>        چگونه عملكرد را نظارت كنيم  </vt:lpstr>
      <vt:lpstr>        </vt:lpstr>
      <vt:lpstr>   نظارت و تاثیر معکوس آن بر افراد :</vt:lpstr>
      <vt:lpstr>   دلايل درهم شكستن نظارت (ادوارد لاور-جان راد)</vt:lpstr>
      <vt:lpstr>  توصيه هايي براي افزايش دفعات نظارت  </vt:lpstr>
      <vt:lpstr>      توصيه هايي براي كاهش دفعات نظارت  </vt:lpstr>
      <vt:lpstr>   چگونه سرپرست برعزت نفس كاركنان بيفزايد </vt:lpstr>
      <vt:lpstr>        قواعدي در زمينه روابط انساني  </vt:lpstr>
      <vt:lpstr>        ديدگاه اسلام در مورد كار </vt:lpstr>
      <vt:lpstr>        </vt:lpstr>
      <vt:lpstr>        </vt:lpstr>
      <vt:lpstr>Slide 23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computer</cp:lastModifiedBy>
  <cp:revision>373</cp:revision>
  <dcterms:created xsi:type="dcterms:W3CDTF">2006-08-16T00:00:00Z</dcterms:created>
  <dcterms:modified xsi:type="dcterms:W3CDTF">2011-09-22T08:58:44Z</dcterms:modified>
</cp:coreProperties>
</file>