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7" r:id="rId1"/>
  </p:sldMasterIdLst>
  <p:notesMasterIdLst>
    <p:notesMasterId r:id="rId65"/>
  </p:notesMasterIdLst>
  <p:sldIdLst>
    <p:sldId id="472" r:id="rId2"/>
    <p:sldId id="469" r:id="rId3"/>
    <p:sldId id="436" r:id="rId4"/>
    <p:sldId id="484" r:id="rId5"/>
    <p:sldId id="401" r:id="rId6"/>
    <p:sldId id="435" r:id="rId7"/>
    <p:sldId id="477" r:id="rId8"/>
    <p:sldId id="478" r:id="rId9"/>
    <p:sldId id="479" r:id="rId10"/>
    <p:sldId id="480" r:id="rId11"/>
    <p:sldId id="485" r:id="rId12"/>
    <p:sldId id="433" r:id="rId13"/>
    <p:sldId id="402" r:id="rId14"/>
    <p:sldId id="437" r:id="rId15"/>
    <p:sldId id="471" r:id="rId16"/>
    <p:sldId id="403" r:id="rId17"/>
    <p:sldId id="470" r:id="rId18"/>
    <p:sldId id="463" r:id="rId19"/>
    <p:sldId id="495" r:id="rId20"/>
    <p:sldId id="494" r:id="rId21"/>
    <p:sldId id="438" r:id="rId22"/>
    <p:sldId id="492" r:id="rId23"/>
    <p:sldId id="493" r:id="rId24"/>
    <p:sldId id="445" r:id="rId25"/>
    <p:sldId id="487" r:id="rId26"/>
    <p:sldId id="473" r:id="rId27"/>
    <p:sldId id="446" r:id="rId28"/>
    <p:sldId id="489" r:id="rId29"/>
    <p:sldId id="491" r:id="rId30"/>
    <p:sldId id="490" r:id="rId31"/>
    <p:sldId id="447" r:id="rId32"/>
    <p:sldId id="448" r:id="rId33"/>
    <p:sldId id="449" r:id="rId34"/>
    <p:sldId id="450" r:id="rId35"/>
    <p:sldId id="501" r:id="rId36"/>
    <p:sldId id="488" r:id="rId37"/>
    <p:sldId id="500" r:id="rId38"/>
    <p:sldId id="497" r:id="rId39"/>
    <p:sldId id="498" r:id="rId40"/>
    <p:sldId id="499" r:id="rId41"/>
    <p:sldId id="496" r:id="rId42"/>
    <p:sldId id="451" r:id="rId43"/>
    <p:sldId id="462" r:id="rId44"/>
    <p:sldId id="464" r:id="rId45"/>
    <p:sldId id="474" r:id="rId46"/>
    <p:sldId id="465" r:id="rId47"/>
    <p:sldId id="466" r:id="rId48"/>
    <p:sldId id="504" r:id="rId49"/>
    <p:sldId id="467" r:id="rId50"/>
    <p:sldId id="475" r:id="rId51"/>
    <p:sldId id="502" r:id="rId52"/>
    <p:sldId id="453" r:id="rId53"/>
    <p:sldId id="507" r:id="rId54"/>
    <p:sldId id="454" r:id="rId55"/>
    <p:sldId id="505" r:id="rId56"/>
    <p:sldId id="506" r:id="rId57"/>
    <p:sldId id="483" r:id="rId58"/>
    <p:sldId id="468" r:id="rId59"/>
    <p:sldId id="481" r:id="rId60"/>
    <p:sldId id="482" r:id="rId61"/>
    <p:sldId id="503" r:id="rId62"/>
    <p:sldId id="444" r:id="rId63"/>
    <p:sldId id="393" r:id="rId6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012" autoAdjust="0"/>
    <p:restoredTop sz="94660"/>
  </p:normalViewPr>
  <p:slideViewPr>
    <p:cSldViewPr>
      <p:cViewPr varScale="1">
        <p:scale>
          <a:sx n="63" d="100"/>
          <a:sy n="63" d="100"/>
        </p:scale>
        <p:origin x="-70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58446F1-D4CC-473E-8E46-F419F263F67B}" type="datetimeFigureOut">
              <a:rPr lang="fa-IR" smtClean="0"/>
              <a:pPr/>
              <a:t>1432/10/24</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E6E671E-FD4A-4093-9D41-406B05FC7511}"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p:spPr>
      </p:sp>
      <p:sp>
        <p:nvSpPr>
          <p:cNvPr id="1320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a-IR" smtClean="0"/>
          </a:p>
        </p:txBody>
      </p:sp>
      <p:sp>
        <p:nvSpPr>
          <p:cNvPr id="13210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fa-IR" smtClean="0"/>
              <a:t>اصول سرپرستی</a:t>
            </a:r>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1341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a-IR" smtClean="0"/>
          </a:p>
        </p:txBody>
      </p:sp>
      <p:sp>
        <p:nvSpPr>
          <p:cNvPr id="13414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fa-IR" smtClean="0"/>
              <a:t>اصول سرپرستی</a:t>
            </a: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bwMode="auto">
          <a:noFill/>
          <a:ln>
            <a:solidFill>
              <a:srgbClr val="000000"/>
            </a:solidFill>
            <a:miter lim="800000"/>
            <a:headEnd/>
            <a:tailEnd/>
          </a:ln>
        </p:spPr>
      </p:sp>
      <p:sp>
        <p:nvSpPr>
          <p:cNvPr id="133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a-IR" smtClean="0"/>
          </a:p>
        </p:txBody>
      </p:sp>
      <p:sp>
        <p:nvSpPr>
          <p:cNvPr id="133124"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fa-IR" smtClean="0"/>
              <a:t>اصول سرپرستی</a:t>
            </a: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11" name="Slide Number Placeholder 10"/>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fa-IR"/>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98DCC61-8E13-40FC-AB53-37A5FDEE2F73}" type="slidenum">
              <a:rPr lang="ar-SA"/>
              <a:pPr>
                <a:defRPr/>
              </a:pPr>
              <a:t>‹#›</a:t>
            </a:fld>
            <a:endParaRPr lang="en-US" dirty="0"/>
          </a:p>
        </p:txBody>
      </p:sp>
    </p:spTree>
  </p:cSld>
  <p:clrMapOvr>
    <a:masterClrMapping/>
  </p:clrMapOvr>
  <p:transition>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fa-IR"/>
          </a:p>
        </p:txBody>
      </p:sp>
      <p:sp>
        <p:nvSpPr>
          <p:cNvPr id="3" name="ClipArt Placeholder 2"/>
          <p:cNvSpPr>
            <a:spLocks noGrp="1"/>
          </p:cNvSpPr>
          <p:nvPr>
            <p:ph type="clipArt" sz="half" idx="1"/>
          </p:nvPr>
        </p:nvSpPr>
        <p:spPr>
          <a:xfrm>
            <a:off x="457200" y="1600200"/>
            <a:ext cx="4038600" cy="4525963"/>
          </a:xfrm>
        </p:spPr>
        <p:txBody>
          <a:bodyPr/>
          <a:lstStyle/>
          <a:p>
            <a:endParaRPr lang="fa-IR"/>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a:xfrm>
            <a:off x="6553200" y="6245225"/>
            <a:ext cx="2133600" cy="476250"/>
          </a:xfrm>
        </p:spPr>
        <p:txBody>
          <a:bodyPr/>
          <a:lstStyle>
            <a:lvl1pPr>
              <a:defRPr/>
            </a:lvl1pPr>
          </a:lstStyle>
          <a:p>
            <a:endParaRPr lang="en-US" dirty="0"/>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dirty="0"/>
          </a:p>
        </p:txBody>
      </p:sp>
      <p:sp>
        <p:nvSpPr>
          <p:cNvPr id="7" name="Slide Number Placeholder 6"/>
          <p:cNvSpPr>
            <a:spLocks noGrp="1"/>
          </p:cNvSpPr>
          <p:nvPr>
            <p:ph type="sldNum" sz="quarter" idx="12"/>
          </p:nvPr>
        </p:nvSpPr>
        <p:spPr>
          <a:xfrm>
            <a:off x="457200" y="6245225"/>
            <a:ext cx="2133600" cy="476250"/>
          </a:xfrm>
        </p:spPr>
        <p:txBody>
          <a:bodyPr/>
          <a:lstStyle>
            <a:lvl1pPr>
              <a:defRPr/>
            </a:lvl1pPr>
          </a:lstStyle>
          <a:p>
            <a:fld id="{F4B0724D-6BCF-4AE7-B42D-0057F2BB8559}" type="slidenum">
              <a:rPr lang="ar-SA"/>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D8BD707-D9CF-40AE-B4C6-C98DA3205C09}" type="datetimeFigureOut">
              <a:rPr lang="en-US" smtClean="0"/>
              <a:pPr/>
              <a:t>9/22/2011</a:t>
            </a:fld>
            <a:endParaRPr lang="en-US" dirty="0"/>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dirty="0"/>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 id="2147483769" r:id="rId12"/>
    <p:sldLayoutId id="2147483770" r:id="rId13"/>
  </p:sldLayoutIdLst>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dirty="0" smtClean="0">
                <a:cs typeface="0 Badr" pitchFamily="2" charset="-78"/>
              </a:rPr>
              <a:t>                  فصل چهارم </a:t>
            </a:r>
            <a:endParaRPr lang="fa-IR" dirty="0">
              <a:cs typeface="0 Badr" pitchFamily="2" charset="-78"/>
            </a:endParaRPr>
          </a:p>
        </p:txBody>
      </p:sp>
      <p:sp>
        <p:nvSpPr>
          <p:cNvPr id="5" name="Rectangle 4"/>
          <p:cNvSpPr/>
          <p:nvPr/>
        </p:nvSpPr>
        <p:spPr>
          <a:xfrm>
            <a:off x="3962400" y="1295400"/>
            <a:ext cx="4572000" cy="3416320"/>
          </a:xfrm>
          <a:prstGeom prst="rect">
            <a:avLst/>
          </a:prstGeom>
        </p:spPr>
        <p:txBody>
          <a:bodyPr>
            <a:spAutoFit/>
          </a:bodyPr>
          <a:lstStyle/>
          <a:p>
            <a:r>
              <a:rPr lang="fa-IR" sz="7200" b="1" dirty="0" smtClean="0">
                <a:cs typeface="+mj-cs"/>
              </a:rPr>
              <a:t> </a:t>
            </a:r>
            <a:r>
              <a:rPr lang="fa-IR" sz="7200" b="1" dirty="0" smtClean="0">
                <a:solidFill>
                  <a:srgbClr val="FF0000"/>
                </a:solidFill>
                <a:cs typeface="+mj-cs"/>
              </a:rPr>
              <a:t>انبارداري </a:t>
            </a:r>
            <a:endParaRPr lang="en-US" sz="7200" b="1" dirty="0" smtClean="0">
              <a:solidFill>
                <a:srgbClr val="FF0000"/>
              </a:solidFill>
              <a:cs typeface="+mj-cs"/>
            </a:endParaRPr>
          </a:p>
          <a:p>
            <a:endParaRPr lang="en-US" sz="7200" b="1" cap="all" dirty="0" smtClean="0">
              <a:solidFill>
                <a:srgbClr val="00B0F0"/>
              </a:solidFill>
              <a:cs typeface="+mj-cs"/>
            </a:endParaRPr>
          </a:p>
          <a:p>
            <a:endParaRPr lang="en-US" sz="7200" b="1" dirty="0" smtClean="0">
              <a:cs typeface="+mj-cs"/>
            </a:endParaRPr>
          </a:p>
        </p:txBody>
      </p:sp>
      <p:sp>
        <p:nvSpPr>
          <p:cNvPr id="6" name="Rectangle 5"/>
          <p:cNvSpPr/>
          <p:nvPr/>
        </p:nvSpPr>
        <p:spPr>
          <a:xfrm rot="10800000" flipV="1">
            <a:off x="685800" y="5257800"/>
            <a:ext cx="5173524" cy="707886"/>
          </a:xfrm>
          <a:prstGeom prst="rect">
            <a:avLst/>
          </a:prstGeom>
        </p:spPr>
        <p:txBody>
          <a:bodyPr wrap="square">
            <a:spAutoFit/>
          </a:bodyPr>
          <a:lstStyle/>
          <a:p>
            <a:r>
              <a:rPr lang="fa-IR" sz="4000" dirty="0" smtClean="0">
                <a:solidFill>
                  <a:srgbClr val="FF0000"/>
                </a:solidFill>
              </a:rPr>
              <a:t>تاليف سيده جميله مدرسي </a:t>
            </a:r>
            <a:endParaRPr lang="fa-IR" sz="4000" dirty="0">
              <a:solidFill>
                <a:srgbClr val="FF0000"/>
              </a:solidFill>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Content Placeholder 2"/>
          <p:cNvSpPr>
            <a:spLocks noGrp="1"/>
          </p:cNvSpPr>
          <p:nvPr>
            <p:ph idx="1"/>
          </p:nvPr>
        </p:nvSpPr>
        <p:spPr>
          <a:xfrm>
            <a:off x="0" y="76200"/>
            <a:ext cx="9144000" cy="6858000"/>
          </a:xfrm>
        </p:spPr>
        <p:txBody>
          <a:bodyPr>
            <a:normAutofit/>
          </a:bodyPr>
          <a:lstStyle/>
          <a:p>
            <a:pPr algn="r" eaLnBrk="1" hangingPunct="1">
              <a:buFont typeface="Wingdings 3" pitchFamily="18" charset="2"/>
              <a:buNone/>
            </a:pPr>
            <a:endParaRPr lang="fa-IR" sz="3200" b="1" dirty="0" smtClean="0">
              <a:solidFill>
                <a:srgbClr val="66FF33"/>
              </a:solidFill>
              <a:cs typeface="+mj-cs"/>
            </a:endParaRPr>
          </a:p>
          <a:p>
            <a:pPr algn="r" eaLnBrk="1" hangingPunct="1">
              <a:buFont typeface="Wingdings 3" pitchFamily="18" charset="2"/>
              <a:buNone/>
            </a:pPr>
            <a:r>
              <a:rPr lang="fa-IR" sz="3200" b="1" dirty="0" smtClean="0">
                <a:solidFill>
                  <a:srgbClr val="7030A0"/>
                </a:solidFill>
                <a:cs typeface="+mj-cs"/>
              </a:rPr>
              <a:t>                 تاسیسات مورد نظر یک مجتمع بزرگ انبار</a:t>
            </a:r>
          </a:p>
          <a:p>
            <a:pPr algn="r" eaLnBrk="1" hangingPunct="1">
              <a:buFont typeface="Wingdings 3" pitchFamily="18" charset="2"/>
              <a:buNone/>
            </a:pPr>
            <a:endParaRPr lang="en-US" b="1" dirty="0" smtClean="0">
              <a:solidFill>
                <a:srgbClr val="66FF33"/>
              </a:solidFill>
              <a:cs typeface="+mj-cs"/>
            </a:endParaRPr>
          </a:p>
          <a:p>
            <a:pPr algn="ctr" eaLnBrk="1" hangingPunct="1">
              <a:buFont typeface="Wingdings 3" pitchFamily="18" charset="2"/>
              <a:buNone/>
            </a:pPr>
            <a:r>
              <a:rPr lang="fa-IR" b="1" dirty="0" smtClean="0">
                <a:cs typeface="+mj-cs"/>
              </a:rPr>
              <a:t>1- تاسیسات مربوط به برق ، آب ،فاضلاب  وآبهای سطحی </a:t>
            </a:r>
          </a:p>
          <a:p>
            <a:pPr algn="ctr" eaLnBrk="1" hangingPunct="1">
              <a:buFont typeface="Wingdings 3" pitchFamily="18" charset="2"/>
              <a:buNone/>
            </a:pPr>
            <a:endParaRPr lang="fa-IR" b="1" dirty="0" smtClean="0">
              <a:cs typeface="+mj-cs"/>
            </a:endParaRPr>
          </a:p>
          <a:p>
            <a:pPr algn="ctr" eaLnBrk="1" hangingPunct="1">
              <a:buFont typeface="Wingdings 3" pitchFamily="18" charset="2"/>
              <a:buNone/>
            </a:pPr>
            <a:r>
              <a:rPr lang="fa-IR" b="1" dirty="0" smtClean="0">
                <a:cs typeface="+mj-cs"/>
              </a:rPr>
              <a:t>2- وسایل گرما زا وسرما زا  </a:t>
            </a:r>
            <a:r>
              <a:rPr lang="en-US" b="1" dirty="0" smtClean="0">
                <a:cs typeface="+mj-cs"/>
              </a:rPr>
              <a:t>                             </a:t>
            </a:r>
            <a:r>
              <a:rPr lang="fa-IR" b="1" dirty="0" smtClean="0">
                <a:cs typeface="+mj-cs"/>
              </a:rPr>
              <a:t>       </a:t>
            </a:r>
          </a:p>
          <a:p>
            <a:pPr algn="ctr" eaLnBrk="1" hangingPunct="1">
              <a:buFont typeface="Wingdings 3" pitchFamily="18" charset="2"/>
              <a:buNone/>
            </a:pPr>
            <a:endParaRPr lang="fa-IR" b="1" dirty="0" smtClean="0">
              <a:cs typeface="+mj-cs"/>
            </a:endParaRPr>
          </a:p>
          <a:p>
            <a:pPr algn="ctr" eaLnBrk="1" hangingPunct="1">
              <a:buFont typeface="Wingdings 3" pitchFamily="18" charset="2"/>
              <a:buNone/>
            </a:pPr>
            <a:r>
              <a:rPr lang="fa-IR" b="1" dirty="0" smtClean="0">
                <a:cs typeface="+mj-cs"/>
              </a:rPr>
              <a:t>3- تاسیسات اعلام خطر در هنگام حریق واطفای آن </a:t>
            </a:r>
            <a:endParaRPr lang="en-US" b="1" dirty="0" smtClean="0">
              <a:cs typeface="+mj-cs"/>
            </a:endParaRPr>
          </a:p>
          <a:p>
            <a:pPr algn="r" eaLnBrk="1" hangingPunct="1">
              <a:buFont typeface="Wingdings 3" pitchFamily="18" charset="2"/>
              <a:buNone/>
            </a:pPr>
            <a:endParaRPr lang="en-US" b="1" dirty="0" smtClean="0">
              <a:cs typeface="+mj-cs"/>
            </a:endParaRPr>
          </a:p>
          <a:p>
            <a:pPr eaLnBrk="1" hangingPunct="1">
              <a:buFont typeface="Wingdings 3" pitchFamily="18" charset="2"/>
              <a:buNone/>
            </a:pPr>
            <a:endParaRPr lang="en-US" b="1" dirty="0" smtClean="0">
              <a:cs typeface="+mj-cs"/>
            </a:endParaRPr>
          </a:p>
        </p:txBody>
      </p:sp>
      <p:sp>
        <p:nvSpPr>
          <p:cNvPr id="3" name="Left Arrow 2"/>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3010">
                                            <p:txEl>
                                              <p:pRg st="1" end="1"/>
                                            </p:txEl>
                                          </p:spTgt>
                                        </p:tgtEl>
                                        <p:attrNameLst>
                                          <p:attrName>style.visibility</p:attrName>
                                        </p:attrNameLst>
                                      </p:cBhvr>
                                      <p:to>
                                        <p:strVal val="visible"/>
                                      </p:to>
                                    </p:set>
                                    <p:anim calcmode="lin" valueType="num">
                                      <p:cBhvr additive="base">
                                        <p:cTn id="7" dur="500" fill="hold"/>
                                        <p:tgtEl>
                                          <p:spTgt spid="43010">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30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3010">
                                            <p:txEl>
                                              <p:pRg st="3" end="3"/>
                                            </p:txEl>
                                          </p:spTgt>
                                        </p:tgtEl>
                                        <p:attrNameLst>
                                          <p:attrName>style.visibility</p:attrName>
                                        </p:attrNameLst>
                                      </p:cBhvr>
                                      <p:to>
                                        <p:strVal val="visible"/>
                                      </p:to>
                                    </p:set>
                                    <p:anim calcmode="lin" valueType="num">
                                      <p:cBhvr additive="base">
                                        <p:cTn id="13" dur="500" fill="hold"/>
                                        <p:tgtEl>
                                          <p:spTgt spid="43010">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30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3010">
                                            <p:txEl>
                                              <p:pRg st="5" end="5"/>
                                            </p:txEl>
                                          </p:spTgt>
                                        </p:tgtEl>
                                        <p:attrNameLst>
                                          <p:attrName>style.visibility</p:attrName>
                                        </p:attrNameLst>
                                      </p:cBhvr>
                                      <p:to>
                                        <p:strVal val="visible"/>
                                      </p:to>
                                    </p:set>
                                    <p:anim calcmode="lin" valueType="num">
                                      <p:cBhvr additive="base">
                                        <p:cTn id="19" dur="500" fill="hold"/>
                                        <p:tgtEl>
                                          <p:spTgt spid="43010">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301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3010">
                                            <p:txEl>
                                              <p:pRg st="7" end="7"/>
                                            </p:txEl>
                                          </p:spTgt>
                                        </p:tgtEl>
                                        <p:attrNameLst>
                                          <p:attrName>style.visibility</p:attrName>
                                        </p:attrNameLst>
                                      </p:cBhvr>
                                      <p:to>
                                        <p:strVal val="visible"/>
                                      </p:to>
                                    </p:set>
                                    <p:anim calcmode="lin" valueType="num">
                                      <p:cBhvr additive="base">
                                        <p:cTn id="25" dur="500" fill="hold"/>
                                        <p:tgtEl>
                                          <p:spTgt spid="43010">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3010">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p:cNvSpPr>
            <a:spLocks noGrp="1"/>
          </p:cNvSpPr>
          <p:nvPr>
            <p:ph idx="1"/>
          </p:nvPr>
        </p:nvSpPr>
        <p:spPr>
          <a:xfrm>
            <a:off x="0" y="0"/>
            <a:ext cx="9144000" cy="6858000"/>
          </a:xfrm>
        </p:spPr>
        <p:txBody>
          <a:bodyPr>
            <a:normAutofit/>
          </a:bodyPr>
          <a:lstStyle/>
          <a:p>
            <a:pPr algn="ctr" eaLnBrk="1" hangingPunct="1">
              <a:buFont typeface="Wingdings 3" pitchFamily="18" charset="2"/>
              <a:buNone/>
            </a:pPr>
            <a:endParaRPr lang="fa-IR" b="1" dirty="0" smtClean="0">
              <a:solidFill>
                <a:srgbClr val="66FF33"/>
              </a:solidFill>
            </a:endParaRPr>
          </a:p>
          <a:p>
            <a:pPr algn="ctr" eaLnBrk="1" hangingPunct="1">
              <a:buFont typeface="Wingdings 3" pitchFamily="18" charset="2"/>
              <a:buNone/>
            </a:pPr>
            <a:endParaRPr lang="fa-IR" b="1" dirty="0" smtClean="0">
              <a:solidFill>
                <a:srgbClr val="66FF33"/>
              </a:solidFill>
            </a:endParaRPr>
          </a:p>
          <a:p>
            <a:pPr algn="ctr" eaLnBrk="1" hangingPunct="1">
              <a:buFont typeface="Wingdings 3" pitchFamily="18" charset="2"/>
              <a:buNone/>
            </a:pPr>
            <a:r>
              <a:rPr lang="fa-IR" b="1" dirty="0" smtClean="0">
                <a:solidFill>
                  <a:srgbClr val="7030A0"/>
                </a:solidFill>
              </a:rPr>
              <a:t>منابع ورود کالا به انبار:</a:t>
            </a:r>
            <a:endParaRPr lang="en-US" b="1" dirty="0" smtClean="0">
              <a:solidFill>
                <a:srgbClr val="7030A0"/>
              </a:solidFill>
            </a:endParaRPr>
          </a:p>
          <a:p>
            <a:pPr algn="ctr" eaLnBrk="1" hangingPunct="1">
              <a:buFont typeface="Wingdings 3" pitchFamily="18" charset="2"/>
              <a:buNone/>
            </a:pPr>
            <a:endParaRPr lang="fa-IR" b="1" dirty="0" smtClean="0"/>
          </a:p>
          <a:p>
            <a:pPr eaLnBrk="1" hangingPunct="1">
              <a:buFont typeface="Wingdings 3" pitchFamily="18" charset="2"/>
              <a:buNone/>
            </a:pPr>
            <a:r>
              <a:rPr lang="en-US" b="1" dirty="0" smtClean="0"/>
              <a:t>    </a:t>
            </a:r>
            <a:r>
              <a:rPr lang="fa-IR" b="1" dirty="0" smtClean="0"/>
              <a:t>1- از </a:t>
            </a:r>
            <a:r>
              <a:rPr lang="fa-IR" b="1" dirty="0" smtClean="0"/>
              <a:t>طریق خریدهای داخلی</a:t>
            </a:r>
            <a:r>
              <a:rPr lang="en-US" b="1" dirty="0" smtClean="0"/>
              <a:t>                        </a:t>
            </a:r>
          </a:p>
          <a:p>
            <a:pPr eaLnBrk="1" hangingPunct="1">
              <a:buFont typeface="Wingdings 3" pitchFamily="18" charset="2"/>
              <a:buNone/>
            </a:pPr>
            <a:r>
              <a:rPr lang="en-US" b="1" dirty="0" smtClean="0"/>
              <a:t>   </a:t>
            </a:r>
            <a:r>
              <a:rPr lang="fa-IR" b="1" dirty="0" smtClean="0"/>
              <a:t>2- از </a:t>
            </a:r>
            <a:r>
              <a:rPr lang="fa-IR" b="1" dirty="0" smtClean="0"/>
              <a:t>طریق خرید های خارجی</a:t>
            </a:r>
          </a:p>
          <a:p>
            <a:pPr>
              <a:buNone/>
            </a:pPr>
            <a:r>
              <a:rPr lang="fa-IR" b="1" dirty="0" smtClean="0"/>
              <a:t>   </a:t>
            </a:r>
            <a:r>
              <a:rPr lang="fa-IR" b="1" dirty="0" smtClean="0"/>
              <a:t>  </a:t>
            </a:r>
            <a:r>
              <a:rPr lang="fa-IR" b="1" dirty="0" smtClean="0"/>
              <a:t>3- کالاهای انتقالی از سایر انبارها  واجناس برگشتی</a:t>
            </a:r>
          </a:p>
          <a:p>
            <a:pPr>
              <a:buNone/>
            </a:pPr>
            <a:r>
              <a:rPr lang="fa-IR" b="1" dirty="0" smtClean="0"/>
              <a:t>   </a:t>
            </a:r>
            <a:r>
              <a:rPr lang="fa-IR" b="1" dirty="0" smtClean="0"/>
              <a:t> 4- </a:t>
            </a:r>
            <a:r>
              <a:rPr lang="fa-IR" b="1" dirty="0" smtClean="0"/>
              <a:t>کالا </a:t>
            </a:r>
            <a:r>
              <a:rPr lang="fa-IR" b="1" dirty="0" smtClean="0"/>
              <a:t>و لوازمی </a:t>
            </a:r>
            <a:r>
              <a:rPr lang="fa-IR" b="1" dirty="0" smtClean="0"/>
              <a:t>که </a:t>
            </a:r>
            <a:r>
              <a:rPr lang="fa-IR" b="1" dirty="0" smtClean="0"/>
              <a:t>درکارگاههای  </a:t>
            </a:r>
            <a:r>
              <a:rPr lang="fa-IR" b="1" dirty="0" smtClean="0"/>
              <a:t>یک موسسه ساخته </a:t>
            </a:r>
            <a:r>
              <a:rPr lang="fa-IR" b="1" dirty="0" smtClean="0"/>
              <a:t>می </a:t>
            </a:r>
            <a:r>
              <a:rPr lang="fa-IR" b="1" dirty="0" smtClean="0"/>
              <a:t>شوند</a:t>
            </a:r>
          </a:p>
          <a:p>
            <a:pPr>
              <a:buNone/>
            </a:pPr>
            <a:r>
              <a:rPr lang="fa-IR" b="1" dirty="0" smtClean="0"/>
              <a:t>     </a:t>
            </a:r>
            <a:r>
              <a:rPr lang="fa-IR" b="1" dirty="0" smtClean="0"/>
              <a:t> </a:t>
            </a:r>
            <a:r>
              <a:rPr lang="fa-IR" b="1" dirty="0" smtClean="0"/>
              <a:t>5- کالاهای امانی</a:t>
            </a:r>
            <a:r>
              <a:rPr lang="en-US" b="1" dirty="0" smtClean="0"/>
              <a:t>  </a:t>
            </a:r>
            <a:r>
              <a:rPr lang="fa-IR" b="1" dirty="0" smtClean="0"/>
              <a:t>  </a:t>
            </a:r>
            <a:r>
              <a:rPr lang="en-US" b="1" dirty="0" smtClean="0"/>
              <a:t> </a:t>
            </a:r>
            <a:r>
              <a:rPr lang="fa-IR" b="1" dirty="0" smtClean="0"/>
              <a:t> </a:t>
            </a:r>
            <a:endParaRPr lang="en-US" b="1" dirty="0" smtClean="0"/>
          </a:p>
        </p:txBody>
      </p:sp>
      <p:sp>
        <p:nvSpPr>
          <p:cNvPr id="5" name="Left Arrow 4"/>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0178">
                                            <p:txEl>
                                              <p:pRg st="2" end="2"/>
                                            </p:txEl>
                                          </p:spTgt>
                                        </p:tgtEl>
                                        <p:attrNameLst>
                                          <p:attrName>style.visibility</p:attrName>
                                        </p:attrNameLst>
                                      </p:cBhvr>
                                      <p:to>
                                        <p:strVal val="visible"/>
                                      </p:to>
                                    </p:set>
                                    <p:anim calcmode="lin" valueType="num">
                                      <p:cBhvr additive="base">
                                        <p:cTn id="7" dur="500" fill="hold"/>
                                        <p:tgtEl>
                                          <p:spTgt spid="50178">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017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0178">
                                            <p:txEl>
                                              <p:pRg st="4" end="4"/>
                                            </p:txEl>
                                          </p:spTgt>
                                        </p:tgtEl>
                                        <p:attrNameLst>
                                          <p:attrName>style.visibility</p:attrName>
                                        </p:attrNameLst>
                                      </p:cBhvr>
                                      <p:to>
                                        <p:strVal val="visible"/>
                                      </p:to>
                                    </p:set>
                                    <p:anim calcmode="lin" valueType="num">
                                      <p:cBhvr additive="base">
                                        <p:cTn id="13" dur="500" fill="hold"/>
                                        <p:tgtEl>
                                          <p:spTgt spid="50178">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017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0178">
                                            <p:txEl>
                                              <p:pRg st="5" end="5"/>
                                            </p:txEl>
                                          </p:spTgt>
                                        </p:tgtEl>
                                        <p:attrNameLst>
                                          <p:attrName>style.visibility</p:attrName>
                                        </p:attrNameLst>
                                      </p:cBhvr>
                                      <p:to>
                                        <p:strVal val="visible"/>
                                      </p:to>
                                    </p:set>
                                    <p:anim calcmode="lin" valueType="num">
                                      <p:cBhvr additive="base">
                                        <p:cTn id="19" dur="500" fill="hold"/>
                                        <p:tgtEl>
                                          <p:spTgt spid="50178">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017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0178">
                                            <p:txEl>
                                              <p:pRg st="6" end="6"/>
                                            </p:txEl>
                                          </p:spTgt>
                                        </p:tgtEl>
                                        <p:attrNameLst>
                                          <p:attrName>style.visibility</p:attrName>
                                        </p:attrNameLst>
                                      </p:cBhvr>
                                      <p:to>
                                        <p:strVal val="visible"/>
                                      </p:to>
                                    </p:set>
                                    <p:anim calcmode="lin" valueType="num">
                                      <p:cBhvr additive="base">
                                        <p:cTn id="25" dur="500" fill="hold"/>
                                        <p:tgtEl>
                                          <p:spTgt spid="50178">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017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0178">
                                            <p:txEl>
                                              <p:pRg st="7" end="7"/>
                                            </p:txEl>
                                          </p:spTgt>
                                        </p:tgtEl>
                                        <p:attrNameLst>
                                          <p:attrName>style.visibility</p:attrName>
                                        </p:attrNameLst>
                                      </p:cBhvr>
                                      <p:to>
                                        <p:strVal val="visible"/>
                                      </p:to>
                                    </p:set>
                                    <p:anim calcmode="lin" valueType="num">
                                      <p:cBhvr additive="base">
                                        <p:cTn id="31" dur="500" fill="hold"/>
                                        <p:tgtEl>
                                          <p:spTgt spid="50178">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017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0178">
                                            <p:txEl>
                                              <p:pRg st="8" end="8"/>
                                            </p:txEl>
                                          </p:spTgt>
                                        </p:tgtEl>
                                        <p:attrNameLst>
                                          <p:attrName>style.visibility</p:attrName>
                                        </p:attrNameLst>
                                      </p:cBhvr>
                                      <p:to>
                                        <p:strVal val="visible"/>
                                      </p:to>
                                    </p:set>
                                    <p:anim calcmode="lin" valueType="num">
                                      <p:cBhvr additive="base">
                                        <p:cTn id="37" dur="500" fill="hold"/>
                                        <p:tgtEl>
                                          <p:spTgt spid="50178">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0178">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505200" y="533400"/>
            <a:ext cx="3461204" cy="523220"/>
          </a:xfrm>
          <a:prstGeom prst="rect">
            <a:avLst/>
          </a:prstGeom>
        </p:spPr>
        <p:txBody>
          <a:bodyPr wrap="none">
            <a:spAutoFit/>
          </a:bodyPr>
          <a:lstStyle/>
          <a:p>
            <a:r>
              <a:rPr lang="en-US" altLang="en-US" sz="2800" b="1" dirty="0" smtClean="0">
                <a:solidFill>
                  <a:srgbClr val="000099"/>
                </a:solidFill>
                <a:cs typeface="B Traffic" pitchFamily="2" charset="-78"/>
              </a:rPr>
              <a:t> </a:t>
            </a:r>
            <a:r>
              <a:rPr lang="ar-SA" altLang="en-US" sz="2800" b="1" dirty="0" smtClean="0">
                <a:solidFill>
                  <a:srgbClr val="000099"/>
                </a:solidFill>
                <a:cs typeface="B Traffic" pitchFamily="2" charset="-78"/>
              </a:rPr>
              <a:t>اهداف و وظایف انبارها</a:t>
            </a:r>
            <a:endParaRPr lang="fa-IR" sz="2800" dirty="0"/>
          </a:p>
        </p:txBody>
      </p:sp>
      <p:sp>
        <p:nvSpPr>
          <p:cNvPr id="8" name="Rectangle 7"/>
          <p:cNvSpPr/>
          <p:nvPr/>
        </p:nvSpPr>
        <p:spPr>
          <a:xfrm>
            <a:off x="0" y="990600"/>
            <a:ext cx="8610600" cy="830997"/>
          </a:xfrm>
          <a:prstGeom prst="rect">
            <a:avLst/>
          </a:prstGeom>
        </p:spPr>
        <p:txBody>
          <a:bodyPr wrap="square">
            <a:spAutoFit/>
          </a:bodyPr>
          <a:lstStyle/>
          <a:p>
            <a:pPr algn="r" eaLnBrk="0" hangingPunct="0">
              <a:spcBef>
                <a:spcPct val="50000"/>
              </a:spcBef>
            </a:pPr>
            <a:r>
              <a:rPr kumimoji="1" lang="ar-SA" altLang="en-US" sz="2400" b="1" dirty="0" smtClean="0">
                <a:ea typeface="Arial Unicode MS" pitchFamily="34" charset="-128"/>
                <a:cs typeface="B Traffic" pitchFamily="2" charset="-78"/>
              </a:rPr>
              <a:t>هدف از تشكیل و</a:t>
            </a:r>
            <a:r>
              <a:rPr kumimoji="1" lang="fa-IR" altLang="en-US" sz="2400" b="1" dirty="0" smtClean="0">
                <a:ea typeface="Arial Unicode MS" pitchFamily="34" charset="-128"/>
                <a:cs typeface="B Traffic" pitchFamily="2" charset="-78"/>
              </a:rPr>
              <a:t> </a:t>
            </a:r>
            <a:r>
              <a:rPr kumimoji="1" lang="ar-SA" altLang="en-US" sz="2400" b="1" dirty="0" smtClean="0">
                <a:ea typeface="Arial Unicode MS" pitchFamily="34" charset="-128"/>
                <a:cs typeface="B Traffic" pitchFamily="2" charset="-78"/>
              </a:rPr>
              <a:t>ایجاد انبارها چه در سازمانهای دولتی و</a:t>
            </a:r>
            <a:r>
              <a:rPr kumimoji="1" lang="fa-IR" altLang="en-US" sz="2400" b="1" dirty="0" smtClean="0">
                <a:ea typeface="Arial Unicode MS" pitchFamily="34" charset="-128"/>
                <a:cs typeface="B Traffic" pitchFamily="2" charset="-78"/>
              </a:rPr>
              <a:t> </a:t>
            </a:r>
            <a:r>
              <a:rPr kumimoji="1" lang="ar-SA" altLang="en-US" sz="2400" b="1" dirty="0" smtClean="0">
                <a:ea typeface="Arial Unicode MS" pitchFamily="34" charset="-128"/>
                <a:cs typeface="B Traffic" pitchFamily="2" charset="-78"/>
              </a:rPr>
              <a:t>چه در بخش  خصوصی، تامین و نگهداری كالاهای مورد نیاز سازمان است.</a:t>
            </a:r>
            <a:endParaRPr kumimoji="1" lang="en-US" altLang="en-US" sz="2400" b="1" dirty="0">
              <a:ea typeface="Arial Unicode MS" pitchFamily="34" charset="-128"/>
              <a:cs typeface="B Traffic" pitchFamily="2" charset="-78"/>
            </a:endParaRPr>
          </a:p>
        </p:txBody>
      </p:sp>
      <p:sp>
        <p:nvSpPr>
          <p:cNvPr id="9" name="Rectangle 8"/>
          <p:cNvSpPr/>
          <p:nvPr/>
        </p:nvSpPr>
        <p:spPr>
          <a:xfrm>
            <a:off x="457200" y="2057400"/>
            <a:ext cx="8305800" cy="1384995"/>
          </a:xfrm>
          <a:prstGeom prst="rect">
            <a:avLst/>
          </a:prstGeom>
        </p:spPr>
        <p:txBody>
          <a:bodyPr wrap="square">
            <a:spAutoFit/>
          </a:bodyPr>
          <a:lstStyle/>
          <a:p>
            <a:pPr algn="r" eaLnBrk="0" hangingPunct="0">
              <a:spcBef>
                <a:spcPct val="50000"/>
              </a:spcBef>
            </a:pPr>
            <a:r>
              <a:rPr kumimoji="1" lang="ar-SA" altLang="en-US" sz="2400" b="1" dirty="0" smtClean="0">
                <a:solidFill>
                  <a:srgbClr val="0070C0"/>
                </a:solidFill>
                <a:ea typeface="Arial Unicode MS" pitchFamily="34" charset="-128"/>
                <a:cs typeface="B Traffic" pitchFamily="2" charset="-78"/>
              </a:rPr>
              <a:t>وظایف انبار</a:t>
            </a:r>
            <a:r>
              <a:rPr kumimoji="1" lang="fa-IR" altLang="en-US" sz="2400" b="1" dirty="0" smtClean="0">
                <a:solidFill>
                  <a:srgbClr val="0070C0"/>
                </a:solidFill>
                <a:ea typeface="Arial Unicode MS" pitchFamily="34" charset="-128"/>
                <a:cs typeface="B Traffic" pitchFamily="2" charset="-78"/>
              </a:rPr>
              <a:t>ه</a:t>
            </a:r>
            <a:r>
              <a:rPr kumimoji="1" lang="ar-SA" altLang="en-US" sz="2400" b="1" dirty="0" smtClean="0">
                <a:solidFill>
                  <a:srgbClr val="0070C0"/>
                </a:solidFill>
                <a:ea typeface="Arial Unicode MS" pitchFamily="34" charset="-128"/>
                <a:cs typeface="B Traffic" pitchFamily="2" charset="-78"/>
              </a:rPr>
              <a:t>ا به شرح زیر است</a:t>
            </a:r>
            <a:r>
              <a:rPr kumimoji="1" lang="ar-SA" altLang="en-US" sz="2400" b="1" dirty="0" smtClean="0">
                <a:solidFill>
                  <a:srgbClr val="FF0000"/>
                </a:solidFill>
                <a:ea typeface="Arial Unicode MS" pitchFamily="34" charset="-128"/>
                <a:cs typeface="B Traffic" pitchFamily="2" charset="-78"/>
              </a:rPr>
              <a:t>:</a:t>
            </a:r>
            <a:endParaRPr kumimoji="1" lang="en-US" altLang="en-US" sz="2400" b="1" dirty="0" smtClean="0">
              <a:solidFill>
                <a:srgbClr val="FF0000"/>
              </a:solidFill>
              <a:ea typeface="Arial Unicode MS" pitchFamily="34" charset="-128"/>
              <a:cs typeface="B Traffic" pitchFamily="2" charset="-78"/>
            </a:endParaRPr>
          </a:p>
          <a:p>
            <a:pPr algn="r" eaLnBrk="0" hangingPunct="0">
              <a:spcBef>
                <a:spcPct val="50000"/>
              </a:spcBef>
            </a:pPr>
            <a:r>
              <a:rPr kumimoji="1" lang="fa-IR" altLang="en-US" sz="2400" b="1" dirty="0" smtClean="0">
                <a:ea typeface="Arial Unicode MS" pitchFamily="34" charset="-128"/>
                <a:cs typeface="B Traffic" pitchFamily="2" charset="-78"/>
              </a:rPr>
              <a:t>1- </a:t>
            </a:r>
            <a:r>
              <a:rPr kumimoji="1" lang="ar-SA" altLang="en-US" sz="2400" b="1" dirty="0" smtClean="0">
                <a:ea typeface="Arial Unicode MS" pitchFamily="34" charset="-128"/>
                <a:cs typeface="B Traffic" pitchFamily="2" charset="-78"/>
              </a:rPr>
              <a:t>برنامه ریزی و</a:t>
            </a:r>
            <a:r>
              <a:rPr kumimoji="1" lang="fa-IR" altLang="en-US" sz="2400" b="1" dirty="0" smtClean="0">
                <a:ea typeface="Arial Unicode MS" pitchFamily="34" charset="-128"/>
                <a:cs typeface="B Traffic" pitchFamily="2" charset="-78"/>
              </a:rPr>
              <a:t> </a:t>
            </a:r>
            <a:r>
              <a:rPr kumimoji="1" lang="ar-SA" altLang="en-US" sz="2400" b="1" dirty="0" smtClean="0">
                <a:ea typeface="Arial Unicode MS" pitchFamily="34" charset="-128"/>
                <a:cs typeface="B Traffic" pitchFamily="2" charset="-78"/>
              </a:rPr>
              <a:t>مراقبت برای حفظ مقدار موجودی هر یك از كالاهای مورد نیاز سازمان درحد</a:t>
            </a:r>
            <a:r>
              <a:rPr kumimoji="1" lang="fa-IR" altLang="en-US" sz="2400" b="1" dirty="0" smtClean="0">
                <a:ea typeface="Arial Unicode MS" pitchFamily="34" charset="-128"/>
                <a:cs typeface="B Traffic" pitchFamily="2" charset="-78"/>
              </a:rPr>
              <a:t> </a:t>
            </a:r>
            <a:r>
              <a:rPr kumimoji="1" lang="ar-SA" altLang="en-US" sz="2400" b="1" dirty="0" smtClean="0">
                <a:ea typeface="Arial Unicode MS" pitchFamily="34" charset="-128"/>
                <a:cs typeface="B Traffic" pitchFamily="2" charset="-78"/>
              </a:rPr>
              <a:t> مطلوب خود</a:t>
            </a:r>
            <a:endParaRPr kumimoji="1" lang="en-US" altLang="en-US" sz="2400" b="1" dirty="0">
              <a:ea typeface="Arial Unicode MS" pitchFamily="34" charset="-128"/>
              <a:cs typeface="B Traffic" pitchFamily="2" charset="-78"/>
            </a:endParaRPr>
          </a:p>
        </p:txBody>
      </p:sp>
      <p:sp>
        <p:nvSpPr>
          <p:cNvPr id="10" name="Rectangle 9"/>
          <p:cNvSpPr/>
          <p:nvPr/>
        </p:nvSpPr>
        <p:spPr>
          <a:xfrm>
            <a:off x="381000" y="3429000"/>
            <a:ext cx="8382000" cy="830997"/>
          </a:xfrm>
          <a:prstGeom prst="rect">
            <a:avLst/>
          </a:prstGeom>
        </p:spPr>
        <p:txBody>
          <a:bodyPr wrap="square">
            <a:spAutoFit/>
          </a:bodyPr>
          <a:lstStyle/>
          <a:p>
            <a:pPr algn="r"/>
            <a:r>
              <a:rPr kumimoji="1" lang="fa-IR" altLang="en-US" sz="2400" b="1" dirty="0" smtClean="0">
                <a:ea typeface="Arial Unicode MS" pitchFamily="34" charset="-128"/>
                <a:cs typeface="B Traffic" pitchFamily="2" charset="-78"/>
              </a:rPr>
              <a:t>2- همک</a:t>
            </a:r>
            <a:r>
              <a:rPr kumimoji="1" lang="ar-SA" altLang="en-US" sz="2400" b="1" dirty="0" smtClean="0">
                <a:ea typeface="Arial Unicode MS" pitchFamily="34" charset="-128"/>
                <a:cs typeface="B Traffic" pitchFamily="2" charset="-78"/>
              </a:rPr>
              <a:t>اری و</a:t>
            </a:r>
            <a:r>
              <a:rPr kumimoji="1" lang="fa-IR" altLang="en-US" sz="2400" b="1" dirty="0" smtClean="0">
                <a:ea typeface="Arial Unicode MS" pitchFamily="34" charset="-128"/>
                <a:cs typeface="B Traffic" pitchFamily="2" charset="-78"/>
              </a:rPr>
              <a:t> </a:t>
            </a:r>
            <a:r>
              <a:rPr kumimoji="1" lang="ar-SA" altLang="en-US" sz="2400" b="1" dirty="0" smtClean="0">
                <a:ea typeface="Arial Unicode MS" pitchFamily="34" charset="-128"/>
                <a:cs typeface="B Traffic" pitchFamily="2" charset="-78"/>
              </a:rPr>
              <a:t>مساعدت در خرید وتامین وتهیه كالاها ودریافت كالاهای خریداری </a:t>
            </a:r>
            <a:r>
              <a:rPr kumimoji="1" lang="fa-IR" altLang="en-US" sz="2400" b="1" dirty="0" smtClean="0">
                <a:ea typeface="Arial Unicode MS" pitchFamily="34" charset="-128"/>
                <a:cs typeface="B Traffic" pitchFamily="2" charset="-78"/>
              </a:rPr>
              <a:t> </a:t>
            </a:r>
            <a:r>
              <a:rPr kumimoji="1" lang="ar-SA" altLang="en-US" sz="2400" b="1" dirty="0" smtClean="0">
                <a:ea typeface="Arial Unicode MS" pitchFamily="34" charset="-128"/>
                <a:cs typeface="B Traffic" pitchFamily="2" charset="-78"/>
              </a:rPr>
              <a:t>شده</a:t>
            </a:r>
            <a:endParaRPr lang="fa-IR" sz="2400" dirty="0"/>
          </a:p>
        </p:txBody>
      </p:sp>
      <p:sp>
        <p:nvSpPr>
          <p:cNvPr id="11" name="Rectangle 10"/>
          <p:cNvSpPr/>
          <p:nvPr/>
        </p:nvSpPr>
        <p:spPr>
          <a:xfrm>
            <a:off x="457200" y="4343400"/>
            <a:ext cx="8229600" cy="830997"/>
          </a:xfrm>
          <a:prstGeom prst="rect">
            <a:avLst/>
          </a:prstGeom>
        </p:spPr>
        <p:txBody>
          <a:bodyPr wrap="square">
            <a:spAutoFit/>
          </a:bodyPr>
          <a:lstStyle/>
          <a:p>
            <a:pPr algn="r"/>
            <a:r>
              <a:rPr kumimoji="1" lang="fa-IR" altLang="en-US" sz="2400" b="1" dirty="0" smtClean="0">
                <a:cs typeface="B Traffic" pitchFamily="2" charset="-78"/>
              </a:rPr>
              <a:t>3- </a:t>
            </a:r>
            <a:r>
              <a:rPr kumimoji="1" lang="ar-SA" altLang="en-US" sz="2400" b="1" dirty="0" smtClean="0">
                <a:cs typeface="B Traffic" pitchFamily="2" charset="-78"/>
              </a:rPr>
              <a:t>نگهداری كالا در انبار</a:t>
            </a:r>
            <a:r>
              <a:rPr kumimoji="1" lang="fa-IR" altLang="en-US" sz="2400" b="1" dirty="0" smtClean="0">
                <a:cs typeface="B Traffic" pitchFamily="2" charset="-78"/>
              </a:rPr>
              <a:t> </a:t>
            </a:r>
            <a:r>
              <a:rPr kumimoji="1" lang="ar-SA" altLang="en-US" sz="2400" b="1" dirty="0" smtClean="0">
                <a:cs typeface="B Traffic" pitchFamily="2" charset="-78"/>
              </a:rPr>
              <a:t>به نحو صحیح وتسریع در امر تحویل با رعایت مقررات</a:t>
            </a:r>
            <a:r>
              <a:rPr kumimoji="1" lang="fa-IR" altLang="en-US" sz="2400" b="1" dirty="0" smtClean="0">
                <a:cs typeface="B Traffic" pitchFamily="2" charset="-78"/>
              </a:rPr>
              <a:t>  و د</a:t>
            </a:r>
            <a:r>
              <a:rPr kumimoji="1" lang="ar-SA" altLang="en-US" sz="2400" b="1" dirty="0" smtClean="0">
                <a:cs typeface="B Traffic" pitchFamily="2" charset="-78"/>
              </a:rPr>
              <a:t>ستورالعملهای سازمان</a:t>
            </a:r>
            <a:r>
              <a:rPr kumimoji="1" lang="fa-IR" altLang="en-US" sz="2400" b="1" dirty="0" smtClean="0">
                <a:cs typeface="B Traffic" pitchFamily="2" charset="-78"/>
              </a:rPr>
              <a:t> </a:t>
            </a:r>
            <a:endParaRPr lang="fa-IR" sz="2400" dirty="0"/>
          </a:p>
        </p:txBody>
      </p:sp>
      <p:sp>
        <p:nvSpPr>
          <p:cNvPr id="12" name="Left Arrow 11"/>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anim calcmode="lin" valueType="num">
                                      <p:cBhvr additive="base">
                                        <p:cTn id="13"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anim calcmode="lin" valueType="num">
                                      <p:cBhvr additive="base">
                                        <p:cTn id="19"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xEl>
                                              <p:pRg st="0" end="0"/>
                                            </p:txEl>
                                          </p:spTgt>
                                        </p:tgtEl>
                                        <p:attrNameLst>
                                          <p:attrName>style.visibility</p:attrName>
                                        </p:attrNameLst>
                                      </p:cBhvr>
                                      <p:to>
                                        <p:strVal val="visible"/>
                                      </p:to>
                                    </p:set>
                                    <p:anim calcmode="lin" valueType="num">
                                      <p:cBhvr additive="base">
                                        <p:cTn id="25"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xEl>
                                              <p:pRg st="0" end="0"/>
                                            </p:txEl>
                                          </p:spTgt>
                                        </p:tgtEl>
                                        <p:attrNameLst>
                                          <p:attrName>style.visibility</p:attrName>
                                        </p:attrNameLst>
                                      </p:cBhvr>
                                      <p:to>
                                        <p:strVal val="visible"/>
                                      </p:to>
                                    </p:set>
                                    <p:anim calcmode="lin" valueType="num">
                                      <p:cBhvr additive="base">
                                        <p:cTn id="31"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P spid="10" grpId="0" build="p"/>
      <p:bldP spid="1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8915400" cy="1066800"/>
          </a:xfrm>
        </p:spPr>
        <p:txBody>
          <a:bodyPr/>
          <a:lstStyle/>
          <a:p>
            <a:r>
              <a:rPr lang="fa-IR" sz="5400" dirty="0" smtClean="0">
                <a:solidFill>
                  <a:srgbClr val="0070C0"/>
                </a:solidFill>
                <a:cs typeface="B Kamran Outline" pitchFamily="2" charset="-78"/>
              </a:rPr>
              <a:t>                  وظايف   انباردار</a:t>
            </a:r>
            <a:endParaRPr lang="fa-IR" dirty="0">
              <a:solidFill>
                <a:srgbClr val="0070C0"/>
              </a:solidFill>
              <a:cs typeface="0 Badr" pitchFamily="2" charset="-78"/>
            </a:endParaRPr>
          </a:p>
        </p:txBody>
      </p:sp>
      <p:sp>
        <p:nvSpPr>
          <p:cNvPr id="3" name="Subtitle 2"/>
          <p:cNvSpPr>
            <a:spLocks noGrp="1"/>
          </p:cNvSpPr>
          <p:nvPr>
            <p:ph type="subTitle" idx="1"/>
          </p:nvPr>
        </p:nvSpPr>
        <p:spPr>
          <a:xfrm>
            <a:off x="304800" y="1066800"/>
            <a:ext cx="8458200" cy="5791200"/>
          </a:xfrm>
        </p:spPr>
        <p:txBody>
          <a:bodyPr>
            <a:normAutofit/>
          </a:bodyPr>
          <a:lstStyle/>
          <a:p>
            <a:pPr>
              <a:buFont typeface="Wingdings" pitchFamily="2" charset="2"/>
              <a:buChar char="q"/>
            </a:pPr>
            <a:r>
              <a:rPr lang="fa-IR" b="1" dirty="0" smtClean="0">
                <a:solidFill>
                  <a:schemeClr val="tx1"/>
                </a:solidFill>
                <a:cs typeface="B Traffic" pitchFamily="2" charset="-78"/>
              </a:rPr>
              <a:t>   تحويل گرفتن كالا هاي خريادري شده طبق اسناد و مدارك </a:t>
            </a:r>
            <a:endParaRPr lang="fa-IR" b="1" dirty="0" smtClean="0">
              <a:solidFill>
                <a:schemeClr val="tx1"/>
              </a:solidFill>
              <a:cs typeface="B Traffic" pitchFamily="2" charset="-78"/>
            </a:endParaRPr>
          </a:p>
          <a:p>
            <a:pPr>
              <a:buFont typeface="Wingdings" pitchFamily="2" charset="2"/>
              <a:buChar char="q"/>
            </a:pPr>
            <a:endParaRPr lang="fa-IR" b="1" dirty="0" smtClean="0">
              <a:solidFill>
                <a:schemeClr val="tx1"/>
              </a:solidFill>
              <a:cs typeface="B Traffic" pitchFamily="2" charset="-78"/>
            </a:endParaRPr>
          </a:p>
          <a:p>
            <a:pPr>
              <a:buFont typeface="Wingdings" pitchFamily="2" charset="2"/>
              <a:buChar char="q"/>
            </a:pPr>
            <a:r>
              <a:rPr lang="fa-IR" b="1" dirty="0" smtClean="0">
                <a:solidFill>
                  <a:schemeClr val="tx1"/>
                </a:solidFill>
                <a:cs typeface="B Traffic" pitchFamily="2" charset="-78"/>
              </a:rPr>
              <a:t>   صدور قبض انبار پس از تحويل براي هر كالا </a:t>
            </a:r>
            <a:endParaRPr lang="fa-IR" b="1" dirty="0" smtClean="0">
              <a:solidFill>
                <a:schemeClr val="tx1"/>
              </a:solidFill>
              <a:cs typeface="B Traffic" pitchFamily="2" charset="-78"/>
            </a:endParaRPr>
          </a:p>
          <a:p>
            <a:pPr>
              <a:buFont typeface="Wingdings" pitchFamily="2" charset="2"/>
              <a:buChar char="q"/>
            </a:pPr>
            <a:endParaRPr lang="fa-IR" b="1" dirty="0" smtClean="0">
              <a:solidFill>
                <a:schemeClr val="tx1"/>
              </a:solidFill>
              <a:cs typeface="B Traffic" pitchFamily="2" charset="-78"/>
            </a:endParaRPr>
          </a:p>
          <a:p>
            <a:pPr>
              <a:buFont typeface="Wingdings" pitchFamily="2" charset="2"/>
              <a:buChar char="q"/>
            </a:pPr>
            <a:r>
              <a:rPr lang="fa-IR" b="1" dirty="0" smtClean="0">
                <a:solidFill>
                  <a:schemeClr val="tx1"/>
                </a:solidFill>
                <a:cs typeface="B Traffic" pitchFamily="2" charset="-78"/>
              </a:rPr>
              <a:t>   صدور حواله انبار هنگام تحويل دادن كالا به در خواست كننده </a:t>
            </a:r>
            <a:endParaRPr lang="fa-IR" b="1" dirty="0" smtClean="0">
              <a:solidFill>
                <a:schemeClr val="tx1"/>
              </a:solidFill>
              <a:cs typeface="B Traffic" pitchFamily="2" charset="-78"/>
            </a:endParaRPr>
          </a:p>
          <a:p>
            <a:pPr>
              <a:buFont typeface="Wingdings" pitchFamily="2" charset="2"/>
              <a:buChar char="q"/>
            </a:pPr>
            <a:endParaRPr lang="fa-IR" b="1" dirty="0" smtClean="0">
              <a:solidFill>
                <a:schemeClr val="tx1"/>
              </a:solidFill>
              <a:cs typeface="B Traffic" pitchFamily="2" charset="-78"/>
            </a:endParaRPr>
          </a:p>
          <a:p>
            <a:pPr>
              <a:buFont typeface="Wingdings" pitchFamily="2" charset="2"/>
              <a:buChar char="q"/>
            </a:pPr>
            <a:r>
              <a:rPr lang="fa-IR" b="1" dirty="0" smtClean="0">
                <a:solidFill>
                  <a:schemeClr val="tx1"/>
                </a:solidFill>
                <a:cs typeface="B Traffic" pitchFamily="2" charset="-78"/>
              </a:rPr>
              <a:t>   صدور فرمهاي مرجوعي و بر گشت از خريد </a:t>
            </a:r>
            <a:endParaRPr lang="fa-IR" b="1" dirty="0" smtClean="0">
              <a:solidFill>
                <a:schemeClr val="tx1"/>
              </a:solidFill>
              <a:cs typeface="B Traffic" pitchFamily="2" charset="-78"/>
            </a:endParaRPr>
          </a:p>
          <a:p>
            <a:pPr>
              <a:buFont typeface="Wingdings" pitchFamily="2" charset="2"/>
              <a:buChar char="q"/>
            </a:pPr>
            <a:endParaRPr lang="fa-IR" b="1" dirty="0" smtClean="0">
              <a:solidFill>
                <a:schemeClr val="tx1"/>
              </a:solidFill>
              <a:cs typeface="B Traffic" pitchFamily="2" charset="-78"/>
            </a:endParaRPr>
          </a:p>
          <a:p>
            <a:pPr>
              <a:buFont typeface="Wingdings" pitchFamily="2" charset="2"/>
              <a:buChar char="q"/>
            </a:pPr>
            <a:r>
              <a:rPr lang="fa-IR" b="1" dirty="0" smtClean="0">
                <a:solidFill>
                  <a:schemeClr val="tx1"/>
                </a:solidFill>
                <a:cs typeface="B Traffic" pitchFamily="2" charset="-78"/>
              </a:rPr>
              <a:t>   صدور برگ در خواست كالا در صورت لزوم </a:t>
            </a:r>
            <a:endParaRPr lang="fa-IR" b="1" dirty="0" smtClean="0">
              <a:solidFill>
                <a:schemeClr val="tx1"/>
              </a:solidFill>
              <a:cs typeface="B Traffic" pitchFamily="2" charset="-78"/>
            </a:endParaRPr>
          </a:p>
          <a:p>
            <a:pPr>
              <a:buFont typeface="Wingdings" pitchFamily="2" charset="2"/>
              <a:buChar char="q"/>
            </a:pPr>
            <a:endParaRPr lang="fa-IR" b="1" dirty="0" smtClean="0">
              <a:solidFill>
                <a:schemeClr val="tx1"/>
              </a:solidFill>
              <a:cs typeface="B Traffic" pitchFamily="2" charset="-78"/>
            </a:endParaRPr>
          </a:p>
          <a:p>
            <a:pPr>
              <a:buFont typeface="Wingdings" pitchFamily="2" charset="2"/>
              <a:buChar char="q"/>
            </a:pPr>
            <a:r>
              <a:rPr lang="fa-IR" b="1" dirty="0" smtClean="0">
                <a:solidFill>
                  <a:schemeClr val="tx1"/>
                </a:solidFill>
                <a:cs typeface="B Traffic" pitchFamily="2" charset="-78"/>
              </a:rPr>
              <a:t>   ثبت مشخصات و تعداد كالا هاي وارده و صادره در دفاتر و كارتهاي انبار</a:t>
            </a:r>
          </a:p>
          <a:p>
            <a:pPr>
              <a:buFont typeface="Wingdings" pitchFamily="2" charset="2"/>
              <a:buChar char="q"/>
            </a:pPr>
            <a:r>
              <a:rPr lang="fa-IR" b="1" dirty="0" smtClean="0">
                <a:solidFill>
                  <a:schemeClr val="tx1"/>
                </a:solidFill>
                <a:cs typeface="B Traffic" pitchFamily="2" charset="-78"/>
              </a:rPr>
              <a:t>   طبقه بندي و تنظيم و كد گذاري كالا ها </a:t>
            </a:r>
          </a:p>
          <a:p>
            <a:pPr>
              <a:buFont typeface="Wingdings" pitchFamily="2" charset="2"/>
              <a:buChar char="q"/>
            </a:pPr>
            <a:r>
              <a:rPr lang="fa-IR" b="1" dirty="0" smtClean="0">
                <a:solidFill>
                  <a:schemeClr val="tx1"/>
                </a:solidFill>
                <a:cs typeface="B Traffic" pitchFamily="2" charset="-78"/>
              </a:rPr>
              <a:t>   همكاري با حسابداري صنعتي و واحد سفارشها در مورد تعيين حداقل و حداكثر نقطه سفارش </a:t>
            </a:r>
            <a:endParaRPr lang="en-US" b="1" dirty="0" smtClean="0">
              <a:solidFill>
                <a:schemeClr val="tx1"/>
              </a:solidFill>
              <a:cs typeface="B Traffic" pitchFamily="2" charset="-78"/>
            </a:endParaRPr>
          </a:p>
          <a:p>
            <a:pPr>
              <a:buFont typeface="Wingdings" pitchFamily="2" charset="2"/>
              <a:buChar char="q"/>
            </a:pPr>
            <a:r>
              <a:rPr lang="fa-IR" b="1" dirty="0" smtClean="0">
                <a:solidFill>
                  <a:schemeClr val="tx1"/>
                </a:solidFill>
                <a:cs typeface="B Traffic" pitchFamily="2" charset="-78"/>
              </a:rPr>
              <a:t>   حفاظت و حراست كالا و رعايت اصول ايمني در انبار </a:t>
            </a:r>
          </a:p>
          <a:p>
            <a:pPr>
              <a:buFont typeface="Wingdings" pitchFamily="2" charset="2"/>
              <a:buChar char="q"/>
            </a:pPr>
            <a:r>
              <a:rPr lang="fa-IR" b="1" dirty="0" smtClean="0">
                <a:solidFill>
                  <a:schemeClr val="tx1"/>
                </a:solidFill>
                <a:cs typeface="B Traffic" pitchFamily="2" charset="-78"/>
              </a:rPr>
              <a:t>   بايگاني اسناد و مدارك انبار </a:t>
            </a:r>
          </a:p>
          <a:p>
            <a:pPr>
              <a:buFont typeface="Wingdings" pitchFamily="2" charset="2"/>
              <a:buChar char="q"/>
            </a:pPr>
            <a:r>
              <a:rPr lang="fa-IR" b="1" dirty="0" smtClean="0">
                <a:solidFill>
                  <a:schemeClr val="tx1"/>
                </a:solidFill>
                <a:cs typeface="B Traffic" pitchFamily="2" charset="-78"/>
              </a:rPr>
              <a:t>  ارائه گزارشها وپيش بيني و برنامه ريزي و كنترل مواد انبار و انجام انبار گرداني </a:t>
            </a:r>
            <a:endParaRPr lang="en-US" b="1" dirty="0" smtClean="0">
              <a:solidFill>
                <a:schemeClr val="tx1"/>
              </a:solidFill>
              <a:cs typeface="B Traffic" pitchFamily="2" charset="-78"/>
            </a:endParaRPr>
          </a:p>
          <a:p>
            <a:endParaRPr lang="en-US" b="1" dirty="0" smtClean="0">
              <a:solidFill>
                <a:schemeClr val="tx1"/>
              </a:solidFill>
              <a:cs typeface="B Traffic" pitchFamily="2" charset="-78"/>
            </a:endParaRPr>
          </a:p>
          <a:p>
            <a:endParaRPr lang="fa-IR" b="1" dirty="0">
              <a:solidFill>
                <a:schemeClr val="tx1"/>
              </a:solidFill>
              <a:cs typeface="B Traffic" pitchFamily="2" charset="-78"/>
            </a:endParaRPr>
          </a:p>
        </p:txBody>
      </p:sp>
      <p:sp>
        <p:nvSpPr>
          <p:cNvPr id="4" name="Left Arrow 3"/>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 calcmode="lin" valueType="num">
                                      <p:cBhvr additive="base">
                                        <p:cTn id="3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 calcmode="lin" valueType="num">
                                      <p:cBhvr additive="base">
                                        <p:cTn id="4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12" end="12"/>
                                            </p:txEl>
                                          </p:spTgt>
                                        </p:tgtEl>
                                        <p:attrNameLst>
                                          <p:attrName>style.visibility</p:attrName>
                                        </p:attrNameLst>
                                      </p:cBhvr>
                                      <p:to>
                                        <p:strVal val="visible"/>
                                      </p:to>
                                    </p:set>
                                    <p:anim calcmode="lin" valueType="num">
                                      <p:cBhvr additive="base">
                                        <p:cTn id="4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anim calcmode="lin" valueType="num">
                                      <p:cBhvr additive="base">
                                        <p:cTn id="5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4" end="14"/>
                                            </p:txEl>
                                          </p:spTgt>
                                        </p:tgtEl>
                                        <p:attrNameLst>
                                          <p:attrName>style.visibility</p:attrName>
                                        </p:attrNameLst>
                                      </p:cBhvr>
                                      <p:to>
                                        <p:strVal val="visible"/>
                                      </p:to>
                                    </p:set>
                                    <p:anim calcmode="lin" valueType="num">
                                      <p:cBhvr additive="base">
                                        <p:cTn id="6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5" end="15"/>
                                            </p:txEl>
                                          </p:spTgt>
                                        </p:tgtEl>
                                        <p:attrNameLst>
                                          <p:attrName>style.visibility</p:attrName>
                                        </p:attrNameLst>
                                      </p:cBhvr>
                                      <p:to>
                                        <p:strVal val="visible"/>
                                      </p:to>
                                    </p:set>
                                    <p:anim calcmode="lin" valueType="num">
                                      <p:cBhvr additive="base">
                                        <p:cTn id="67"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012586" y="457200"/>
            <a:ext cx="7058344" cy="584775"/>
          </a:xfrm>
          <a:prstGeom prst="rect">
            <a:avLst/>
          </a:prstGeom>
        </p:spPr>
        <p:txBody>
          <a:bodyPr wrap="none">
            <a:spAutoFit/>
          </a:bodyPr>
          <a:lstStyle/>
          <a:p>
            <a:pPr algn="ctr" eaLnBrk="0" hangingPunct="0">
              <a:spcBef>
                <a:spcPct val="50000"/>
              </a:spcBef>
            </a:pPr>
            <a:r>
              <a:rPr kumimoji="1" lang="ar-SA" altLang="en-US" sz="3200" b="1" dirty="0" smtClean="0">
                <a:solidFill>
                  <a:srgbClr val="C00000"/>
                </a:solidFill>
                <a:effectLst>
                  <a:outerShdw blurRad="38100" dist="38100" dir="2700000" algn="tl">
                    <a:srgbClr val="000000">
                      <a:alpha val="43137"/>
                    </a:srgbClr>
                  </a:outerShdw>
                </a:effectLst>
                <a:latin typeface="Tahoma" pitchFamily="34" charset="0"/>
                <a:ea typeface="Arial Unicode MS" pitchFamily="34" charset="-128"/>
                <a:cs typeface="B Traffic" pitchFamily="2" charset="-78"/>
              </a:rPr>
              <a:t>تعریف طبقه بند ی و</a:t>
            </a:r>
            <a:r>
              <a:rPr kumimoji="1" lang="fa-IR" altLang="en-US" sz="3200" b="1" dirty="0" smtClean="0">
                <a:solidFill>
                  <a:srgbClr val="C00000"/>
                </a:solidFill>
                <a:effectLst>
                  <a:outerShdw blurRad="38100" dist="38100" dir="2700000" algn="tl">
                    <a:srgbClr val="000000">
                      <a:alpha val="43137"/>
                    </a:srgbClr>
                  </a:outerShdw>
                </a:effectLst>
                <a:latin typeface="Tahoma" pitchFamily="34" charset="0"/>
                <a:ea typeface="Arial Unicode MS" pitchFamily="34" charset="-128"/>
                <a:cs typeface="B Traffic" pitchFamily="2" charset="-78"/>
              </a:rPr>
              <a:t> </a:t>
            </a:r>
            <a:r>
              <a:rPr kumimoji="1" lang="ar-SA" altLang="en-US" sz="3200" b="1" dirty="0" smtClean="0">
                <a:solidFill>
                  <a:srgbClr val="C00000"/>
                </a:solidFill>
                <a:effectLst>
                  <a:outerShdw blurRad="38100" dist="38100" dir="2700000" algn="tl">
                    <a:srgbClr val="000000">
                      <a:alpha val="43137"/>
                    </a:srgbClr>
                  </a:outerShdw>
                </a:effectLst>
                <a:latin typeface="Tahoma" pitchFamily="34" charset="0"/>
                <a:ea typeface="Arial Unicode MS" pitchFamily="34" charset="-128"/>
                <a:cs typeface="B Traffic" pitchFamily="2" charset="-78"/>
              </a:rPr>
              <a:t>نكات مهم در اجرای آن</a:t>
            </a:r>
            <a:endParaRPr kumimoji="1" lang="en-US" sz="3200" b="1" dirty="0">
              <a:solidFill>
                <a:srgbClr val="C00000"/>
              </a:solidFill>
              <a:effectLst>
                <a:outerShdw blurRad="38100" dist="38100" dir="2700000" algn="tl">
                  <a:srgbClr val="000000">
                    <a:alpha val="43137"/>
                  </a:srgbClr>
                </a:outerShdw>
              </a:effectLst>
              <a:latin typeface="Tahoma" pitchFamily="34" charset="0"/>
              <a:ea typeface="Arial Unicode MS" pitchFamily="34" charset="-128"/>
              <a:cs typeface="B Traffic" pitchFamily="2" charset="-78"/>
            </a:endParaRPr>
          </a:p>
        </p:txBody>
      </p:sp>
      <p:sp>
        <p:nvSpPr>
          <p:cNvPr id="7" name="Rectangle 6"/>
          <p:cNvSpPr/>
          <p:nvPr/>
        </p:nvSpPr>
        <p:spPr>
          <a:xfrm>
            <a:off x="304800" y="1303377"/>
            <a:ext cx="8153400" cy="5478423"/>
          </a:xfrm>
          <a:prstGeom prst="rect">
            <a:avLst/>
          </a:prstGeom>
        </p:spPr>
        <p:txBody>
          <a:bodyPr wrap="square">
            <a:spAutoFit/>
          </a:bodyPr>
          <a:lstStyle/>
          <a:p>
            <a:pPr algn="r" eaLnBrk="0" hangingPunct="0">
              <a:spcBef>
                <a:spcPct val="50000"/>
              </a:spcBef>
            </a:pPr>
            <a:r>
              <a:rPr kumimoji="1" lang="ar-SA" altLang="en-US" sz="2800" b="1" dirty="0" smtClean="0">
                <a:ea typeface="Arial Unicode MS" pitchFamily="34" charset="-128"/>
                <a:cs typeface="B Traffic" pitchFamily="2" charset="-78"/>
              </a:rPr>
              <a:t>به تقسیم انواع كالاهای موجود به گروهها یا دسته هایی كه دارای صفات  مشترك یا </a:t>
            </a:r>
            <a:r>
              <a:rPr kumimoji="1" lang="fa-IR" altLang="en-US" sz="2800" b="1" dirty="0" smtClean="0">
                <a:ea typeface="Arial Unicode MS" pitchFamily="34" charset="-128"/>
                <a:cs typeface="B Traffic" pitchFamily="2" charset="-78"/>
              </a:rPr>
              <a:t>  ک</a:t>
            </a:r>
            <a:r>
              <a:rPr kumimoji="1" lang="ar-SA" altLang="en-US" sz="2800" b="1" dirty="0" smtClean="0">
                <a:ea typeface="Arial Unicode MS" pitchFamily="34" charset="-128"/>
                <a:cs typeface="B Traffic" pitchFamily="2" charset="-78"/>
              </a:rPr>
              <a:t>اربرد</a:t>
            </a:r>
            <a:r>
              <a:rPr kumimoji="1" lang="fa-IR" altLang="en-US" sz="2800" b="1" dirty="0" smtClean="0">
                <a:ea typeface="Arial Unicode MS" pitchFamily="34" charset="-128"/>
                <a:cs typeface="B Traffic" pitchFamily="2" charset="-78"/>
              </a:rPr>
              <a:t> </a:t>
            </a:r>
            <a:r>
              <a:rPr kumimoji="1" lang="ar-SA" altLang="en-US" sz="2800" b="1" dirty="0" smtClean="0">
                <a:ea typeface="Arial Unicode MS" pitchFamily="34" charset="-128"/>
                <a:cs typeface="B Traffic" pitchFamily="2" charset="-78"/>
              </a:rPr>
              <a:t>مشترك باشند((طبقه بندی ))گویند.</a:t>
            </a:r>
          </a:p>
          <a:p>
            <a:pPr algn="r" eaLnBrk="0" hangingPunct="0">
              <a:spcBef>
                <a:spcPct val="50000"/>
              </a:spcBef>
            </a:pPr>
            <a:r>
              <a:rPr kumimoji="1" lang="fa-IR" altLang="en-US" sz="2800" b="1" dirty="0" smtClean="0">
                <a:ea typeface="Arial Unicode MS" pitchFamily="34" charset="-128"/>
                <a:cs typeface="B Traffic" pitchFamily="2" charset="-78"/>
              </a:rPr>
              <a:t>           </a:t>
            </a:r>
            <a:r>
              <a:rPr kumimoji="1" lang="ar-SA" altLang="en-US" sz="2800" b="1" dirty="0" smtClean="0">
                <a:solidFill>
                  <a:srgbClr val="0070C0"/>
                </a:solidFill>
                <a:effectLst>
                  <a:outerShdw blurRad="38100" dist="38100" dir="2700000" algn="tl">
                    <a:srgbClr val="000000">
                      <a:alpha val="43137"/>
                    </a:srgbClr>
                  </a:outerShdw>
                </a:effectLst>
                <a:ea typeface="Arial Unicode MS" pitchFamily="34" charset="-128"/>
                <a:cs typeface="B Traffic" pitchFamily="2" charset="-78"/>
              </a:rPr>
              <a:t>طبقه بندی كردن باید به نكات  مهم زیر توجه كرد</a:t>
            </a:r>
            <a:r>
              <a:rPr kumimoji="1" lang="fa-IR" altLang="en-US" sz="2800" b="1" dirty="0" smtClean="0">
                <a:solidFill>
                  <a:srgbClr val="0070C0"/>
                </a:solidFill>
                <a:effectLst>
                  <a:outerShdw blurRad="38100" dist="38100" dir="2700000" algn="tl">
                    <a:srgbClr val="000000">
                      <a:alpha val="43137"/>
                    </a:srgbClr>
                  </a:outerShdw>
                </a:effectLst>
                <a:ea typeface="Arial Unicode MS" pitchFamily="34" charset="-128"/>
                <a:cs typeface="B Traffic" pitchFamily="2" charset="-78"/>
              </a:rPr>
              <a:t> </a:t>
            </a:r>
            <a:endParaRPr kumimoji="1" lang="en-US" altLang="en-US" sz="2800" b="1" dirty="0" smtClean="0">
              <a:solidFill>
                <a:srgbClr val="0070C0"/>
              </a:solidFill>
              <a:effectLst>
                <a:outerShdw blurRad="38100" dist="38100" dir="2700000" algn="tl">
                  <a:srgbClr val="000000">
                    <a:alpha val="43137"/>
                  </a:srgbClr>
                </a:outerShdw>
              </a:effectLst>
              <a:ea typeface="Arial Unicode MS" pitchFamily="34" charset="-128"/>
              <a:cs typeface="B Traffic" pitchFamily="2" charset="-78"/>
            </a:endParaRPr>
          </a:p>
          <a:p>
            <a:pPr algn="r" eaLnBrk="0" hangingPunct="0">
              <a:spcBef>
                <a:spcPct val="50000"/>
              </a:spcBef>
            </a:pPr>
            <a:r>
              <a:rPr kumimoji="1" lang="ar-SA" altLang="en-US" sz="2800" b="1" dirty="0" smtClean="0">
                <a:ea typeface="Arial Unicode MS" pitchFamily="34" charset="-128"/>
                <a:cs typeface="B Traffic" pitchFamily="2" charset="-78"/>
              </a:rPr>
              <a:t>1-برای كلیه كاركنان انبار  ساده و</a:t>
            </a:r>
            <a:r>
              <a:rPr kumimoji="1" lang="fa-IR" altLang="en-US" sz="2800" b="1" dirty="0" smtClean="0">
                <a:ea typeface="Arial Unicode MS" pitchFamily="34" charset="-128"/>
                <a:cs typeface="B Traffic" pitchFamily="2" charset="-78"/>
              </a:rPr>
              <a:t> </a:t>
            </a:r>
            <a:r>
              <a:rPr kumimoji="1" lang="ar-SA" altLang="en-US" sz="2800" b="1" dirty="0" smtClean="0">
                <a:ea typeface="Arial Unicode MS" pitchFamily="34" charset="-128"/>
                <a:cs typeface="B Traffic" pitchFamily="2" charset="-78"/>
              </a:rPr>
              <a:t>قابل فهم باشد؛</a:t>
            </a:r>
            <a:endParaRPr kumimoji="1" lang="en-US" altLang="en-US" sz="2800" b="1" dirty="0" smtClean="0">
              <a:ea typeface="Arial Unicode MS" pitchFamily="34" charset="-128"/>
              <a:cs typeface="B Traffic" pitchFamily="2" charset="-78"/>
            </a:endParaRPr>
          </a:p>
          <a:p>
            <a:pPr algn="r" eaLnBrk="0" hangingPunct="0">
              <a:spcBef>
                <a:spcPct val="50000"/>
              </a:spcBef>
            </a:pPr>
            <a:r>
              <a:rPr kumimoji="1" lang="ar-SA" altLang="en-US" sz="2800" b="1" dirty="0" smtClean="0">
                <a:ea typeface="Arial Unicode MS" pitchFamily="34" charset="-128"/>
                <a:cs typeface="B Traffic" pitchFamily="2" charset="-78"/>
              </a:rPr>
              <a:t>2-با احتیاجات مختلف سازمان  منطبق و</a:t>
            </a:r>
            <a:r>
              <a:rPr kumimoji="1" lang="fa-IR" altLang="en-US" sz="2800" b="1" dirty="0" smtClean="0">
                <a:ea typeface="Arial Unicode MS" pitchFamily="34" charset="-128"/>
                <a:cs typeface="B Traffic" pitchFamily="2" charset="-78"/>
              </a:rPr>
              <a:t> </a:t>
            </a:r>
            <a:r>
              <a:rPr kumimoji="1" lang="ar-SA" altLang="en-US" sz="2800" b="1" dirty="0" smtClean="0">
                <a:ea typeface="Arial Unicode MS" pitchFamily="34" charset="-128"/>
                <a:cs typeface="B Traffic" pitchFamily="2" charset="-78"/>
              </a:rPr>
              <a:t>هماهنگ باشدونیاز آنها را به راحتی تامین كند؛</a:t>
            </a:r>
          </a:p>
          <a:p>
            <a:pPr algn="r" eaLnBrk="0" hangingPunct="0">
              <a:spcBef>
                <a:spcPct val="50000"/>
              </a:spcBef>
            </a:pPr>
            <a:r>
              <a:rPr kumimoji="1" lang="ar-SA" altLang="en-US" sz="2800" b="1" dirty="0" smtClean="0">
                <a:ea typeface="Arial Unicode MS" pitchFamily="34" charset="-128"/>
                <a:cs typeface="B Traffic" pitchFamily="2" charset="-78"/>
              </a:rPr>
              <a:t>3-انعطاف پذیر بوده و</a:t>
            </a:r>
            <a:r>
              <a:rPr kumimoji="1" lang="fa-IR" altLang="en-US" sz="2800" b="1" dirty="0" smtClean="0">
                <a:ea typeface="Arial Unicode MS" pitchFamily="34" charset="-128"/>
                <a:cs typeface="B Traffic" pitchFamily="2" charset="-78"/>
              </a:rPr>
              <a:t> </a:t>
            </a:r>
            <a:r>
              <a:rPr kumimoji="1" lang="ar-SA" altLang="en-US" sz="2800" b="1" dirty="0" smtClean="0">
                <a:ea typeface="Arial Unicode MS" pitchFamily="34" charset="-128"/>
                <a:cs typeface="B Traffic" pitchFamily="2" charset="-78"/>
              </a:rPr>
              <a:t>با تغییرات كاهش یا افزایش تعداد</a:t>
            </a:r>
            <a:r>
              <a:rPr kumimoji="1" lang="fa-IR" altLang="en-US" sz="2800" b="1" dirty="0" smtClean="0">
                <a:ea typeface="Arial Unicode MS" pitchFamily="34" charset="-128"/>
                <a:cs typeface="B Traffic" pitchFamily="2" charset="-78"/>
              </a:rPr>
              <a:t> </a:t>
            </a:r>
            <a:r>
              <a:rPr kumimoji="1" lang="ar-SA" altLang="en-US" sz="2800" b="1" dirty="0" smtClean="0">
                <a:ea typeface="Arial Unicode MS" pitchFamily="34" charset="-128"/>
                <a:cs typeface="B Traffic" pitchFamily="2" charset="-78"/>
              </a:rPr>
              <a:t>اقلام كالاهای مورد نیاز قابل تطبیق باشد</a:t>
            </a:r>
            <a:r>
              <a:rPr kumimoji="1" lang="fa-IR" altLang="en-US" sz="2800" b="1" dirty="0" smtClean="0">
                <a:ea typeface="Arial Unicode MS" pitchFamily="34" charset="-128"/>
                <a:cs typeface="B Traffic" pitchFamily="2" charset="-78"/>
              </a:rPr>
              <a:t>   </a:t>
            </a:r>
            <a:endParaRPr kumimoji="1" lang="en-US" altLang="en-US" sz="2800" b="1" dirty="0" smtClean="0">
              <a:ea typeface="Arial Unicode MS" pitchFamily="34" charset="-128"/>
              <a:cs typeface="B Traffic" pitchFamily="2" charset="-78"/>
            </a:endParaRPr>
          </a:p>
          <a:p>
            <a:pPr algn="r" eaLnBrk="0" hangingPunct="0">
              <a:spcBef>
                <a:spcPct val="50000"/>
              </a:spcBef>
            </a:pPr>
            <a:r>
              <a:rPr kumimoji="1" lang="en-US" altLang="en-US" sz="2800" b="1" dirty="0" smtClean="0">
                <a:solidFill>
                  <a:srgbClr val="0070C0"/>
                </a:solidFill>
                <a:effectLst>
                  <a:outerShdw blurRad="38100" dist="38100" dir="2700000" algn="tl">
                    <a:srgbClr val="000000">
                      <a:alpha val="43137"/>
                    </a:srgbClr>
                  </a:outerShdw>
                </a:effectLst>
                <a:ea typeface="Arial Unicode MS" pitchFamily="34" charset="-128"/>
                <a:cs typeface="B Traffic" pitchFamily="2" charset="-78"/>
              </a:rPr>
              <a:t> </a:t>
            </a:r>
            <a:r>
              <a:rPr kumimoji="1" lang="en-US" altLang="en-US" sz="2800" b="1" dirty="0" smtClean="0">
                <a:ea typeface="Arial Unicode MS" pitchFamily="34" charset="-128"/>
                <a:cs typeface="B Traffic" pitchFamily="2" charset="-78"/>
              </a:rPr>
              <a:t> </a:t>
            </a:r>
            <a:endParaRPr kumimoji="1" lang="ar-SA" altLang="en-US" sz="2800" b="1" dirty="0">
              <a:ea typeface="Arial Unicode MS" pitchFamily="34" charset="-128"/>
              <a:cs typeface="B Traffic" pitchFamily="2" charset="-78"/>
            </a:endParaRPr>
          </a:p>
        </p:txBody>
      </p:sp>
      <p:sp>
        <p:nvSpPr>
          <p:cNvPr id="4" name="Left Arrow 3"/>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 calcmode="lin" valueType="num">
                                      <p:cBhvr additive="base">
                                        <p:cTn id="37"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3"/>
          <p:cNvSpPr txBox="1">
            <a:spLocks noChangeArrowheads="1"/>
          </p:cNvSpPr>
          <p:nvPr/>
        </p:nvSpPr>
        <p:spPr bwMode="auto">
          <a:xfrm>
            <a:off x="0" y="536912"/>
            <a:ext cx="8836025" cy="5940088"/>
          </a:xfrm>
          <a:prstGeom prst="rect">
            <a:avLst/>
          </a:prstGeom>
          <a:noFill/>
          <a:ln w="12700" cap="sq">
            <a:noFill/>
            <a:miter lim="800000"/>
            <a:headEnd type="none" w="sm" len="sm"/>
            <a:tailEnd type="none" w="sm" len="sm"/>
          </a:ln>
        </p:spPr>
        <p:txBody>
          <a:bodyPr wrap="square">
            <a:spAutoFit/>
          </a:bodyPr>
          <a:lstStyle/>
          <a:p>
            <a:pPr algn="r" rtl="1" eaLnBrk="0" hangingPunct="0">
              <a:spcBef>
                <a:spcPct val="50000"/>
              </a:spcBef>
            </a:pPr>
            <a:r>
              <a:rPr kumimoji="1" lang="fa-IR" altLang="en-US" sz="2400" b="1" dirty="0" smtClean="0">
                <a:solidFill>
                  <a:schemeClr val="bg1"/>
                </a:solidFill>
                <a:effectLst>
                  <a:outerShdw blurRad="38100" dist="38100" dir="2700000" algn="tl">
                    <a:srgbClr val="000000">
                      <a:alpha val="43137"/>
                    </a:srgbClr>
                  </a:outerShdw>
                </a:effectLst>
                <a:latin typeface="Tahoma" pitchFamily="34" charset="0"/>
                <a:ea typeface="Arial Unicode MS" pitchFamily="34" charset="-128"/>
                <a:cs typeface="+mj-cs"/>
              </a:rPr>
              <a:t>                                           </a:t>
            </a:r>
            <a:r>
              <a:rPr kumimoji="1" lang="fa-IR" altLang="en-US" sz="3200" b="1" dirty="0" smtClean="0">
                <a:solidFill>
                  <a:srgbClr val="C00000"/>
                </a:solidFill>
                <a:effectLst>
                  <a:outerShdw blurRad="38100" dist="38100" dir="2700000" algn="tl">
                    <a:srgbClr val="000000">
                      <a:alpha val="43137"/>
                    </a:srgbClr>
                  </a:outerShdw>
                </a:effectLst>
                <a:latin typeface="Tahoma" pitchFamily="34" charset="0"/>
                <a:ea typeface="Arial Unicode MS" pitchFamily="34" charset="-128"/>
                <a:cs typeface="+mj-cs"/>
              </a:rPr>
              <a:t>انواع </a:t>
            </a:r>
            <a:r>
              <a:rPr kumimoji="1" lang="ar-SA" altLang="en-US" sz="3200" b="1" dirty="0" smtClean="0">
                <a:solidFill>
                  <a:srgbClr val="C00000"/>
                </a:solidFill>
                <a:effectLst>
                  <a:outerShdw blurRad="38100" dist="38100" dir="2700000" algn="tl">
                    <a:srgbClr val="000000">
                      <a:alpha val="43137"/>
                    </a:srgbClr>
                  </a:outerShdw>
                </a:effectLst>
                <a:latin typeface="Tahoma" pitchFamily="34" charset="0"/>
                <a:ea typeface="Arial Unicode MS" pitchFamily="34" charset="-128"/>
                <a:cs typeface="+mj-cs"/>
              </a:rPr>
              <a:t> طبقه بند ی </a:t>
            </a:r>
            <a:r>
              <a:rPr kumimoji="1" lang="fa-IR" altLang="en-US" sz="3200" b="1" dirty="0" smtClean="0">
                <a:solidFill>
                  <a:srgbClr val="C00000"/>
                </a:solidFill>
                <a:effectLst>
                  <a:outerShdw blurRad="38100" dist="38100" dir="2700000" algn="tl">
                    <a:srgbClr val="000000">
                      <a:alpha val="43137"/>
                    </a:srgbClr>
                  </a:outerShdw>
                </a:effectLst>
                <a:latin typeface="Tahoma" pitchFamily="34" charset="0"/>
                <a:ea typeface="Arial Unicode MS" pitchFamily="34" charset="-128"/>
                <a:cs typeface="+mj-cs"/>
              </a:rPr>
              <a:t>کالا  </a:t>
            </a:r>
            <a:endParaRPr kumimoji="1" lang="fa-IR" altLang="en-US" sz="3200" b="1" dirty="0" smtClean="0">
              <a:solidFill>
                <a:srgbClr val="C00000"/>
              </a:solidFill>
              <a:ea typeface="Arial Unicode MS" pitchFamily="34" charset="-128"/>
              <a:cs typeface="+mj-cs"/>
            </a:endParaRPr>
          </a:p>
          <a:p>
            <a:pPr algn="r" rtl="1" eaLnBrk="0" hangingPunct="0">
              <a:spcBef>
                <a:spcPct val="50000"/>
              </a:spcBef>
            </a:pPr>
            <a:r>
              <a:rPr kumimoji="1" lang="fa-IR" altLang="en-US" sz="2400" b="1" dirty="0" smtClean="0">
                <a:ea typeface="Arial Unicode MS" pitchFamily="34" charset="-128"/>
                <a:cs typeface="+mj-cs"/>
              </a:rPr>
              <a:t>1</a:t>
            </a:r>
            <a:r>
              <a:rPr kumimoji="1" lang="ar-SA" altLang="en-US" sz="2400" b="1" dirty="0" smtClean="0">
                <a:ea typeface="Arial Unicode MS" pitchFamily="34" charset="-128"/>
                <a:cs typeface="+mj-cs"/>
              </a:rPr>
              <a:t>-طبقه </a:t>
            </a:r>
            <a:r>
              <a:rPr kumimoji="1" lang="ar-SA" altLang="en-US" sz="2400" b="1" dirty="0">
                <a:ea typeface="Arial Unicode MS" pitchFamily="34" charset="-128"/>
                <a:cs typeface="+mj-cs"/>
              </a:rPr>
              <a:t>بندی كالا های مورد نیاز  سازمان؛</a:t>
            </a:r>
            <a:endParaRPr kumimoji="1" lang="en-US" altLang="en-US" sz="2400" b="1" dirty="0">
              <a:ea typeface="Arial Unicode MS" pitchFamily="34" charset="-128"/>
              <a:cs typeface="+mj-cs"/>
            </a:endParaRPr>
          </a:p>
          <a:p>
            <a:pPr algn="r" rtl="1" eaLnBrk="0" hangingPunct="0">
              <a:spcBef>
                <a:spcPct val="50000"/>
              </a:spcBef>
            </a:pPr>
            <a:endParaRPr kumimoji="1" lang="en-US" altLang="en-US" sz="2400" b="1" dirty="0">
              <a:ea typeface="Arial Unicode MS" pitchFamily="34" charset="-128"/>
              <a:cs typeface="+mj-cs"/>
            </a:endParaRPr>
          </a:p>
          <a:p>
            <a:pPr algn="r" rtl="1" eaLnBrk="0" hangingPunct="0">
              <a:spcBef>
                <a:spcPct val="50000"/>
              </a:spcBef>
            </a:pPr>
            <a:r>
              <a:rPr kumimoji="1" lang="ar-SA" altLang="en-US" sz="2400" b="1" dirty="0">
                <a:ea typeface="Arial Unicode MS" pitchFamily="34" charset="-128"/>
                <a:cs typeface="+mj-cs"/>
              </a:rPr>
              <a:t>2-طبقه بندی كالاهای موجود در انبار؛</a:t>
            </a:r>
            <a:endParaRPr kumimoji="1" lang="en-US" altLang="en-US" sz="2400" b="1" dirty="0">
              <a:ea typeface="Arial Unicode MS" pitchFamily="34" charset="-128"/>
              <a:cs typeface="+mj-cs"/>
            </a:endParaRPr>
          </a:p>
          <a:p>
            <a:pPr algn="r" rtl="1" eaLnBrk="0" hangingPunct="0">
              <a:spcBef>
                <a:spcPct val="50000"/>
              </a:spcBef>
            </a:pPr>
            <a:endParaRPr kumimoji="1" lang="en-US" altLang="en-US" sz="2400" b="1" dirty="0">
              <a:ea typeface="Arial Unicode MS" pitchFamily="34" charset="-128"/>
              <a:cs typeface="+mj-cs"/>
            </a:endParaRPr>
          </a:p>
          <a:p>
            <a:pPr algn="r" rtl="1" eaLnBrk="0" hangingPunct="0">
              <a:spcBef>
                <a:spcPct val="50000"/>
              </a:spcBef>
            </a:pPr>
            <a:r>
              <a:rPr kumimoji="1" lang="ar-SA" altLang="en-US" sz="2400" b="1" dirty="0">
                <a:ea typeface="Arial Unicode MS" pitchFamily="34" charset="-128"/>
                <a:cs typeface="+mj-cs"/>
              </a:rPr>
              <a:t>3-طبقه بندی كالا در</a:t>
            </a:r>
            <a:r>
              <a:rPr kumimoji="1" lang="fa-IR" altLang="en-US" sz="2400" b="1" dirty="0">
                <a:ea typeface="Arial Unicode MS" pitchFamily="34" charset="-128"/>
                <a:cs typeface="+mj-cs"/>
              </a:rPr>
              <a:t> </a:t>
            </a:r>
            <a:r>
              <a:rPr kumimoji="1" lang="ar-SA" altLang="en-US" sz="2400" b="1" dirty="0">
                <a:ea typeface="Arial Unicode MS" pitchFamily="34" charset="-128"/>
                <a:cs typeface="+mj-cs"/>
              </a:rPr>
              <a:t>سطح مواد مورد نیاز صنایع كشور  یا طبقه بندی استاندارد؛</a:t>
            </a:r>
            <a:endParaRPr kumimoji="1" lang="en-US" altLang="en-US" sz="2400" b="1" dirty="0">
              <a:ea typeface="Arial Unicode MS" pitchFamily="34" charset="-128"/>
              <a:cs typeface="+mj-cs"/>
            </a:endParaRPr>
          </a:p>
          <a:p>
            <a:pPr algn="r" rtl="1" eaLnBrk="0" hangingPunct="0">
              <a:spcBef>
                <a:spcPct val="50000"/>
              </a:spcBef>
            </a:pPr>
            <a:endParaRPr kumimoji="1" lang="en-US" altLang="en-US" sz="2400" b="1" dirty="0">
              <a:ea typeface="Arial Unicode MS" pitchFamily="34" charset="-128"/>
              <a:cs typeface="+mj-cs"/>
            </a:endParaRPr>
          </a:p>
          <a:p>
            <a:pPr algn="r" rtl="1" eaLnBrk="0" hangingPunct="0">
              <a:spcBef>
                <a:spcPct val="50000"/>
              </a:spcBef>
            </a:pPr>
            <a:r>
              <a:rPr kumimoji="1" lang="ar-SA" altLang="en-US" sz="2400" b="1" dirty="0">
                <a:ea typeface="Arial Unicode MS" pitchFamily="34" charset="-128"/>
                <a:cs typeface="+mj-cs"/>
              </a:rPr>
              <a:t>4-طبقه  بندی كالا بر اساس طرحها و</a:t>
            </a:r>
            <a:r>
              <a:rPr kumimoji="1" lang="fa-IR" altLang="en-US" sz="2400" b="1" dirty="0">
                <a:ea typeface="Arial Unicode MS" pitchFamily="34" charset="-128"/>
                <a:cs typeface="+mj-cs"/>
              </a:rPr>
              <a:t> </a:t>
            </a:r>
            <a:r>
              <a:rPr kumimoji="1" lang="ar-SA" altLang="en-US" sz="2400" b="1" dirty="0">
                <a:ea typeface="Arial Unicode MS" pitchFamily="34" charset="-128"/>
                <a:cs typeface="+mj-cs"/>
              </a:rPr>
              <a:t>برنامه ها؛</a:t>
            </a:r>
            <a:endParaRPr kumimoji="1" lang="en-US" altLang="en-US" sz="2400" b="1" dirty="0">
              <a:ea typeface="Arial Unicode MS" pitchFamily="34" charset="-128"/>
              <a:cs typeface="+mj-cs"/>
            </a:endParaRPr>
          </a:p>
          <a:p>
            <a:pPr algn="r" rtl="1" eaLnBrk="0" hangingPunct="0">
              <a:spcBef>
                <a:spcPct val="50000"/>
              </a:spcBef>
            </a:pPr>
            <a:endParaRPr kumimoji="1" lang="en-US" altLang="en-US" sz="2400" b="1" dirty="0">
              <a:ea typeface="Arial Unicode MS" pitchFamily="34" charset="-128"/>
              <a:cs typeface="+mj-cs"/>
            </a:endParaRPr>
          </a:p>
          <a:p>
            <a:pPr algn="r" rtl="1" eaLnBrk="0" hangingPunct="0">
              <a:spcBef>
                <a:spcPct val="50000"/>
              </a:spcBef>
            </a:pPr>
            <a:r>
              <a:rPr kumimoji="1" lang="ar-SA" altLang="en-US" sz="2400" b="1" dirty="0">
                <a:ea typeface="Arial Unicode MS" pitchFamily="34" charset="-128"/>
                <a:cs typeface="+mj-cs"/>
              </a:rPr>
              <a:t>5-طبقه  بندی كالا بر حسب مراحل انجام كار و</a:t>
            </a:r>
            <a:r>
              <a:rPr kumimoji="1" lang="fa-IR" altLang="en-US" sz="2400" b="1" dirty="0">
                <a:ea typeface="Arial Unicode MS" pitchFamily="34" charset="-128"/>
                <a:cs typeface="+mj-cs"/>
              </a:rPr>
              <a:t> </a:t>
            </a:r>
            <a:r>
              <a:rPr kumimoji="1" lang="ar-SA" altLang="en-US" sz="2400" b="1" dirty="0">
                <a:ea typeface="Arial Unicode MS" pitchFamily="34" charset="-128"/>
                <a:cs typeface="+mj-cs"/>
              </a:rPr>
              <a:t>زمان مصرف</a:t>
            </a:r>
            <a:r>
              <a:rPr kumimoji="1" lang="fa-IR" altLang="en-US" sz="2400" b="1" dirty="0">
                <a:ea typeface="Arial Unicode MS" pitchFamily="34" charset="-128"/>
                <a:cs typeface="+mj-cs"/>
              </a:rPr>
              <a:t>؛</a:t>
            </a:r>
            <a:endParaRPr kumimoji="1" lang="en-US" altLang="en-US" sz="2400" b="1" dirty="0">
              <a:ea typeface="Arial Unicode MS" pitchFamily="34" charset="-128"/>
              <a:cs typeface="+mj-cs"/>
            </a:endParaRPr>
          </a:p>
        </p:txBody>
      </p:sp>
      <p:sp>
        <p:nvSpPr>
          <p:cNvPr id="3" name="Left Arrow 2"/>
          <p:cNvSpPr/>
          <p:nvPr/>
        </p:nvSpPr>
        <p:spPr>
          <a:xfrm>
            <a:off x="304800" y="6248400"/>
            <a:ext cx="2667000" cy="609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5" end="5"/>
                                            </p:txEl>
                                          </p:spTgt>
                                        </p:tgtEl>
                                        <p:attrNameLst>
                                          <p:attrName>style.visibility</p:attrName>
                                        </p:attrNameLst>
                                      </p:cBhvr>
                                      <p:to>
                                        <p:strVal val="visible"/>
                                      </p:to>
                                    </p:set>
                                    <p:anim calcmode="lin" valueType="num">
                                      <p:cBhvr additive="base">
                                        <p:cTn id="25"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7" end="7"/>
                                            </p:txEl>
                                          </p:spTgt>
                                        </p:tgtEl>
                                        <p:attrNameLst>
                                          <p:attrName>style.visibility</p:attrName>
                                        </p:attrNameLst>
                                      </p:cBhvr>
                                      <p:to>
                                        <p:strVal val="visible"/>
                                      </p:to>
                                    </p:set>
                                    <p:anim calcmode="lin" valueType="num">
                                      <p:cBhvr additive="base">
                                        <p:cTn id="31"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9" end="9"/>
                                            </p:txEl>
                                          </p:spTgt>
                                        </p:tgtEl>
                                        <p:attrNameLst>
                                          <p:attrName>style.visibility</p:attrName>
                                        </p:attrNameLst>
                                      </p:cBhvr>
                                      <p:to>
                                        <p:strVal val="visible"/>
                                      </p:to>
                                    </p:set>
                                    <p:anim calcmode="lin" valueType="num">
                                      <p:cBhvr additive="base">
                                        <p:cTn id="37"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sz="6000" dirty="0" smtClean="0">
                <a:solidFill>
                  <a:srgbClr val="0070C0"/>
                </a:solidFill>
                <a:cs typeface="B Kamran Outline" pitchFamily="2" charset="-78"/>
              </a:rPr>
              <a:t>               سازمان انبار   </a:t>
            </a:r>
            <a:endParaRPr lang="fa-IR" dirty="0">
              <a:solidFill>
                <a:srgbClr val="0070C0"/>
              </a:solidFill>
              <a:cs typeface="0 Badr" pitchFamily="2" charset="-78"/>
            </a:endParaRPr>
          </a:p>
        </p:txBody>
      </p:sp>
      <p:sp>
        <p:nvSpPr>
          <p:cNvPr id="4" name="Subtitle 3"/>
          <p:cNvSpPr>
            <a:spLocks noGrp="1"/>
          </p:cNvSpPr>
          <p:nvPr>
            <p:ph type="subTitle" idx="1"/>
          </p:nvPr>
        </p:nvSpPr>
        <p:spPr>
          <a:xfrm>
            <a:off x="228600" y="1219200"/>
            <a:ext cx="8686800" cy="5715000"/>
          </a:xfrm>
        </p:spPr>
        <p:txBody>
          <a:bodyPr>
            <a:noAutofit/>
          </a:bodyPr>
          <a:lstStyle/>
          <a:p>
            <a:r>
              <a:rPr lang="fa-IR" sz="3200" b="1" dirty="0" smtClean="0">
                <a:solidFill>
                  <a:srgbClr val="002060"/>
                </a:solidFill>
                <a:cs typeface="B Traffic" pitchFamily="2" charset="-78"/>
              </a:rPr>
              <a:t>گاهی انبار مسقیما زیر نظر مدیر عامل یا مدیر کارخانه  اداره می شود . </a:t>
            </a:r>
          </a:p>
          <a:p>
            <a:r>
              <a:rPr lang="fa-IR" sz="3200" b="1" dirty="0" smtClean="0">
                <a:solidFill>
                  <a:srgbClr val="002060"/>
                </a:solidFill>
                <a:cs typeface="B Traffic" pitchFamily="2" charset="-78"/>
              </a:rPr>
              <a:t>بعضا ممکن است زیر نظر مدیر امور مالی ، گاهی هم تحت نظر مدیر بازرگانی قرار می گیرد .</a:t>
            </a:r>
          </a:p>
          <a:p>
            <a:endParaRPr lang="fa-IR" sz="3200" b="1" dirty="0" smtClean="0">
              <a:solidFill>
                <a:srgbClr val="002060"/>
              </a:solidFill>
              <a:cs typeface="B Traffic" pitchFamily="2" charset="-78"/>
            </a:endParaRPr>
          </a:p>
          <a:p>
            <a:r>
              <a:rPr lang="fa-IR" sz="3200" b="1" dirty="0" smtClean="0">
                <a:solidFill>
                  <a:srgbClr val="002060"/>
                </a:solidFill>
                <a:cs typeface="B Traffic" pitchFamily="2" charset="-78"/>
              </a:rPr>
              <a:t>در سازمانهای بزرگ صنعتی واحد انبار دارای مدیریت مستقل است و زیر مدیر انبار ، انبار های مختلف مانند انبار مواد ، قطعات  و ابزار الات که هریک دارای مسئول مستقلی است انجام وظیفه می کنند ؛ </a:t>
            </a:r>
            <a:endParaRPr lang="en-US" sz="3200" b="1" dirty="0">
              <a:solidFill>
                <a:srgbClr val="002060"/>
              </a:solidFill>
              <a:cs typeface="B Traffic" pitchFamily="2" charset="-78"/>
            </a:endParaRPr>
          </a:p>
        </p:txBody>
      </p:sp>
      <p:sp>
        <p:nvSpPr>
          <p:cNvPr id="5" name="Left Arrow 4"/>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sz="6000" dirty="0" smtClean="0">
                <a:solidFill>
                  <a:srgbClr val="C00000"/>
                </a:solidFill>
                <a:cs typeface="B Kamran Outline" pitchFamily="2" charset="-78"/>
              </a:rPr>
              <a:t>               ويژگيهاي انبار  </a:t>
            </a:r>
            <a:endParaRPr lang="fa-IR" dirty="0">
              <a:solidFill>
                <a:srgbClr val="C00000"/>
              </a:solidFill>
              <a:cs typeface="0 Badr" pitchFamily="2" charset="-78"/>
            </a:endParaRPr>
          </a:p>
        </p:txBody>
      </p:sp>
      <p:sp>
        <p:nvSpPr>
          <p:cNvPr id="3" name="Subtitle 2"/>
          <p:cNvSpPr>
            <a:spLocks noGrp="1"/>
          </p:cNvSpPr>
          <p:nvPr>
            <p:ph type="subTitle" idx="1"/>
          </p:nvPr>
        </p:nvSpPr>
        <p:spPr>
          <a:xfrm>
            <a:off x="0" y="1066800"/>
            <a:ext cx="9144000" cy="5791200"/>
          </a:xfrm>
        </p:spPr>
        <p:txBody>
          <a:bodyPr>
            <a:normAutofit/>
          </a:bodyPr>
          <a:lstStyle/>
          <a:p>
            <a:r>
              <a:rPr lang="fa-IR" sz="3200" b="1" dirty="0" smtClean="0">
                <a:solidFill>
                  <a:srgbClr val="0070C0"/>
                </a:solidFill>
                <a:cs typeface="B Traffic" pitchFamily="2" charset="-78"/>
              </a:rPr>
              <a:t>  * 1 – </a:t>
            </a:r>
            <a:r>
              <a:rPr lang="fa-IR" sz="3200" b="1" dirty="0" smtClean="0">
                <a:solidFill>
                  <a:srgbClr val="FF0000"/>
                </a:solidFill>
                <a:cs typeface="B Traffic" pitchFamily="2" charset="-78"/>
              </a:rPr>
              <a:t>انتخاب محل انبار </a:t>
            </a:r>
            <a:r>
              <a:rPr lang="fa-IR" sz="3200" b="1" dirty="0" smtClean="0">
                <a:solidFill>
                  <a:srgbClr val="0070C0"/>
                </a:solidFill>
                <a:cs typeface="B Traffic" pitchFamily="2" charset="-78"/>
              </a:rPr>
              <a:t>:</a:t>
            </a:r>
          </a:p>
          <a:p>
            <a:r>
              <a:rPr lang="fa-IR" sz="3200" b="1" dirty="0" smtClean="0">
                <a:solidFill>
                  <a:srgbClr val="0070C0"/>
                </a:solidFill>
                <a:cs typeface="B Traffic" pitchFamily="2" charset="-78"/>
              </a:rPr>
              <a:t>        حداكثر كارايي و سرعت عمل را ممكن سازد .</a:t>
            </a:r>
          </a:p>
          <a:p>
            <a:r>
              <a:rPr lang="fa-IR" sz="3200" b="1" dirty="0" smtClean="0">
                <a:solidFill>
                  <a:srgbClr val="0070C0"/>
                </a:solidFill>
                <a:cs typeface="B Traffic" pitchFamily="2" charset="-78"/>
              </a:rPr>
              <a:t>   نزديك به محل رسيدن و ارسال كالا و مواد باشد .</a:t>
            </a:r>
          </a:p>
          <a:p>
            <a:r>
              <a:rPr lang="fa-IR" sz="3200" b="1" dirty="0" smtClean="0">
                <a:solidFill>
                  <a:srgbClr val="0070C0"/>
                </a:solidFill>
                <a:cs typeface="B Traffic" pitchFamily="2" charset="-78"/>
              </a:rPr>
              <a:t>    به آساني در دسترس كليه قسمتها باشد  </a:t>
            </a:r>
          </a:p>
          <a:p>
            <a:r>
              <a:rPr lang="fa-IR" sz="3200" b="1" dirty="0" smtClean="0">
                <a:solidFill>
                  <a:srgbClr val="0070C0"/>
                </a:solidFill>
                <a:cs typeface="B Traffic" pitchFamily="2" charset="-78"/>
              </a:rPr>
              <a:t>  </a:t>
            </a:r>
          </a:p>
          <a:p>
            <a:r>
              <a:rPr lang="fa-IR" sz="3200" b="1" dirty="0" smtClean="0">
                <a:solidFill>
                  <a:srgbClr val="0070C0"/>
                </a:solidFill>
                <a:cs typeface="B Traffic" pitchFamily="2" charset="-78"/>
              </a:rPr>
              <a:t>* 2- </a:t>
            </a:r>
            <a:r>
              <a:rPr lang="fa-IR" sz="3200" b="1" dirty="0" smtClean="0">
                <a:solidFill>
                  <a:srgbClr val="FF0000"/>
                </a:solidFill>
                <a:cs typeface="B Traffic" pitchFamily="2" charset="-78"/>
              </a:rPr>
              <a:t>طراحي سيستم اطلاعاتي انبار :</a:t>
            </a:r>
          </a:p>
          <a:p>
            <a:r>
              <a:rPr lang="fa-IR" sz="3200" b="1" dirty="0" smtClean="0">
                <a:solidFill>
                  <a:srgbClr val="0070C0"/>
                </a:solidFill>
                <a:cs typeface="B Traffic" pitchFamily="2" charset="-78"/>
              </a:rPr>
              <a:t>      تقسيم بندي داخل انبار</a:t>
            </a:r>
          </a:p>
          <a:p>
            <a:r>
              <a:rPr lang="fa-IR" sz="3200" b="1" dirty="0" smtClean="0">
                <a:solidFill>
                  <a:srgbClr val="0070C0"/>
                </a:solidFill>
                <a:cs typeface="B Traffic" pitchFamily="2" charset="-78"/>
              </a:rPr>
              <a:t>     تقسيم بندي داخل غرفه ها</a:t>
            </a:r>
          </a:p>
          <a:p>
            <a:r>
              <a:rPr lang="fa-IR" sz="3200" b="1" dirty="0" smtClean="0">
                <a:solidFill>
                  <a:srgbClr val="0070C0"/>
                </a:solidFill>
                <a:cs typeface="B Traffic" pitchFamily="2" charset="-78"/>
              </a:rPr>
              <a:t>     تقسيم بندي راهرو ها  ،</a:t>
            </a:r>
          </a:p>
          <a:p>
            <a:r>
              <a:rPr lang="fa-IR" sz="3200" b="1" dirty="0" smtClean="0">
                <a:solidFill>
                  <a:srgbClr val="0070C0"/>
                </a:solidFill>
                <a:cs typeface="B Traffic" pitchFamily="2" charset="-78"/>
              </a:rPr>
              <a:t>      تقسيم بندي داخل هر قفسه </a:t>
            </a:r>
            <a:endParaRPr lang="en-US" sz="3200" b="1" dirty="0" smtClean="0">
              <a:solidFill>
                <a:srgbClr val="0070C0"/>
              </a:solidFill>
              <a:cs typeface="B Traffic" pitchFamily="2" charset="-78"/>
            </a:endParaRPr>
          </a:p>
          <a:p>
            <a:endParaRPr lang="en-US" sz="3200" b="1" dirty="0" smtClean="0">
              <a:solidFill>
                <a:srgbClr val="0070C0"/>
              </a:solidFill>
              <a:cs typeface="B Traffic" pitchFamily="2" charset="-78"/>
            </a:endParaRPr>
          </a:p>
          <a:p>
            <a:endParaRPr lang="fa-IR" sz="3200" b="1" dirty="0">
              <a:solidFill>
                <a:srgbClr val="0070C0"/>
              </a:solidFill>
              <a:cs typeface="B Traffic" pitchFamily="2" charset="-78"/>
            </a:endParaRPr>
          </a:p>
        </p:txBody>
      </p:sp>
      <p:sp>
        <p:nvSpPr>
          <p:cNvPr id="4" name="Left Arrow 3"/>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676400" y="457200"/>
            <a:ext cx="6216766" cy="646331"/>
          </a:xfrm>
          <a:prstGeom prst="rect">
            <a:avLst/>
          </a:prstGeom>
        </p:spPr>
        <p:txBody>
          <a:bodyPr wrap="none">
            <a:spAutoFit/>
          </a:bodyPr>
          <a:lstStyle/>
          <a:p>
            <a:r>
              <a:rPr lang="ar-SA" sz="3600" b="1" dirty="0" smtClean="0">
                <a:solidFill>
                  <a:schemeClr val="accent2"/>
                </a:solidFill>
                <a:cs typeface="B Traffic" pitchFamily="2" charset="-78"/>
              </a:rPr>
              <a:t>نكات مهم در چیدن اجناس در انبار</a:t>
            </a:r>
            <a:endParaRPr lang="fa-IR" sz="3600" dirty="0"/>
          </a:p>
        </p:txBody>
      </p:sp>
      <p:sp>
        <p:nvSpPr>
          <p:cNvPr id="7" name="Rectangle 6"/>
          <p:cNvSpPr/>
          <p:nvPr/>
        </p:nvSpPr>
        <p:spPr>
          <a:xfrm>
            <a:off x="533400" y="1143000"/>
            <a:ext cx="8229600" cy="4401205"/>
          </a:xfrm>
          <a:prstGeom prst="rect">
            <a:avLst/>
          </a:prstGeom>
        </p:spPr>
        <p:txBody>
          <a:bodyPr wrap="square">
            <a:spAutoFit/>
          </a:bodyPr>
          <a:lstStyle/>
          <a:p>
            <a:pPr algn="r" rtl="1" eaLnBrk="0" hangingPunct="0">
              <a:spcBef>
                <a:spcPct val="50000"/>
              </a:spcBef>
              <a:buFont typeface="Wingdings" pitchFamily="2" charset="2"/>
              <a:buChar char="v"/>
            </a:pPr>
            <a:r>
              <a:rPr kumimoji="1" lang="ar-SA" sz="2800" b="1" dirty="0" smtClean="0">
                <a:solidFill>
                  <a:srgbClr val="0070C0"/>
                </a:solidFill>
                <a:ea typeface="Arial Unicode MS" pitchFamily="34" charset="-128"/>
              </a:rPr>
              <a:t>1-استفاده حداكثر از فضای بالا سری</a:t>
            </a:r>
            <a:r>
              <a:rPr kumimoji="1" lang="en-US" sz="2800" b="1" dirty="0" smtClean="0">
                <a:solidFill>
                  <a:srgbClr val="0070C0"/>
                </a:solidFill>
                <a:ea typeface="Arial Unicode MS" pitchFamily="34" charset="-128"/>
              </a:rPr>
              <a:t> </a:t>
            </a:r>
          </a:p>
          <a:p>
            <a:pPr algn="r" rtl="1" eaLnBrk="0" hangingPunct="0">
              <a:spcBef>
                <a:spcPct val="50000"/>
              </a:spcBef>
              <a:buFont typeface="Wingdings" pitchFamily="2" charset="2"/>
              <a:buChar char="v"/>
            </a:pPr>
            <a:r>
              <a:rPr kumimoji="1" lang="ar-SA" sz="2800" b="1" dirty="0" smtClean="0">
                <a:solidFill>
                  <a:srgbClr val="0070C0"/>
                </a:solidFill>
                <a:ea typeface="Arial Unicode MS" pitchFamily="34" charset="-128"/>
              </a:rPr>
              <a:t>2-استفاده از فضای خارج ساختمان</a:t>
            </a:r>
            <a:r>
              <a:rPr kumimoji="1" lang="en-US" sz="2800" b="1" dirty="0" smtClean="0">
                <a:solidFill>
                  <a:srgbClr val="0070C0"/>
                </a:solidFill>
                <a:ea typeface="Arial Unicode MS" pitchFamily="34" charset="-128"/>
              </a:rPr>
              <a:t> </a:t>
            </a:r>
          </a:p>
          <a:p>
            <a:pPr algn="r" rtl="1" eaLnBrk="0" hangingPunct="0">
              <a:spcBef>
                <a:spcPct val="50000"/>
              </a:spcBef>
              <a:buFont typeface="Wingdings" pitchFamily="2" charset="2"/>
              <a:buChar char="v"/>
            </a:pPr>
            <a:r>
              <a:rPr kumimoji="1" lang="ar-SA" sz="2800" b="1" dirty="0" smtClean="0">
                <a:solidFill>
                  <a:srgbClr val="0070C0"/>
                </a:solidFill>
                <a:ea typeface="Arial Unicode MS" pitchFamily="34" charset="-128"/>
              </a:rPr>
              <a:t>3-رعایت اندازه اجناس</a:t>
            </a:r>
            <a:r>
              <a:rPr kumimoji="1" lang="en-US" sz="2800" b="1" dirty="0" smtClean="0">
                <a:solidFill>
                  <a:srgbClr val="0070C0"/>
                </a:solidFill>
                <a:ea typeface="Arial Unicode MS" pitchFamily="34" charset="-128"/>
              </a:rPr>
              <a:t> </a:t>
            </a:r>
          </a:p>
          <a:p>
            <a:pPr algn="r" rtl="1" eaLnBrk="0" hangingPunct="0">
              <a:spcBef>
                <a:spcPct val="50000"/>
              </a:spcBef>
              <a:buFont typeface="Wingdings" pitchFamily="2" charset="2"/>
              <a:buChar char="v"/>
            </a:pPr>
            <a:r>
              <a:rPr kumimoji="1" lang="ar-SA" sz="2800" b="1" dirty="0" smtClean="0">
                <a:solidFill>
                  <a:srgbClr val="0070C0"/>
                </a:solidFill>
                <a:ea typeface="Arial Unicode MS" pitchFamily="34" charset="-128"/>
              </a:rPr>
              <a:t>4-انبار كردن عمودی</a:t>
            </a:r>
            <a:r>
              <a:rPr kumimoji="1" lang="en-US" sz="2800" b="1" dirty="0" smtClean="0">
                <a:solidFill>
                  <a:srgbClr val="0070C0"/>
                </a:solidFill>
                <a:ea typeface="Arial Unicode MS" pitchFamily="34" charset="-128"/>
              </a:rPr>
              <a:t> </a:t>
            </a:r>
          </a:p>
          <a:p>
            <a:pPr algn="r" rtl="1" eaLnBrk="0" hangingPunct="0">
              <a:spcBef>
                <a:spcPct val="50000"/>
              </a:spcBef>
              <a:buFont typeface="Wingdings" pitchFamily="2" charset="2"/>
              <a:buChar char="v"/>
            </a:pPr>
            <a:r>
              <a:rPr kumimoji="1" lang="ar-SA" sz="2800" b="1" dirty="0" smtClean="0">
                <a:solidFill>
                  <a:srgbClr val="0070C0"/>
                </a:solidFill>
                <a:ea typeface="Arial Unicode MS" pitchFamily="34" charset="-128"/>
              </a:rPr>
              <a:t>5-فاصله قفسه ها</a:t>
            </a:r>
            <a:r>
              <a:rPr kumimoji="1" lang="fa-IR" sz="2800" b="1" dirty="0" smtClean="0">
                <a:solidFill>
                  <a:srgbClr val="0070C0"/>
                </a:solidFill>
                <a:ea typeface="Arial Unicode MS" pitchFamily="34" charset="-128"/>
              </a:rPr>
              <a:t> </a:t>
            </a:r>
            <a:endParaRPr kumimoji="1" lang="en-US" sz="2800" b="1" dirty="0" smtClean="0">
              <a:solidFill>
                <a:srgbClr val="0070C0"/>
              </a:solidFill>
              <a:ea typeface="Arial Unicode MS" pitchFamily="34" charset="-128"/>
            </a:endParaRPr>
          </a:p>
          <a:p>
            <a:pPr algn="r" rtl="1" eaLnBrk="0" hangingPunct="0">
              <a:spcBef>
                <a:spcPct val="50000"/>
              </a:spcBef>
              <a:buFont typeface="Wingdings" pitchFamily="2" charset="2"/>
              <a:buChar char="v"/>
            </a:pPr>
            <a:r>
              <a:rPr kumimoji="1" lang="ar-SA" sz="2800" b="1" dirty="0" smtClean="0">
                <a:solidFill>
                  <a:srgbClr val="0070C0"/>
                </a:solidFill>
                <a:ea typeface="Arial Unicode MS" pitchFamily="34" charset="-128"/>
              </a:rPr>
              <a:t>6-در نظر گرفتن فصل مصرف</a:t>
            </a:r>
            <a:endParaRPr kumimoji="1" lang="en-US" sz="2800" b="1" dirty="0" smtClean="0">
              <a:solidFill>
                <a:srgbClr val="0070C0"/>
              </a:solidFill>
              <a:ea typeface="Arial Unicode MS" pitchFamily="34" charset="-128"/>
            </a:endParaRPr>
          </a:p>
          <a:p>
            <a:pPr algn="r" rtl="1" eaLnBrk="0" hangingPunct="0">
              <a:spcBef>
                <a:spcPct val="50000"/>
              </a:spcBef>
              <a:buFont typeface="Wingdings" pitchFamily="2" charset="2"/>
              <a:buChar char="v"/>
            </a:pPr>
            <a:r>
              <a:rPr kumimoji="1" lang="ar-SA" sz="2800" b="1" dirty="0" smtClean="0">
                <a:solidFill>
                  <a:srgbClr val="0070C0"/>
                </a:solidFill>
                <a:ea typeface="Arial Unicode MS" pitchFamily="34" charset="-128"/>
              </a:rPr>
              <a:t>7-در نظر گرفتن محل اندازه گیری و توزین</a:t>
            </a:r>
            <a:endParaRPr kumimoji="1" lang="en-US" altLang="en-US" sz="2800" b="1" dirty="0">
              <a:solidFill>
                <a:srgbClr val="0070C0"/>
              </a:solidFill>
              <a:ea typeface="Arial Unicode MS" pitchFamily="34" charset="-128"/>
            </a:endParaRPr>
          </a:p>
        </p:txBody>
      </p:sp>
      <p:sp>
        <p:nvSpPr>
          <p:cNvPr id="8" name="Left Arrow 7"/>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 calcmode="lin" valueType="num">
                                      <p:cBhvr additive="base">
                                        <p:cTn id="37"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
                                            <p:txEl>
                                              <p:pRg st="6" end="6"/>
                                            </p:txEl>
                                          </p:spTgt>
                                        </p:tgtEl>
                                        <p:attrNameLst>
                                          <p:attrName>style.visibility</p:attrName>
                                        </p:attrNameLst>
                                      </p:cBhvr>
                                      <p:to>
                                        <p:strVal val="visible"/>
                                      </p:to>
                                    </p:set>
                                    <p:anim calcmode="lin" valueType="num">
                                      <p:cBhvr additive="base">
                                        <p:cTn id="43"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676400" y="457200"/>
            <a:ext cx="6216766" cy="646331"/>
          </a:xfrm>
          <a:prstGeom prst="rect">
            <a:avLst/>
          </a:prstGeom>
        </p:spPr>
        <p:txBody>
          <a:bodyPr wrap="none">
            <a:spAutoFit/>
          </a:bodyPr>
          <a:lstStyle/>
          <a:p>
            <a:r>
              <a:rPr lang="ar-SA" sz="3600" b="1" dirty="0" smtClean="0">
                <a:solidFill>
                  <a:schemeClr val="accent2"/>
                </a:solidFill>
                <a:cs typeface="B Traffic" pitchFamily="2" charset="-78"/>
              </a:rPr>
              <a:t>نكات مهم در چیدن اجناس در انبار</a:t>
            </a:r>
            <a:endParaRPr lang="fa-IR" sz="3600" dirty="0"/>
          </a:p>
        </p:txBody>
      </p:sp>
      <p:sp>
        <p:nvSpPr>
          <p:cNvPr id="7" name="Rectangle 6"/>
          <p:cNvSpPr/>
          <p:nvPr/>
        </p:nvSpPr>
        <p:spPr>
          <a:xfrm>
            <a:off x="533400" y="1143000"/>
            <a:ext cx="8229600" cy="5170646"/>
          </a:xfrm>
          <a:prstGeom prst="rect">
            <a:avLst/>
          </a:prstGeom>
        </p:spPr>
        <p:txBody>
          <a:bodyPr wrap="square">
            <a:spAutoFit/>
          </a:bodyPr>
          <a:lstStyle/>
          <a:p>
            <a:pPr algn="r" rtl="1"/>
            <a:r>
              <a:rPr lang="fa-IR" sz="3600" b="1" dirty="0" smtClean="0">
                <a:solidFill>
                  <a:srgbClr val="7030A0"/>
                </a:solidFill>
                <a:cs typeface="+mj-cs"/>
              </a:rPr>
              <a:t>صفافی :</a:t>
            </a:r>
            <a:endParaRPr lang="en-US" sz="3600" b="1" dirty="0" smtClean="0">
              <a:solidFill>
                <a:srgbClr val="7030A0"/>
              </a:solidFill>
              <a:cs typeface="+mj-cs"/>
            </a:endParaRPr>
          </a:p>
          <a:p>
            <a:pPr algn="r"/>
            <a:endParaRPr lang="fa-IR" sz="2800" b="1" dirty="0" smtClean="0">
              <a:cs typeface="+mj-cs"/>
            </a:endParaRPr>
          </a:p>
          <a:p>
            <a:pPr algn="r"/>
            <a:r>
              <a:rPr lang="fa-IR" sz="2800" b="1" dirty="0" smtClean="0">
                <a:cs typeface="+mj-cs"/>
              </a:rPr>
              <a:t>تنظیم ونگهداری کالا در انبار در یک محل خاص را </a:t>
            </a:r>
            <a:r>
              <a:rPr lang="fa-IR" sz="2800" b="1" dirty="0" smtClean="0">
                <a:solidFill>
                  <a:srgbClr val="FF0000"/>
                </a:solidFill>
                <a:cs typeface="+mj-cs"/>
              </a:rPr>
              <a:t>صفافی</a:t>
            </a:r>
            <a:r>
              <a:rPr lang="fa-IR" sz="2800" b="1" dirty="0" smtClean="0">
                <a:cs typeface="+mj-cs"/>
              </a:rPr>
              <a:t> گویند . </a:t>
            </a:r>
          </a:p>
          <a:p>
            <a:pPr algn="r"/>
            <a:endParaRPr lang="fa-IR" sz="2800" b="1" dirty="0" smtClean="0">
              <a:cs typeface="+mj-cs"/>
            </a:endParaRPr>
          </a:p>
          <a:p>
            <a:pPr algn="r"/>
            <a:r>
              <a:rPr lang="fa-IR" sz="2800" b="1" dirty="0" smtClean="0">
                <a:cs typeface="+mj-cs"/>
              </a:rPr>
              <a:t>    چیدن اجناس در انبار با توجه به حجم - اندازه – سایز-  خصوصیات کالا وهمچنین  میزان مراجعه در مصرف باید صورت گیرد.  که این امر باید با در نظر گیری اصول ایمنی انجام پذیرد.  </a:t>
            </a:r>
          </a:p>
          <a:p>
            <a:pPr algn="r"/>
            <a:endParaRPr lang="fa-IR" sz="2800" b="1" dirty="0" smtClean="0">
              <a:cs typeface="+mj-cs"/>
            </a:endParaRPr>
          </a:p>
          <a:p>
            <a:pPr algn="r" rtl="1" eaLnBrk="0" hangingPunct="0">
              <a:spcBef>
                <a:spcPct val="50000"/>
              </a:spcBef>
              <a:buFont typeface="Wingdings" pitchFamily="2" charset="2"/>
              <a:buChar char="v"/>
            </a:pPr>
            <a:endParaRPr kumimoji="1" lang="en-US" altLang="en-US" sz="2800" b="1" dirty="0">
              <a:solidFill>
                <a:srgbClr val="0070C0"/>
              </a:solidFill>
              <a:ea typeface="Arial Unicode MS" pitchFamily="34" charset="-128"/>
              <a:cs typeface="+mj-cs"/>
            </a:endParaRPr>
          </a:p>
        </p:txBody>
      </p:sp>
      <p:sp>
        <p:nvSpPr>
          <p:cNvPr id="4" name="Left Arrow 3"/>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 calcmode="lin" valueType="num">
                                      <p:cBhvr additive="base">
                                        <p:cTn id="1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anim calcmode="lin" valueType="num">
                                      <p:cBhvr additive="base">
                                        <p:cTn id="19"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457200"/>
            <a:ext cx="8382000" cy="5570756"/>
          </a:xfrm>
          <a:prstGeom prst="rect">
            <a:avLst/>
          </a:prstGeom>
        </p:spPr>
        <p:txBody>
          <a:bodyPr wrap="square">
            <a:spAutoFit/>
          </a:bodyPr>
          <a:lstStyle/>
          <a:p>
            <a:pPr algn="r"/>
            <a:endParaRPr lang="en-US" sz="2800" b="1" dirty="0" smtClean="0">
              <a:solidFill>
                <a:srgbClr val="002060"/>
              </a:solidFill>
              <a:cs typeface="B Traffic" pitchFamily="2" charset="-78"/>
            </a:endParaRPr>
          </a:p>
          <a:p>
            <a:pPr algn="r"/>
            <a:r>
              <a:rPr lang="fa-IR" sz="2800" b="1" dirty="0" smtClean="0">
                <a:solidFill>
                  <a:srgbClr val="002060"/>
                </a:solidFill>
                <a:cs typeface="B Traffic" pitchFamily="2" charset="-78"/>
              </a:rPr>
              <a:t> هزینه ها یکی از پر هزینه ترین داراییها ست</a:t>
            </a:r>
          </a:p>
          <a:p>
            <a:pPr algn="r"/>
            <a:r>
              <a:rPr lang="fa-IR" sz="2800" b="1" dirty="0" smtClean="0">
                <a:solidFill>
                  <a:srgbClr val="002060"/>
                </a:solidFill>
                <a:cs typeface="B Traffic" pitchFamily="2" charset="-78"/>
              </a:rPr>
              <a:t>  </a:t>
            </a:r>
          </a:p>
          <a:p>
            <a:pPr algn="r"/>
            <a:r>
              <a:rPr lang="fa-IR" sz="2800" b="1" dirty="0" smtClean="0">
                <a:solidFill>
                  <a:srgbClr val="002060"/>
                </a:solidFill>
                <a:cs typeface="B Traffic" pitchFamily="2" charset="-78"/>
              </a:rPr>
              <a:t>درتحقیقاتی نشان داده شده که :  </a:t>
            </a:r>
          </a:p>
          <a:p>
            <a:pPr algn="r"/>
            <a:r>
              <a:rPr lang="fa-IR" sz="2400" b="1" dirty="0" smtClean="0">
                <a:solidFill>
                  <a:srgbClr val="002060"/>
                </a:solidFill>
                <a:cs typeface="B Traffic" pitchFamily="2" charset="-78"/>
              </a:rPr>
              <a:t>40 % سرمایه گذاری شرکتها را موجودی انبارها تشکیل می دهد                                </a:t>
            </a:r>
            <a:endParaRPr lang="en-US" sz="2400" b="1" cap="all" dirty="0" smtClean="0">
              <a:solidFill>
                <a:srgbClr val="002060"/>
              </a:solidFill>
              <a:cs typeface="B Traffic" pitchFamily="2" charset="-78"/>
            </a:endParaRPr>
          </a:p>
          <a:p>
            <a:pPr algn="r"/>
            <a:r>
              <a:rPr lang="fa-IR" sz="2400" b="1" dirty="0" smtClean="0">
                <a:solidFill>
                  <a:srgbClr val="002060"/>
                </a:solidFill>
                <a:cs typeface="B Traffic" pitchFamily="2" charset="-78"/>
              </a:rPr>
              <a:t>  اگر موجودی انبار به اندازه کافی نباشد خط تولید دچار وقفه میگردد</a:t>
            </a:r>
          </a:p>
          <a:p>
            <a:pPr algn="r"/>
            <a:r>
              <a:rPr lang="fa-IR" sz="2400" b="1" dirty="0" smtClean="0">
                <a:solidFill>
                  <a:srgbClr val="002060"/>
                </a:solidFill>
                <a:cs typeface="B Traffic" pitchFamily="2" charset="-78"/>
              </a:rPr>
              <a:t> </a:t>
            </a:r>
          </a:p>
          <a:p>
            <a:pPr algn="r"/>
            <a:r>
              <a:rPr lang="fa-IR" sz="2400" b="1" dirty="0" smtClean="0">
                <a:solidFill>
                  <a:srgbClr val="002060"/>
                </a:solidFill>
                <a:cs typeface="B Traffic" pitchFamily="2" charset="-78"/>
              </a:rPr>
              <a:t>  اگر موجودی انبار از کالاهای ساخته شده در حد مورد انتظار نباشد ممکن است در بر آوردن نیازهای مشتریان ناتوان جلوه کند</a:t>
            </a:r>
          </a:p>
          <a:p>
            <a:pPr algn="r"/>
            <a:endParaRPr lang="fa-IR" sz="2400" b="1" dirty="0" smtClean="0">
              <a:solidFill>
                <a:srgbClr val="002060"/>
              </a:solidFill>
              <a:cs typeface="B Traffic" pitchFamily="2" charset="-78"/>
            </a:endParaRPr>
          </a:p>
          <a:p>
            <a:pPr algn="r"/>
            <a:r>
              <a:rPr lang="fa-IR" sz="2400" b="1" dirty="0" smtClean="0">
                <a:solidFill>
                  <a:srgbClr val="002060"/>
                </a:solidFill>
                <a:cs typeface="B Traffic" pitchFamily="2" charset="-78"/>
              </a:rPr>
              <a:t>  اگر موجودی انبار بیش از حد باشد با رکود سرمایه مواجه می شویم.  </a:t>
            </a:r>
          </a:p>
          <a:p>
            <a:pPr algn="r"/>
            <a:r>
              <a:rPr lang="fa-IR" sz="2400" b="1" dirty="0" smtClean="0">
                <a:solidFill>
                  <a:srgbClr val="002060"/>
                </a:solidFill>
                <a:cs typeface="B Traffic" pitchFamily="2" charset="-78"/>
              </a:rPr>
              <a:t>  ممکن است مواد اولیه فاسد شوند و یا نا یاب ویا  قدیمی شوند یا کاهش قیمت پیدا کنند</a:t>
            </a:r>
            <a:r>
              <a:rPr lang="fa-IR" sz="2800" b="1" dirty="0" smtClean="0">
                <a:solidFill>
                  <a:srgbClr val="002060"/>
                </a:solidFill>
                <a:cs typeface="B Traffic" pitchFamily="2" charset="-78"/>
              </a:rPr>
              <a:t> </a:t>
            </a:r>
            <a:endParaRPr lang="fa-IR" sz="2800" b="1" dirty="0"/>
          </a:p>
        </p:txBody>
      </p:sp>
      <p:sp>
        <p:nvSpPr>
          <p:cNvPr id="3" name="Left Arrow 2"/>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 calcmode="lin" valueType="num">
                                      <p:cBhvr additive="base">
                                        <p:cTn id="3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7" end="7"/>
                                            </p:txEl>
                                          </p:spTgt>
                                        </p:tgtEl>
                                        <p:attrNameLst>
                                          <p:attrName>style.visibility</p:attrName>
                                        </p:attrNameLst>
                                      </p:cBhvr>
                                      <p:to>
                                        <p:strVal val="visible"/>
                                      </p:to>
                                    </p:set>
                                    <p:anim calcmode="lin" valueType="num">
                                      <p:cBhvr additive="base">
                                        <p:cTn id="4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9" end="9"/>
                                            </p:txEl>
                                          </p:spTgt>
                                        </p:tgtEl>
                                        <p:attrNameLst>
                                          <p:attrName>style.visibility</p:attrName>
                                        </p:attrNameLst>
                                      </p:cBhvr>
                                      <p:to>
                                        <p:strVal val="visible"/>
                                      </p:to>
                                    </p:set>
                                    <p:anim calcmode="lin" valueType="num">
                                      <p:cBhvr additive="base">
                                        <p:cTn id="4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txEl>
                                              <p:pRg st="10" end="10"/>
                                            </p:txEl>
                                          </p:spTgt>
                                        </p:tgtEl>
                                        <p:attrNameLst>
                                          <p:attrName>style.visibility</p:attrName>
                                        </p:attrNameLst>
                                      </p:cBhvr>
                                      <p:to>
                                        <p:strVal val="visible"/>
                                      </p:to>
                                    </p:set>
                                    <p:anim calcmode="lin" valueType="num">
                                      <p:cBhvr additive="base">
                                        <p:cTn id="5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Content Placeholder 2"/>
          <p:cNvSpPr>
            <a:spLocks noGrp="1"/>
          </p:cNvSpPr>
          <p:nvPr>
            <p:ph idx="1"/>
          </p:nvPr>
        </p:nvSpPr>
        <p:spPr>
          <a:xfrm>
            <a:off x="0" y="0"/>
            <a:ext cx="8763000" cy="6858000"/>
          </a:xfrm>
        </p:spPr>
        <p:txBody>
          <a:bodyPr>
            <a:normAutofit/>
          </a:bodyPr>
          <a:lstStyle/>
          <a:p>
            <a:pPr algn="r" rtl="1" eaLnBrk="1" hangingPunct="1">
              <a:buFont typeface="Wingdings 3" pitchFamily="18" charset="2"/>
              <a:buNone/>
            </a:pPr>
            <a:r>
              <a:rPr lang="fa-IR" sz="3200" b="1" dirty="0" smtClean="0">
                <a:solidFill>
                  <a:srgbClr val="66FF33"/>
                </a:solidFill>
                <a:cs typeface="+mj-cs"/>
              </a:rPr>
              <a:t>                                   </a:t>
            </a:r>
            <a:r>
              <a:rPr lang="fa-IR" sz="3200" b="1" dirty="0" smtClean="0">
                <a:solidFill>
                  <a:srgbClr val="7030A0"/>
                </a:solidFill>
                <a:cs typeface="+mj-cs"/>
              </a:rPr>
              <a:t>  کدگذاری</a:t>
            </a:r>
          </a:p>
          <a:p>
            <a:pPr algn="r" rtl="1" eaLnBrk="1" hangingPunct="1">
              <a:buFont typeface="Wingdings 3" pitchFamily="18" charset="2"/>
              <a:buNone/>
            </a:pPr>
            <a:endParaRPr lang="fa-IR" sz="3200" b="1" dirty="0" smtClean="0">
              <a:solidFill>
                <a:srgbClr val="7030A0"/>
              </a:solidFill>
              <a:cs typeface="+mj-cs"/>
            </a:endParaRPr>
          </a:p>
          <a:p>
            <a:pPr algn="r" eaLnBrk="1" hangingPunct="1">
              <a:buFont typeface="Wingdings 3" pitchFamily="18" charset="2"/>
              <a:buNone/>
            </a:pPr>
            <a:r>
              <a:rPr lang="fa-IR" b="1" dirty="0" smtClean="0">
                <a:solidFill>
                  <a:srgbClr val="7030A0"/>
                </a:solidFill>
                <a:cs typeface="+mj-cs"/>
              </a:rPr>
              <a:t>اهداف کد گذاری :</a:t>
            </a:r>
          </a:p>
          <a:p>
            <a:pPr algn="r" eaLnBrk="1" hangingPunct="1">
              <a:buFont typeface="Wingdings 3" pitchFamily="18" charset="2"/>
              <a:buNone/>
            </a:pPr>
            <a:endParaRPr lang="fa-IR" b="1" dirty="0" smtClean="0">
              <a:solidFill>
                <a:srgbClr val="7030A0"/>
              </a:solidFill>
              <a:cs typeface="+mj-cs"/>
            </a:endParaRPr>
          </a:p>
          <a:p>
            <a:pPr algn="r" eaLnBrk="1" hangingPunct="1">
              <a:buFont typeface="Wingdings 3" pitchFamily="18" charset="2"/>
              <a:buNone/>
            </a:pPr>
            <a:r>
              <a:rPr lang="fa-IR" sz="2400" b="1" dirty="0" smtClean="0">
                <a:cs typeface="+mj-cs"/>
              </a:rPr>
              <a:t>1- تشخیص وتفکیک اجناس</a:t>
            </a:r>
          </a:p>
          <a:p>
            <a:pPr algn="r" eaLnBrk="1" hangingPunct="1">
              <a:buFont typeface="Wingdings 3" pitchFamily="18" charset="2"/>
              <a:buNone/>
            </a:pPr>
            <a:endParaRPr lang="fa-IR" sz="2400" b="1" dirty="0" smtClean="0">
              <a:cs typeface="+mj-cs"/>
            </a:endParaRPr>
          </a:p>
          <a:p>
            <a:pPr algn="r" eaLnBrk="1" hangingPunct="1">
              <a:buFont typeface="Wingdings 3" pitchFamily="18" charset="2"/>
              <a:buNone/>
            </a:pPr>
            <a:r>
              <a:rPr lang="fa-IR" sz="2400" b="1" dirty="0" smtClean="0">
                <a:cs typeface="+mj-cs"/>
              </a:rPr>
              <a:t>2- تسهیل در امور مراجعه</a:t>
            </a:r>
          </a:p>
          <a:p>
            <a:pPr algn="r" eaLnBrk="1" hangingPunct="1">
              <a:buFont typeface="Wingdings 3" pitchFamily="18" charset="2"/>
              <a:buNone/>
            </a:pPr>
            <a:endParaRPr lang="fa-IR" sz="2400" b="1" dirty="0" smtClean="0">
              <a:cs typeface="+mj-cs"/>
            </a:endParaRPr>
          </a:p>
          <a:p>
            <a:pPr algn="r" eaLnBrk="1" hangingPunct="1">
              <a:buFont typeface="Wingdings 3" pitchFamily="18" charset="2"/>
              <a:buNone/>
            </a:pPr>
            <a:r>
              <a:rPr lang="fa-IR" sz="2400" b="1" dirty="0" smtClean="0">
                <a:cs typeface="+mj-cs"/>
              </a:rPr>
              <a:t>3- نگهداری اطلاعات و ارائه آمار مختلف</a:t>
            </a:r>
          </a:p>
          <a:p>
            <a:pPr algn="r" eaLnBrk="1" hangingPunct="1">
              <a:buFont typeface="Wingdings 3" pitchFamily="18" charset="2"/>
              <a:buNone/>
            </a:pPr>
            <a:endParaRPr lang="fa-IR" sz="2400" b="1" dirty="0" smtClean="0">
              <a:cs typeface="+mj-cs"/>
            </a:endParaRPr>
          </a:p>
          <a:p>
            <a:pPr algn="r" eaLnBrk="1" hangingPunct="1">
              <a:buFont typeface="Wingdings 3" pitchFamily="18" charset="2"/>
              <a:buNone/>
            </a:pPr>
            <a:r>
              <a:rPr lang="fa-IR" sz="2400" b="1" dirty="0" smtClean="0">
                <a:cs typeface="+mj-cs"/>
              </a:rPr>
              <a:t>4- صرفه جویی در زمان جهت نوشتن شرح اجناس</a:t>
            </a:r>
          </a:p>
          <a:p>
            <a:pPr algn="r" eaLnBrk="1" hangingPunct="1">
              <a:buFont typeface="Wingdings 3" pitchFamily="18" charset="2"/>
              <a:buNone/>
            </a:pPr>
            <a:endParaRPr lang="fa-IR" sz="2400" b="1" dirty="0" smtClean="0">
              <a:cs typeface="+mj-cs"/>
            </a:endParaRPr>
          </a:p>
          <a:p>
            <a:pPr algn="r" eaLnBrk="1" hangingPunct="1">
              <a:buFont typeface="Wingdings 3" pitchFamily="18" charset="2"/>
              <a:buNone/>
            </a:pPr>
            <a:r>
              <a:rPr lang="fa-IR" sz="2400" b="1" dirty="0" smtClean="0">
                <a:cs typeface="+mj-cs"/>
              </a:rPr>
              <a:t>5- استفاده  از کدها در سیستم های مکانیکی والکتریکی  </a:t>
            </a:r>
            <a:endParaRPr lang="en-US" sz="2400" b="1" dirty="0" smtClean="0">
              <a:cs typeface="+mj-cs"/>
            </a:endParaRPr>
          </a:p>
          <a:p>
            <a:pPr marL="342900" indent="-342900">
              <a:spcBef>
                <a:spcPct val="50000"/>
              </a:spcBef>
            </a:pPr>
            <a:r>
              <a:rPr lang="fa-IR" sz="3000" b="1" dirty="0" smtClean="0">
                <a:cs typeface="+mj-cs"/>
              </a:rPr>
              <a:t> </a:t>
            </a:r>
            <a:endParaRPr lang="en-US" sz="2300" b="1" dirty="0" smtClean="0">
              <a:cs typeface="+mj-cs"/>
            </a:endParaRPr>
          </a:p>
        </p:txBody>
      </p:sp>
      <p:sp>
        <p:nvSpPr>
          <p:cNvPr id="4" name="Left Arrow 3"/>
          <p:cNvSpPr/>
          <p:nvPr/>
        </p:nvSpPr>
        <p:spPr>
          <a:xfrm>
            <a:off x="0" y="6019800"/>
            <a:ext cx="37338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2466">
                                            <p:txEl>
                                              <p:pRg st="0" end="0"/>
                                            </p:txEl>
                                          </p:spTgt>
                                        </p:tgtEl>
                                        <p:attrNameLst>
                                          <p:attrName>style.visibility</p:attrName>
                                        </p:attrNameLst>
                                      </p:cBhvr>
                                      <p:to>
                                        <p:strVal val="visible"/>
                                      </p:to>
                                    </p:set>
                                    <p:anim calcmode="lin" valueType="num">
                                      <p:cBhvr additive="base">
                                        <p:cTn id="7" dur="500" fill="hold"/>
                                        <p:tgtEl>
                                          <p:spTgt spid="6246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46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2466">
                                            <p:txEl>
                                              <p:pRg st="2" end="2"/>
                                            </p:txEl>
                                          </p:spTgt>
                                        </p:tgtEl>
                                        <p:attrNameLst>
                                          <p:attrName>style.visibility</p:attrName>
                                        </p:attrNameLst>
                                      </p:cBhvr>
                                      <p:to>
                                        <p:strVal val="visible"/>
                                      </p:to>
                                    </p:set>
                                    <p:anim calcmode="lin" valueType="num">
                                      <p:cBhvr additive="base">
                                        <p:cTn id="13" dur="500" fill="hold"/>
                                        <p:tgtEl>
                                          <p:spTgt spid="6246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246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2466">
                                            <p:txEl>
                                              <p:pRg st="4" end="4"/>
                                            </p:txEl>
                                          </p:spTgt>
                                        </p:tgtEl>
                                        <p:attrNameLst>
                                          <p:attrName>style.visibility</p:attrName>
                                        </p:attrNameLst>
                                      </p:cBhvr>
                                      <p:to>
                                        <p:strVal val="visible"/>
                                      </p:to>
                                    </p:set>
                                    <p:anim calcmode="lin" valueType="num">
                                      <p:cBhvr additive="base">
                                        <p:cTn id="19" dur="500" fill="hold"/>
                                        <p:tgtEl>
                                          <p:spTgt spid="6246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246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2466">
                                            <p:txEl>
                                              <p:pRg st="6" end="6"/>
                                            </p:txEl>
                                          </p:spTgt>
                                        </p:tgtEl>
                                        <p:attrNameLst>
                                          <p:attrName>style.visibility</p:attrName>
                                        </p:attrNameLst>
                                      </p:cBhvr>
                                      <p:to>
                                        <p:strVal val="visible"/>
                                      </p:to>
                                    </p:set>
                                    <p:anim calcmode="lin" valueType="num">
                                      <p:cBhvr additive="base">
                                        <p:cTn id="25" dur="500" fill="hold"/>
                                        <p:tgtEl>
                                          <p:spTgt spid="62466">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246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2466">
                                            <p:txEl>
                                              <p:pRg st="8" end="8"/>
                                            </p:txEl>
                                          </p:spTgt>
                                        </p:tgtEl>
                                        <p:attrNameLst>
                                          <p:attrName>style.visibility</p:attrName>
                                        </p:attrNameLst>
                                      </p:cBhvr>
                                      <p:to>
                                        <p:strVal val="visible"/>
                                      </p:to>
                                    </p:set>
                                    <p:anim calcmode="lin" valueType="num">
                                      <p:cBhvr additive="base">
                                        <p:cTn id="31" dur="500" fill="hold"/>
                                        <p:tgtEl>
                                          <p:spTgt spid="62466">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246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2466">
                                            <p:txEl>
                                              <p:pRg st="10" end="10"/>
                                            </p:txEl>
                                          </p:spTgt>
                                        </p:tgtEl>
                                        <p:attrNameLst>
                                          <p:attrName>style.visibility</p:attrName>
                                        </p:attrNameLst>
                                      </p:cBhvr>
                                      <p:to>
                                        <p:strVal val="visible"/>
                                      </p:to>
                                    </p:set>
                                    <p:anim calcmode="lin" valueType="num">
                                      <p:cBhvr additive="base">
                                        <p:cTn id="37" dur="500" fill="hold"/>
                                        <p:tgtEl>
                                          <p:spTgt spid="62466">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246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2466">
                                            <p:txEl>
                                              <p:pRg st="12" end="12"/>
                                            </p:txEl>
                                          </p:spTgt>
                                        </p:tgtEl>
                                        <p:attrNameLst>
                                          <p:attrName>style.visibility</p:attrName>
                                        </p:attrNameLst>
                                      </p:cBhvr>
                                      <p:to>
                                        <p:strVal val="visible"/>
                                      </p:to>
                                    </p:set>
                                    <p:anim calcmode="lin" valueType="num">
                                      <p:cBhvr additive="base">
                                        <p:cTn id="43" dur="500" fill="hold"/>
                                        <p:tgtEl>
                                          <p:spTgt spid="62466">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2466">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2466">
                                            <p:txEl>
                                              <p:pRg st="13" end="13"/>
                                            </p:txEl>
                                          </p:spTgt>
                                        </p:tgtEl>
                                        <p:attrNameLst>
                                          <p:attrName>style.visibility</p:attrName>
                                        </p:attrNameLst>
                                      </p:cBhvr>
                                      <p:to>
                                        <p:strVal val="visible"/>
                                      </p:to>
                                    </p:set>
                                    <p:anim calcmode="lin" valueType="num">
                                      <p:cBhvr additive="base">
                                        <p:cTn id="49" dur="500" fill="hold"/>
                                        <p:tgtEl>
                                          <p:spTgt spid="62466">
                                            <p:txEl>
                                              <p:pRg st="13" end="1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2466">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67000" y="304800"/>
            <a:ext cx="4004622" cy="646331"/>
          </a:xfrm>
          <a:prstGeom prst="rect">
            <a:avLst/>
          </a:prstGeom>
        </p:spPr>
        <p:txBody>
          <a:bodyPr wrap="none">
            <a:spAutoFit/>
          </a:bodyPr>
          <a:lstStyle/>
          <a:p>
            <a:r>
              <a:rPr lang="fa-IR" altLang="en-US" sz="3600" b="1" dirty="0" smtClean="0">
                <a:solidFill>
                  <a:srgbClr val="C00000"/>
                </a:solidFill>
                <a:cs typeface="B Traffic" pitchFamily="2" charset="-78"/>
              </a:rPr>
              <a:t>کدگذاری و فواید آن </a:t>
            </a:r>
            <a:endParaRPr lang="fa-IR" sz="3600" dirty="0">
              <a:solidFill>
                <a:srgbClr val="C00000"/>
              </a:solidFill>
            </a:endParaRPr>
          </a:p>
        </p:txBody>
      </p:sp>
      <p:sp>
        <p:nvSpPr>
          <p:cNvPr id="5" name="Rectangle 4"/>
          <p:cNvSpPr/>
          <p:nvPr/>
        </p:nvSpPr>
        <p:spPr>
          <a:xfrm>
            <a:off x="381000" y="889844"/>
            <a:ext cx="8382000" cy="4339650"/>
          </a:xfrm>
          <a:prstGeom prst="rect">
            <a:avLst/>
          </a:prstGeom>
        </p:spPr>
        <p:txBody>
          <a:bodyPr wrap="square">
            <a:spAutoFit/>
          </a:bodyPr>
          <a:lstStyle/>
          <a:p>
            <a:pPr marL="342900" indent="-342900" algn="r">
              <a:spcBef>
                <a:spcPct val="50000"/>
              </a:spcBef>
            </a:pPr>
            <a:r>
              <a:rPr lang="en-US" altLang="en-US" sz="2400" b="1" dirty="0" smtClean="0">
                <a:solidFill>
                  <a:srgbClr val="002060"/>
                </a:solidFill>
                <a:cs typeface="+mj-cs"/>
              </a:rPr>
              <a:t> </a:t>
            </a:r>
          </a:p>
          <a:p>
            <a:pPr marL="342900" indent="-342900" algn="r">
              <a:spcBef>
                <a:spcPct val="50000"/>
              </a:spcBef>
            </a:pPr>
            <a:r>
              <a:rPr lang="en-US" altLang="en-US" sz="2400" b="1" dirty="0" smtClean="0">
                <a:solidFill>
                  <a:srgbClr val="002060"/>
                </a:solidFill>
                <a:cs typeface="+mj-cs"/>
              </a:rPr>
              <a:t>    </a:t>
            </a:r>
            <a:r>
              <a:rPr lang="ar-SA" altLang="en-US" sz="2400" b="1" dirty="0" smtClean="0">
                <a:solidFill>
                  <a:srgbClr val="002060"/>
                </a:solidFill>
                <a:cs typeface="+mj-cs"/>
              </a:rPr>
              <a:t>ایجاد رو</a:t>
            </a:r>
            <a:r>
              <a:rPr lang="fa-IR" altLang="en-US" sz="2400" b="1" dirty="0" smtClean="0">
                <a:solidFill>
                  <a:srgbClr val="002060"/>
                </a:solidFill>
                <a:cs typeface="+mj-cs"/>
              </a:rPr>
              <a:t> </a:t>
            </a:r>
            <a:r>
              <a:rPr lang="ar-SA" altLang="en-US" sz="2400" b="1" dirty="0" smtClean="0">
                <a:solidFill>
                  <a:srgbClr val="002060"/>
                </a:solidFill>
                <a:cs typeface="+mj-cs"/>
              </a:rPr>
              <a:t>یه  و</a:t>
            </a:r>
            <a:r>
              <a:rPr lang="fa-IR" altLang="en-US" sz="2400" b="1" dirty="0" smtClean="0">
                <a:solidFill>
                  <a:srgbClr val="002060"/>
                </a:solidFill>
                <a:cs typeface="+mj-cs"/>
              </a:rPr>
              <a:t> </a:t>
            </a:r>
            <a:r>
              <a:rPr lang="ar-SA" altLang="en-US" sz="2400" b="1" dirty="0" smtClean="0">
                <a:solidFill>
                  <a:srgbClr val="002060"/>
                </a:solidFill>
                <a:cs typeface="+mj-cs"/>
              </a:rPr>
              <a:t>سیستمی كه به وسیله آن اطلاعات و</a:t>
            </a:r>
            <a:r>
              <a:rPr lang="fa-IR" altLang="en-US" sz="2400" b="1" dirty="0" smtClean="0">
                <a:solidFill>
                  <a:srgbClr val="002060"/>
                </a:solidFill>
                <a:cs typeface="+mj-cs"/>
              </a:rPr>
              <a:t> </a:t>
            </a:r>
            <a:r>
              <a:rPr lang="ar-SA" altLang="en-US" sz="2400" b="1" dirty="0" smtClean="0">
                <a:solidFill>
                  <a:srgbClr val="002060"/>
                </a:solidFill>
                <a:cs typeface="+mj-cs"/>
              </a:rPr>
              <a:t>نشانه های مورد  نیاز از شخصی</a:t>
            </a:r>
            <a:r>
              <a:rPr lang="fa-IR" altLang="en-US" sz="2400" b="1" dirty="0" smtClean="0">
                <a:solidFill>
                  <a:srgbClr val="002060"/>
                </a:solidFill>
                <a:cs typeface="+mj-cs"/>
              </a:rPr>
              <a:t> به ش</a:t>
            </a:r>
            <a:r>
              <a:rPr lang="ar-SA" altLang="en-US" sz="2400" b="1" dirty="0" smtClean="0">
                <a:solidFill>
                  <a:srgbClr val="002060"/>
                </a:solidFill>
                <a:cs typeface="+mj-cs"/>
              </a:rPr>
              <a:t>خص</a:t>
            </a:r>
            <a:r>
              <a:rPr lang="fa-IR" altLang="en-US" sz="2400" b="1" dirty="0" smtClean="0">
                <a:solidFill>
                  <a:srgbClr val="002060"/>
                </a:solidFill>
                <a:cs typeface="+mj-cs"/>
              </a:rPr>
              <a:t> </a:t>
            </a:r>
            <a:r>
              <a:rPr lang="ar-SA" altLang="en-US" sz="2400" b="1" dirty="0" smtClean="0">
                <a:solidFill>
                  <a:srgbClr val="002060"/>
                </a:solidFill>
                <a:cs typeface="+mj-cs"/>
              </a:rPr>
              <a:t> دیگ</a:t>
            </a:r>
            <a:r>
              <a:rPr lang="fa-IR" altLang="en-US" sz="2400" b="1" dirty="0" smtClean="0">
                <a:solidFill>
                  <a:srgbClr val="002060"/>
                </a:solidFill>
                <a:cs typeface="+mj-cs"/>
              </a:rPr>
              <a:t>ر</a:t>
            </a:r>
            <a:r>
              <a:rPr lang="ar-SA" altLang="en-US" sz="2400" b="1" dirty="0" smtClean="0">
                <a:solidFill>
                  <a:srgbClr val="002060"/>
                </a:solidFill>
                <a:cs typeface="+mj-cs"/>
              </a:rPr>
              <a:t> یا از نقطه ای به نقطه دیگر به صورت خلاصه منتقل  شود كد گذاری گویند</a:t>
            </a:r>
            <a:r>
              <a:rPr lang="fa-IR" altLang="en-US" sz="2400" b="1" dirty="0" smtClean="0">
                <a:solidFill>
                  <a:srgbClr val="002060"/>
                </a:solidFill>
                <a:cs typeface="+mj-cs"/>
              </a:rPr>
              <a:t> </a:t>
            </a:r>
          </a:p>
          <a:p>
            <a:pPr marL="342900" indent="-342900" algn="r">
              <a:spcBef>
                <a:spcPct val="50000"/>
              </a:spcBef>
            </a:pPr>
            <a:endParaRPr lang="fa-IR" altLang="en-US" sz="2400" b="1" dirty="0" smtClean="0">
              <a:solidFill>
                <a:srgbClr val="002060"/>
              </a:solidFill>
              <a:cs typeface="+mj-cs"/>
            </a:endParaRPr>
          </a:p>
          <a:p>
            <a:pPr marL="342900" indent="-342900" algn="r">
              <a:spcBef>
                <a:spcPct val="50000"/>
              </a:spcBef>
            </a:pPr>
            <a:r>
              <a:rPr lang="fa-IR" sz="2400" b="1" dirty="0" smtClean="0"/>
              <a:t>عبارتست از اختصاص علامت یا نشانه به صورت حرف یا ترکیبی از آنها بر روی کالاها . </a:t>
            </a:r>
          </a:p>
          <a:p>
            <a:pPr marL="342900" indent="-342900" algn="r">
              <a:spcBef>
                <a:spcPct val="50000"/>
              </a:spcBef>
            </a:pPr>
            <a:endParaRPr lang="ar-SA" altLang="en-US" sz="2400" b="1" dirty="0" smtClean="0">
              <a:solidFill>
                <a:srgbClr val="002060"/>
              </a:solidFill>
              <a:cs typeface="+mj-cs"/>
            </a:endParaRPr>
          </a:p>
          <a:p>
            <a:pPr marL="342900" indent="-342900" algn="r">
              <a:spcBef>
                <a:spcPct val="50000"/>
              </a:spcBef>
            </a:pPr>
            <a:endParaRPr lang="en-US" altLang="en-US" sz="2400" b="1" dirty="0" smtClean="0">
              <a:solidFill>
                <a:srgbClr val="002060"/>
              </a:solidFill>
              <a:cs typeface="+mj-cs"/>
            </a:endParaRPr>
          </a:p>
        </p:txBody>
      </p:sp>
      <p:sp>
        <p:nvSpPr>
          <p:cNvPr id="6" name="Left Arrow 5"/>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Content Placeholder 2"/>
          <p:cNvSpPr>
            <a:spLocks noGrp="1"/>
          </p:cNvSpPr>
          <p:nvPr>
            <p:ph idx="1"/>
          </p:nvPr>
        </p:nvSpPr>
        <p:spPr>
          <a:xfrm>
            <a:off x="0" y="0"/>
            <a:ext cx="8763000" cy="6858000"/>
          </a:xfrm>
        </p:spPr>
        <p:txBody>
          <a:bodyPr>
            <a:normAutofit/>
          </a:bodyPr>
          <a:lstStyle/>
          <a:p>
            <a:pPr algn="r" rtl="1" eaLnBrk="1" hangingPunct="1">
              <a:buFont typeface="Wingdings 3" pitchFamily="18" charset="2"/>
              <a:buNone/>
            </a:pPr>
            <a:r>
              <a:rPr lang="fa-IR" b="1" dirty="0" smtClean="0">
                <a:solidFill>
                  <a:srgbClr val="66FF33"/>
                </a:solidFill>
                <a:cs typeface="+mj-cs"/>
              </a:rPr>
              <a:t>                                   </a:t>
            </a:r>
            <a:r>
              <a:rPr lang="fa-IR" b="1" dirty="0" smtClean="0">
                <a:solidFill>
                  <a:srgbClr val="7030A0"/>
                </a:solidFill>
                <a:cs typeface="+mj-cs"/>
              </a:rPr>
              <a:t>  کدگذاری</a:t>
            </a:r>
            <a:endParaRPr lang="en-US" b="1" dirty="0" smtClean="0">
              <a:solidFill>
                <a:srgbClr val="7030A0"/>
              </a:solidFill>
              <a:cs typeface="+mj-cs"/>
            </a:endParaRPr>
          </a:p>
          <a:p>
            <a:pPr algn="r" eaLnBrk="1" hangingPunct="1">
              <a:buFont typeface="Wingdings 3" pitchFamily="18" charset="2"/>
              <a:buNone/>
            </a:pPr>
            <a:r>
              <a:rPr lang="fa-IR" altLang="en-US" b="1" dirty="0" smtClean="0">
                <a:solidFill>
                  <a:srgbClr val="C00000"/>
                </a:solidFill>
              </a:rPr>
              <a:t>* </a:t>
            </a:r>
            <a:r>
              <a:rPr lang="ar-SA" altLang="en-US" b="1" dirty="0" smtClean="0">
                <a:solidFill>
                  <a:srgbClr val="C00000"/>
                </a:solidFill>
              </a:rPr>
              <a:t>مهمترین فواید سیستم  كد گذاری عبارتند از</a:t>
            </a:r>
            <a:r>
              <a:rPr lang="ar-SA" altLang="en-US" b="1" dirty="0" smtClean="0">
                <a:solidFill>
                  <a:srgbClr val="002060"/>
                </a:solidFill>
              </a:rPr>
              <a:t>:</a:t>
            </a:r>
            <a:endParaRPr lang="en-US" altLang="en-US" b="1" dirty="0" smtClean="0">
              <a:solidFill>
                <a:srgbClr val="002060"/>
              </a:solidFill>
            </a:endParaRPr>
          </a:p>
          <a:p>
            <a:pPr marL="342900" indent="-342900">
              <a:spcBef>
                <a:spcPct val="50000"/>
              </a:spcBef>
            </a:pPr>
            <a:r>
              <a:rPr lang="ar-SA" altLang="en-US" b="1" dirty="0" smtClean="0">
                <a:solidFill>
                  <a:srgbClr val="002060"/>
                </a:solidFill>
              </a:rPr>
              <a:t>1-جلو گیری از نوشتن جملات طویل و توصیفی وشناسایی كردن ساده ودقیق كالاها؛</a:t>
            </a:r>
            <a:endParaRPr lang="en-US" altLang="en-US" b="1" dirty="0" smtClean="0">
              <a:solidFill>
                <a:srgbClr val="002060"/>
              </a:solidFill>
            </a:endParaRPr>
          </a:p>
          <a:p>
            <a:pPr marL="342900" indent="-342900">
              <a:spcBef>
                <a:spcPct val="50000"/>
              </a:spcBef>
            </a:pPr>
            <a:r>
              <a:rPr lang="ar-SA" altLang="en-US" b="1" dirty="0" smtClean="0">
                <a:solidFill>
                  <a:srgbClr val="002060"/>
                </a:solidFill>
              </a:rPr>
              <a:t>2-استاندارد كردن كالا ها</a:t>
            </a:r>
            <a:r>
              <a:rPr lang="fa-IR" altLang="en-US" b="1" dirty="0" smtClean="0">
                <a:solidFill>
                  <a:srgbClr val="002060"/>
                </a:solidFill>
              </a:rPr>
              <a:t> </a:t>
            </a:r>
            <a:r>
              <a:rPr lang="ar-SA" altLang="en-US" b="1" dirty="0" smtClean="0">
                <a:solidFill>
                  <a:srgbClr val="002060"/>
                </a:solidFill>
              </a:rPr>
              <a:t> و</a:t>
            </a:r>
            <a:r>
              <a:rPr lang="fa-IR" altLang="en-US" b="1" dirty="0" smtClean="0">
                <a:solidFill>
                  <a:srgbClr val="002060"/>
                </a:solidFill>
              </a:rPr>
              <a:t> </a:t>
            </a:r>
            <a:r>
              <a:rPr lang="ar-SA" altLang="en-US" b="1" dirty="0" smtClean="0">
                <a:solidFill>
                  <a:srgbClr val="002060"/>
                </a:solidFill>
              </a:rPr>
              <a:t>كمك به جمع آوری صحیح آمار و</a:t>
            </a:r>
            <a:r>
              <a:rPr lang="fa-IR" altLang="en-US" b="1" dirty="0" smtClean="0">
                <a:solidFill>
                  <a:srgbClr val="002060"/>
                </a:solidFill>
              </a:rPr>
              <a:t> </a:t>
            </a:r>
            <a:r>
              <a:rPr lang="ar-SA" altLang="en-US" b="1" dirty="0" smtClean="0">
                <a:solidFill>
                  <a:srgbClr val="002060"/>
                </a:solidFill>
              </a:rPr>
              <a:t>اطلاعات آماری و</a:t>
            </a:r>
            <a:r>
              <a:rPr lang="fa-IR" altLang="en-US" b="1" dirty="0" smtClean="0">
                <a:solidFill>
                  <a:srgbClr val="002060"/>
                </a:solidFill>
              </a:rPr>
              <a:t> </a:t>
            </a:r>
            <a:r>
              <a:rPr lang="ar-SA" altLang="en-US" b="1" dirty="0" smtClean="0">
                <a:solidFill>
                  <a:srgbClr val="002060"/>
                </a:solidFill>
              </a:rPr>
              <a:t>محاسباتی؛</a:t>
            </a:r>
            <a:endParaRPr lang="en-US" altLang="en-US" b="1" dirty="0" smtClean="0">
              <a:solidFill>
                <a:srgbClr val="002060"/>
              </a:solidFill>
            </a:endParaRPr>
          </a:p>
          <a:p>
            <a:pPr marL="342900" indent="-342900">
              <a:spcBef>
                <a:spcPct val="50000"/>
              </a:spcBef>
            </a:pPr>
            <a:r>
              <a:rPr lang="ar-SA" altLang="en-US" b="1" dirty="0" smtClean="0">
                <a:solidFill>
                  <a:srgbClr val="002060"/>
                </a:solidFill>
              </a:rPr>
              <a:t>3-</a:t>
            </a:r>
            <a:r>
              <a:rPr lang="fa-IR" altLang="en-US" b="1" dirty="0" smtClean="0">
                <a:solidFill>
                  <a:srgbClr val="002060"/>
                </a:solidFill>
              </a:rPr>
              <a:t>ثب</a:t>
            </a:r>
            <a:r>
              <a:rPr lang="ar-SA" altLang="en-US" b="1" dirty="0" smtClean="0">
                <a:solidFill>
                  <a:srgbClr val="002060"/>
                </a:solidFill>
              </a:rPr>
              <a:t>ت عملیات واردات و صادرات كالاها ونگهداری حساب دقیق مو جودی انبار توسط ماشینهای الكترونیكی پیشرفته؛</a:t>
            </a:r>
            <a:endParaRPr lang="en-US" altLang="en-US" b="1" dirty="0" smtClean="0">
              <a:solidFill>
                <a:srgbClr val="002060"/>
              </a:solidFill>
            </a:endParaRPr>
          </a:p>
          <a:p>
            <a:pPr marL="342900" indent="-342900">
              <a:spcBef>
                <a:spcPct val="50000"/>
              </a:spcBef>
            </a:pPr>
            <a:r>
              <a:rPr lang="ar-SA" altLang="en-US" b="1" dirty="0" smtClean="0">
                <a:solidFill>
                  <a:srgbClr val="002060"/>
                </a:solidFill>
              </a:rPr>
              <a:t>4-صدور سفارش خرید به طور ساده و</a:t>
            </a:r>
            <a:r>
              <a:rPr lang="fa-IR" altLang="en-US" b="1" dirty="0" smtClean="0">
                <a:solidFill>
                  <a:srgbClr val="002060"/>
                </a:solidFill>
              </a:rPr>
              <a:t> </a:t>
            </a:r>
            <a:r>
              <a:rPr lang="ar-SA" altLang="en-US" b="1" dirty="0" smtClean="0">
                <a:solidFill>
                  <a:srgbClr val="002060"/>
                </a:solidFill>
              </a:rPr>
              <a:t>مطمئن ودقیق و</a:t>
            </a:r>
            <a:r>
              <a:rPr lang="fa-IR" altLang="en-US" b="1" dirty="0" smtClean="0">
                <a:solidFill>
                  <a:srgbClr val="002060"/>
                </a:solidFill>
              </a:rPr>
              <a:t> </a:t>
            </a:r>
            <a:r>
              <a:rPr lang="ar-SA" altLang="en-US" b="1" dirty="0" smtClean="0">
                <a:solidFill>
                  <a:srgbClr val="002060"/>
                </a:solidFill>
              </a:rPr>
              <a:t>پیگیری ساده</a:t>
            </a:r>
            <a:r>
              <a:rPr lang="fa-IR" altLang="en-US" b="1" dirty="0" smtClean="0">
                <a:solidFill>
                  <a:srgbClr val="002060"/>
                </a:solidFill>
              </a:rPr>
              <a:t> </a:t>
            </a:r>
            <a:r>
              <a:rPr lang="ar-SA" altLang="en-US" b="1" dirty="0" smtClean="0">
                <a:solidFill>
                  <a:srgbClr val="002060"/>
                </a:solidFill>
              </a:rPr>
              <a:t>تر</a:t>
            </a:r>
            <a:r>
              <a:rPr lang="fa-IR" altLang="en-US" b="1" dirty="0" smtClean="0">
                <a:solidFill>
                  <a:srgbClr val="002060"/>
                </a:solidFill>
              </a:rPr>
              <a:t>  </a:t>
            </a:r>
          </a:p>
          <a:p>
            <a:pPr marL="342900" indent="-342900">
              <a:spcBef>
                <a:spcPct val="50000"/>
              </a:spcBef>
            </a:pPr>
            <a:r>
              <a:rPr lang="fa-IR" altLang="en-US" b="1" dirty="0" smtClean="0">
                <a:solidFill>
                  <a:srgbClr val="002060"/>
                </a:solidFill>
              </a:rPr>
              <a:t>امور</a:t>
            </a:r>
            <a:r>
              <a:rPr lang="ar-SA" altLang="en-US" b="1" dirty="0" smtClean="0">
                <a:solidFill>
                  <a:srgbClr val="002060"/>
                </a:solidFill>
              </a:rPr>
              <a:t>  و</a:t>
            </a:r>
            <a:r>
              <a:rPr lang="fa-IR" altLang="en-US" b="1" dirty="0" smtClean="0">
                <a:solidFill>
                  <a:srgbClr val="002060"/>
                </a:solidFill>
              </a:rPr>
              <a:t>  سهولت </a:t>
            </a:r>
            <a:r>
              <a:rPr lang="ar-SA" altLang="en-US" b="1" dirty="0" smtClean="0">
                <a:solidFill>
                  <a:srgbClr val="002060"/>
                </a:solidFill>
              </a:rPr>
              <a:t> برنامه ریزی و</a:t>
            </a:r>
            <a:r>
              <a:rPr lang="fa-IR" altLang="en-US" b="1" dirty="0" smtClean="0">
                <a:solidFill>
                  <a:srgbClr val="002060"/>
                </a:solidFill>
              </a:rPr>
              <a:t> </a:t>
            </a:r>
            <a:r>
              <a:rPr lang="ar-SA" altLang="en-US" b="1" dirty="0" smtClean="0">
                <a:solidFill>
                  <a:srgbClr val="002060"/>
                </a:solidFill>
              </a:rPr>
              <a:t>كنترل</a:t>
            </a:r>
            <a:endParaRPr lang="en-US" b="1" dirty="0" smtClean="0">
              <a:cs typeface="+mj-cs"/>
            </a:endParaRPr>
          </a:p>
          <a:p>
            <a:pPr algn="r" eaLnBrk="1" hangingPunct="1">
              <a:buFont typeface="Wingdings 3" pitchFamily="18" charset="2"/>
              <a:buNone/>
            </a:pPr>
            <a:endParaRPr lang="en-US" b="1" dirty="0" smtClean="0">
              <a:cs typeface="+mj-cs"/>
            </a:endParaRPr>
          </a:p>
        </p:txBody>
      </p:sp>
      <p:sp>
        <p:nvSpPr>
          <p:cNvPr id="4" name="Left Arrow 3"/>
          <p:cNvSpPr/>
          <p:nvPr/>
        </p:nvSpPr>
        <p:spPr>
          <a:xfrm>
            <a:off x="0" y="6019800"/>
            <a:ext cx="37338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2466">
                                            <p:txEl>
                                              <p:pRg st="0" end="0"/>
                                            </p:txEl>
                                          </p:spTgt>
                                        </p:tgtEl>
                                        <p:attrNameLst>
                                          <p:attrName>style.visibility</p:attrName>
                                        </p:attrNameLst>
                                      </p:cBhvr>
                                      <p:to>
                                        <p:strVal val="visible"/>
                                      </p:to>
                                    </p:set>
                                    <p:anim calcmode="lin" valueType="num">
                                      <p:cBhvr additive="base">
                                        <p:cTn id="7" dur="500" fill="hold"/>
                                        <p:tgtEl>
                                          <p:spTgt spid="6246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46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2466">
                                            <p:txEl>
                                              <p:pRg st="1" end="1"/>
                                            </p:txEl>
                                          </p:spTgt>
                                        </p:tgtEl>
                                        <p:attrNameLst>
                                          <p:attrName>style.visibility</p:attrName>
                                        </p:attrNameLst>
                                      </p:cBhvr>
                                      <p:to>
                                        <p:strVal val="visible"/>
                                      </p:to>
                                    </p:set>
                                    <p:anim calcmode="lin" valueType="num">
                                      <p:cBhvr additive="base">
                                        <p:cTn id="13" dur="500" fill="hold"/>
                                        <p:tgtEl>
                                          <p:spTgt spid="6246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246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2466">
                                            <p:txEl>
                                              <p:pRg st="2" end="2"/>
                                            </p:txEl>
                                          </p:spTgt>
                                        </p:tgtEl>
                                        <p:attrNameLst>
                                          <p:attrName>style.visibility</p:attrName>
                                        </p:attrNameLst>
                                      </p:cBhvr>
                                      <p:to>
                                        <p:strVal val="visible"/>
                                      </p:to>
                                    </p:set>
                                    <p:anim calcmode="lin" valueType="num">
                                      <p:cBhvr additive="base">
                                        <p:cTn id="19" dur="500" fill="hold"/>
                                        <p:tgtEl>
                                          <p:spTgt spid="6246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246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2466">
                                            <p:txEl>
                                              <p:pRg st="3" end="3"/>
                                            </p:txEl>
                                          </p:spTgt>
                                        </p:tgtEl>
                                        <p:attrNameLst>
                                          <p:attrName>style.visibility</p:attrName>
                                        </p:attrNameLst>
                                      </p:cBhvr>
                                      <p:to>
                                        <p:strVal val="visible"/>
                                      </p:to>
                                    </p:set>
                                    <p:anim calcmode="lin" valueType="num">
                                      <p:cBhvr additive="base">
                                        <p:cTn id="25" dur="500" fill="hold"/>
                                        <p:tgtEl>
                                          <p:spTgt spid="6246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246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2466">
                                            <p:txEl>
                                              <p:pRg st="4" end="4"/>
                                            </p:txEl>
                                          </p:spTgt>
                                        </p:tgtEl>
                                        <p:attrNameLst>
                                          <p:attrName>style.visibility</p:attrName>
                                        </p:attrNameLst>
                                      </p:cBhvr>
                                      <p:to>
                                        <p:strVal val="visible"/>
                                      </p:to>
                                    </p:set>
                                    <p:anim calcmode="lin" valueType="num">
                                      <p:cBhvr additive="base">
                                        <p:cTn id="31" dur="500" fill="hold"/>
                                        <p:tgtEl>
                                          <p:spTgt spid="6246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246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2466">
                                            <p:txEl>
                                              <p:pRg st="5" end="5"/>
                                            </p:txEl>
                                          </p:spTgt>
                                        </p:tgtEl>
                                        <p:attrNameLst>
                                          <p:attrName>style.visibility</p:attrName>
                                        </p:attrNameLst>
                                      </p:cBhvr>
                                      <p:to>
                                        <p:strVal val="visible"/>
                                      </p:to>
                                    </p:set>
                                    <p:anim calcmode="lin" valueType="num">
                                      <p:cBhvr additive="base">
                                        <p:cTn id="37" dur="500" fill="hold"/>
                                        <p:tgtEl>
                                          <p:spTgt spid="6246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246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2466">
                                            <p:txEl>
                                              <p:pRg st="6" end="6"/>
                                            </p:txEl>
                                          </p:spTgt>
                                        </p:tgtEl>
                                        <p:attrNameLst>
                                          <p:attrName>style.visibility</p:attrName>
                                        </p:attrNameLst>
                                      </p:cBhvr>
                                      <p:to>
                                        <p:strVal val="visible"/>
                                      </p:to>
                                    </p:set>
                                    <p:anim calcmode="lin" valueType="num">
                                      <p:cBhvr additive="base">
                                        <p:cTn id="43" dur="500" fill="hold"/>
                                        <p:tgtEl>
                                          <p:spTgt spid="6246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246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Content Placeholder 2"/>
          <p:cNvSpPr>
            <a:spLocks noGrp="1"/>
          </p:cNvSpPr>
          <p:nvPr>
            <p:ph idx="1"/>
          </p:nvPr>
        </p:nvSpPr>
        <p:spPr>
          <a:xfrm>
            <a:off x="0" y="0"/>
            <a:ext cx="8839200" cy="6858000"/>
          </a:xfrm>
        </p:spPr>
        <p:txBody>
          <a:bodyPr/>
          <a:lstStyle/>
          <a:p>
            <a:pPr algn="r" eaLnBrk="1" hangingPunct="1">
              <a:buFont typeface="Wingdings 3" pitchFamily="18" charset="2"/>
              <a:buNone/>
            </a:pPr>
            <a:endParaRPr lang="fa-IR" b="1" dirty="0" smtClean="0">
              <a:solidFill>
                <a:srgbClr val="66FF33"/>
              </a:solidFill>
              <a:cs typeface="+mj-cs"/>
            </a:endParaRPr>
          </a:p>
          <a:p>
            <a:pPr algn="r" eaLnBrk="1" hangingPunct="1">
              <a:buFont typeface="Wingdings 3" pitchFamily="18" charset="2"/>
              <a:buNone/>
            </a:pPr>
            <a:endParaRPr lang="fa-IR" b="1" dirty="0" smtClean="0">
              <a:solidFill>
                <a:srgbClr val="66FF33"/>
              </a:solidFill>
              <a:cs typeface="+mj-cs"/>
            </a:endParaRPr>
          </a:p>
          <a:p>
            <a:pPr algn="r" eaLnBrk="1" hangingPunct="1">
              <a:buFont typeface="Wingdings 3" pitchFamily="18" charset="2"/>
              <a:buNone/>
            </a:pPr>
            <a:r>
              <a:rPr lang="fa-IR" b="1" dirty="0" smtClean="0">
                <a:solidFill>
                  <a:srgbClr val="7030A0"/>
                </a:solidFill>
                <a:cs typeface="+mj-cs"/>
              </a:rPr>
              <a:t>انواع کد گذاری اجناس :</a:t>
            </a:r>
            <a:endParaRPr lang="en-US" b="1" dirty="0" smtClean="0">
              <a:solidFill>
                <a:srgbClr val="7030A0"/>
              </a:solidFill>
              <a:cs typeface="+mj-cs"/>
            </a:endParaRPr>
          </a:p>
          <a:p>
            <a:pPr algn="r" eaLnBrk="1" hangingPunct="1">
              <a:buFont typeface="Wingdings 3" pitchFamily="18" charset="2"/>
              <a:buNone/>
            </a:pPr>
            <a:endParaRPr lang="fa-IR" sz="2400" b="1" dirty="0" smtClean="0">
              <a:cs typeface="+mj-cs"/>
            </a:endParaRPr>
          </a:p>
          <a:p>
            <a:pPr algn="r" eaLnBrk="1" hangingPunct="1">
              <a:buFont typeface="Wingdings 3" pitchFamily="18" charset="2"/>
              <a:buNone/>
            </a:pPr>
            <a:r>
              <a:rPr lang="fa-IR" sz="2400" b="1" dirty="0" smtClean="0">
                <a:cs typeface="+mj-cs"/>
              </a:rPr>
              <a:t>1- روش الفبایی : طبقه الف .</a:t>
            </a:r>
          </a:p>
          <a:p>
            <a:pPr algn="r" eaLnBrk="1" hangingPunct="1">
              <a:buFont typeface="Wingdings 3" pitchFamily="18" charset="2"/>
              <a:buNone/>
            </a:pPr>
            <a:endParaRPr lang="fa-IR" sz="2400" b="1" dirty="0" smtClean="0">
              <a:cs typeface="+mj-cs"/>
            </a:endParaRPr>
          </a:p>
          <a:p>
            <a:pPr algn="r" eaLnBrk="1" hangingPunct="1">
              <a:buFont typeface="Wingdings 3" pitchFamily="18" charset="2"/>
              <a:buNone/>
            </a:pPr>
            <a:r>
              <a:rPr lang="fa-IR" sz="2400" b="1" dirty="0" smtClean="0">
                <a:cs typeface="+mj-cs"/>
              </a:rPr>
              <a:t>2- روش شماره گذاری : طبقه 2 .</a:t>
            </a:r>
          </a:p>
          <a:p>
            <a:pPr algn="r" eaLnBrk="1" hangingPunct="1">
              <a:buFont typeface="Wingdings 3" pitchFamily="18" charset="2"/>
              <a:buNone/>
            </a:pPr>
            <a:endParaRPr lang="fa-IR" sz="2400" b="1" dirty="0" smtClean="0">
              <a:cs typeface="+mj-cs"/>
            </a:endParaRPr>
          </a:p>
          <a:p>
            <a:pPr algn="r" eaLnBrk="1" hangingPunct="1">
              <a:buFont typeface="Wingdings 3" pitchFamily="18" charset="2"/>
              <a:buNone/>
            </a:pPr>
            <a:r>
              <a:rPr lang="fa-IR" sz="2400" b="1" dirty="0" smtClean="0">
                <a:cs typeface="+mj-cs"/>
              </a:rPr>
              <a:t>3- روش شماره والفبا : قفسه الف طبقه 1 .</a:t>
            </a:r>
          </a:p>
          <a:p>
            <a:pPr algn="r" eaLnBrk="1" hangingPunct="1">
              <a:buFont typeface="Wingdings 3" pitchFamily="18" charset="2"/>
              <a:buNone/>
            </a:pPr>
            <a:endParaRPr lang="fa-IR" sz="2400" b="1" dirty="0" smtClean="0">
              <a:cs typeface="+mj-cs"/>
            </a:endParaRPr>
          </a:p>
          <a:p>
            <a:pPr algn="r" eaLnBrk="1" hangingPunct="1">
              <a:buFont typeface="Wingdings 3" pitchFamily="18" charset="2"/>
              <a:buNone/>
            </a:pPr>
            <a:r>
              <a:rPr lang="fa-IR" sz="2400" b="1" dirty="0" smtClean="0">
                <a:cs typeface="+mj-cs"/>
              </a:rPr>
              <a:t>4- روش طبقه بندی :</a:t>
            </a:r>
            <a:endParaRPr lang="en-US" sz="2400" b="1" dirty="0" smtClean="0">
              <a:cs typeface="+mj-cs"/>
            </a:endParaRPr>
          </a:p>
          <a:p>
            <a:pPr algn="r" eaLnBrk="1" hangingPunct="1">
              <a:buFont typeface="Wingdings 3" pitchFamily="18" charset="2"/>
              <a:buNone/>
            </a:pPr>
            <a:endParaRPr lang="fa-IR" sz="2400" b="1" dirty="0" smtClean="0">
              <a:cs typeface="+mj-cs"/>
            </a:endParaRPr>
          </a:p>
          <a:p>
            <a:pPr algn="r" eaLnBrk="1" hangingPunct="1">
              <a:buFont typeface="Wingdings 3" pitchFamily="18" charset="2"/>
              <a:buNone/>
            </a:pPr>
            <a:r>
              <a:rPr lang="fa-IR" sz="2400" b="1" dirty="0" smtClean="0">
                <a:cs typeface="+mj-cs"/>
              </a:rPr>
              <a:t>طبقه بندی بر اساس نوع کالا  = منطقی ترین ورایج ترین نوع</a:t>
            </a:r>
            <a:endParaRPr lang="en-US" sz="2400" b="1" dirty="0" smtClean="0">
              <a:cs typeface="+mj-cs"/>
            </a:endParaRPr>
          </a:p>
        </p:txBody>
      </p:sp>
      <p:sp>
        <p:nvSpPr>
          <p:cNvPr id="5" name="Left Arrow 4"/>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3490">
                                            <p:txEl>
                                              <p:pRg st="2" end="2"/>
                                            </p:txEl>
                                          </p:spTgt>
                                        </p:tgtEl>
                                        <p:attrNameLst>
                                          <p:attrName>style.visibility</p:attrName>
                                        </p:attrNameLst>
                                      </p:cBhvr>
                                      <p:to>
                                        <p:strVal val="visible"/>
                                      </p:to>
                                    </p:set>
                                    <p:anim calcmode="lin" valueType="num">
                                      <p:cBhvr additive="base">
                                        <p:cTn id="7" dur="500" fill="hold"/>
                                        <p:tgtEl>
                                          <p:spTgt spid="63490">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49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3490">
                                            <p:txEl>
                                              <p:pRg st="4" end="4"/>
                                            </p:txEl>
                                          </p:spTgt>
                                        </p:tgtEl>
                                        <p:attrNameLst>
                                          <p:attrName>style.visibility</p:attrName>
                                        </p:attrNameLst>
                                      </p:cBhvr>
                                      <p:to>
                                        <p:strVal val="visible"/>
                                      </p:to>
                                    </p:set>
                                    <p:anim calcmode="lin" valueType="num">
                                      <p:cBhvr additive="base">
                                        <p:cTn id="13" dur="500" fill="hold"/>
                                        <p:tgtEl>
                                          <p:spTgt spid="63490">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49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3490">
                                            <p:txEl>
                                              <p:pRg st="6" end="6"/>
                                            </p:txEl>
                                          </p:spTgt>
                                        </p:tgtEl>
                                        <p:attrNameLst>
                                          <p:attrName>style.visibility</p:attrName>
                                        </p:attrNameLst>
                                      </p:cBhvr>
                                      <p:to>
                                        <p:strVal val="visible"/>
                                      </p:to>
                                    </p:set>
                                    <p:anim calcmode="lin" valueType="num">
                                      <p:cBhvr additive="base">
                                        <p:cTn id="19" dur="500" fill="hold"/>
                                        <p:tgtEl>
                                          <p:spTgt spid="63490">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49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3490">
                                            <p:txEl>
                                              <p:pRg st="8" end="8"/>
                                            </p:txEl>
                                          </p:spTgt>
                                        </p:tgtEl>
                                        <p:attrNameLst>
                                          <p:attrName>style.visibility</p:attrName>
                                        </p:attrNameLst>
                                      </p:cBhvr>
                                      <p:to>
                                        <p:strVal val="visible"/>
                                      </p:to>
                                    </p:set>
                                    <p:anim calcmode="lin" valueType="num">
                                      <p:cBhvr additive="base">
                                        <p:cTn id="25" dur="500" fill="hold"/>
                                        <p:tgtEl>
                                          <p:spTgt spid="63490">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49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3490">
                                            <p:txEl>
                                              <p:pRg st="10" end="10"/>
                                            </p:txEl>
                                          </p:spTgt>
                                        </p:tgtEl>
                                        <p:attrNameLst>
                                          <p:attrName>style.visibility</p:attrName>
                                        </p:attrNameLst>
                                      </p:cBhvr>
                                      <p:to>
                                        <p:strVal val="visible"/>
                                      </p:to>
                                    </p:set>
                                    <p:anim calcmode="lin" valueType="num">
                                      <p:cBhvr additive="base">
                                        <p:cTn id="31" dur="500" fill="hold"/>
                                        <p:tgtEl>
                                          <p:spTgt spid="63490">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490">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3490">
                                            <p:txEl>
                                              <p:pRg st="12" end="12"/>
                                            </p:txEl>
                                          </p:spTgt>
                                        </p:tgtEl>
                                        <p:attrNameLst>
                                          <p:attrName>style.visibility</p:attrName>
                                        </p:attrNameLst>
                                      </p:cBhvr>
                                      <p:to>
                                        <p:strVal val="visible"/>
                                      </p:to>
                                    </p:set>
                                    <p:anim calcmode="lin" valueType="num">
                                      <p:cBhvr additive="base">
                                        <p:cTn id="37" dur="500" fill="hold"/>
                                        <p:tgtEl>
                                          <p:spTgt spid="63490">
                                            <p:txEl>
                                              <p:pRg st="12" end="1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490">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rmAutofit fontScale="90000"/>
          </a:bodyPr>
          <a:lstStyle/>
          <a:p>
            <a:r>
              <a:rPr lang="fa-IR" dirty="0" smtClean="0">
                <a:solidFill>
                  <a:srgbClr val="0070C0"/>
                </a:solidFill>
              </a:rPr>
              <a:t>     اهميت امور دفتري در سازمان انبار   </a:t>
            </a:r>
            <a:endParaRPr lang="fa-IR" dirty="0">
              <a:solidFill>
                <a:srgbClr val="0070C0"/>
              </a:solidFill>
            </a:endParaRPr>
          </a:p>
        </p:txBody>
      </p:sp>
      <p:sp>
        <p:nvSpPr>
          <p:cNvPr id="3" name="Subtitle 2"/>
          <p:cNvSpPr>
            <a:spLocks noGrp="1"/>
          </p:cNvSpPr>
          <p:nvPr>
            <p:ph type="subTitle" idx="1"/>
          </p:nvPr>
        </p:nvSpPr>
        <p:spPr>
          <a:xfrm>
            <a:off x="152400" y="1143000"/>
            <a:ext cx="8686800" cy="5715000"/>
          </a:xfrm>
        </p:spPr>
        <p:txBody>
          <a:bodyPr>
            <a:noAutofit/>
          </a:bodyPr>
          <a:lstStyle/>
          <a:p>
            <a:pPr algn="ctr"/>
            <a:r>
              <a:rPr lang="fa-IR" sz="3200" b="1" dirty="0" smtClean="0">
                <a:solidFill>
                  <a:srgbClr val="002060"/>
                </a:solidFill>
              </a:rPr>
              <a:t>  *</a:t>
            </a:r>
            <a:r>
              <a:rPr lang="fa-IR" sz="3200" b="1" dirty="0" smtClean="0">
                <a:solidFill>
                  <a:srgbClr val="FF0000"/>
                </a:solidFill>
              </a:rPr>
              <a:t>امور دفتري </a:t>
            </a:r>
            <a:r>
              <a:rPr lang="fa-IR" sz="3200" b="1" dirty="0" smtClean="0">
                <a:solidFill>
                  <a:srgbClr val="002060"/>
                </a:solidFill>
              </a:rPr>
              <a:t>عبارتست از مجموعه اقدامات و عملياتي كه منجر به دريافت و ثبت و  توزيع  </a:t>
            </a:r>
            <a:endParaRPr lang="fa-IR" sz="3200" b="1" dirty="0" smtClean="0">
              <a:solidFill>
                <a:srgbClr val="002060"/>
              </a:solidFill>
            </a:endParaRPr>
          </a:p>
          <a:p>
            <a:pPr algn="ctr"/>
            <a:r>
              <a:rPr lang="fa-IR" sz="3200" b="1" dirty="0" smtClean="0">
                <a:solidFill>
                  <a:srgbClr val="002060"/>
                </a:solidFill>
              </a:rPr>
              <a:t> </a:t>
            </a:r>
            <a:r>
              <a:rPr lang="fa-IR" sz="3200" b="1" dirty="0" smtClean="0">
                <a:solidFill>
                  <a:srgbClr val="002060"/>
                </a:solidFill>
              </a:rPr>
              <a:t>مكاتبات ،اسناد و مدارك مي گردند .</a:t>
            </a:r>
          </a:p>
          <a:p>
            <a:endParaRPr lang="fa-IR" sz="3200" b="1" dirty="0" smtClean="0">
              <a:solidFill>
                <a:srgbClr val="002060"/>
              </a:solidFill>
            </a:endParaRPr>
          </a:p>
          <a:p>
            <a:endParaRPr lang="fa-IR" sz="3200" b="1" dirty="0" smtClean="0">
              <a:solidFill>
                <a:srgbClr val="002060"/>
              </a:solidFill>
            </a:endParaRPr>
          </a:p>
          <a:p>
            <a:endParaRPr lang="fa-IR" sz="3200" b="1" dirty="0" smtClean="0">
              <a:solidFill>
                <a:srgbClr val="002060"/>
              </a:solidFill>
            </a:endParaRPr>
          </a:p>
          <a:p>
            <a:pPr algn="ctr"/>
            <a:r>
              <a:rPr lang="fa-IR" sz="3200" b="1" dirty="0" smtClean="0">
                <a:solidFill>
                  <a:srgbClr val="002060"/>
                </a:solidFill>
              </a:rPr>
              <a:t>  سازمان انبارها ناگزير است به منظور نگهداري سوابق و مدارك ، درخواستها،تحويل و يا دريافت كالا ،كنترل موجودي ها و... دفاتر و فرمهايي را تنظيم كند .</a:t>
            </a:r>
          </a:p>
          <a:p>
            <a:r>
              <a:rPr lang="fa-IR" sz="3200" b="1" dirty="0" smtClean="0">
                <a:solidFill>
                  <a:srgbClr val="002060"/>
                </a:solidFill>
              </a:rPr>
              <a:t>    </a:t>
            </a:r>
            <a:endParaRPr lang="en-US" sz="3200" b="1" dirty="0" smtClean="0">
              <a:solidFill>
                <a:srgbClr val="002060"/>
              </a:solidFill>
            </a:endParaRPr>
          </a:p>
          <a:p>
            <a:endParaRPr lang="en-US" sz="3200" b="1" dirty="0" smtClean="0">
              <a:solidFill>
                <a:srgbClr val="002060"/>
              </a:solidFill>
            </a:endParaRPr>
          </a:p>
          <a:p>
            <a:endParaRPr lang="en-US" sz="3200" b="1" dirty="0" smtClean="0">
              <a:solidFill>
                <a:srgbClr val="002060"/>
              </a:solidFill>
            </a:endParaRPr>
          </a:p>
          <a:p>
            <a:endParaRPr lang="fa-IR" sz="3200" b="1" dirty="0">
              <a:solidFill>
                <a:srgbClr val="002060"/>
              </a:solidFill>
            </a:endParaRPr>
          </a:p>
        </p:txBody>
      </p:sp>
      <p:sp>
        <p:nvSpPr>
          <p:cNvPr id="4" name="Left Arrow 3"/>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idx="1"/>
          </p:nvPr>
        </p:nvGraphicFramePr>
        <p:xfrm>
          <a:off x="228600" y="4761"/>
          <a:ext cx="8763000" cy="6472238"/>
        </p:xfrm>
        <a:graphic>
          <a:graphicData uri="http://schemas.openxmlformats.org/drawingml/2006/table">
            <a:tbl>
              <a:tblPr firstRow="1" bandRow="1">
                <a:tableStyleId>{5940675A-B579-460E-94D1-54222C63F5DA}</a:tableStyleId>
              </a:tblPr>
              <a:tblGrid>
                <a:gridCol w="761999"/>
                <a:gridCol w="1051037"/>
                <a:gridCol w="679888"/>
                <a:gridCol w="1304375"/>
                <a:gridCol w="886375"/>
                <a:gridCol w="528801"/>
                <a:gridCol w="982060"/>
                <a:gridCol w="679888"/>
                <a:gridCol w="1284232"/>
                <a:gridCol w="604345"/>
              </a:tblGrid>
              <a:tr h="2523533">
                <a:tc gridSpan="10">
                  <a:txBody>
                    <a:bodyPr/>
                    <a:lstStyle/>
                    <a:p>
                      <a:pPr algn="ctr"/>
                      <a:r>
                        <a:rPr lang="fa-IR" dirty="0" smtClean="0">
                          <a:cs typeface="B Nazanin" pitchFamily="2" charset="-78"/>
                        </a:rPr>
                        <a:t>رسید انبار</a:t>
                      </a:r>
                    </a:p>
                    <a:p>
                      <a:pPr algn="ctr"/>
                      <a:r>
                        <a:rPr lang="fa-IR" dirty="0" smtClean="0">
                          <a:cs typeface="B Nazanin" pitchFamily="2" charset="-78"/>
                        </a:rPr>
                        <a:t>نام انبار :............... </a:t>
                      </a:r>
                      <a:r>
                        <a:rPr lang="fa-IR" baseline="0" dirty="0" smtClean="0">
                          <a:cs typeface="B Nazanin" pitchFamily="2" charset="-78"/>
                        </a:rPr>
                        <a:t>                                                                                                     </a:t>
                      </a:r>
                      <a:r>
                        <a:rPr lang="fa-IR" dirty="0" smtClean="0">
                          <a:cs typeface="B Nazanin" pitchFamily="2" charset="-78"/>
                        </a:rPr>
                        <a:t>شماره:</a:t>
                      </a:r>
                    </a:p>
                    <a:p>
                      <a:pPr algn="ctr"/>
                      <a:r>
                        <a:rPr lang="fa-IR" dirty="0" smtClean="0">
                          <a:cs typeface="B Nazanin" pitchFamily="2" charset="-78"/>
                        </a:rPr>
                        <a:t>شماره انبار :......... </a:t>
                      </a:r>
                      <a:r>
                        <a:rPr lang="fa-IR" baseline="0" dirty="0" smtClean="0">
                          <a:cs typeface="B Nazanin" pitchFamily="2" charset="-78"/>
                        </a:rPr>
                        <a:t>                                                                                                     </a:t>
                      </a:r>
                      <a:r>
                        <a:rPr lang="fa-IR" dirty="0" smtClean="0">
                          <a:cs typeface="B Nazanin" pitchFamily="2" charset="-78"/>
                        </a:rPr>
                        <a:t>تاریخ :</a:t>
                      </a:r>
                    </a:p>
                    <a:p>
                      <a:pPr algn="r"/>
                      <a:r>
                        <a:rPr lang="fa-IR" dirty="0" smtClean="0">
                          <a:cs typeface="B Nazanin" pitchFamily="2" charset="-78"/>
                        </a:rPr>
                        <a:t>شماره</a:t>
                      </a:r>
                      <a:r>
                        <a:rPr lang="fa-IR" baseline="0" dirty="0" smtClean="0">
                          <a:cs typeface="B Nazanin" pitchFamily="2" charset="-78"/>
                        </a:rPr>
                        <a:t> درخواست خرید ..........................خرید داخلی                    شماره اعتبار.............</a:t>
                      </a:r>
                    </a:p>
                    <a:p>
                      <a:pPr algn="r"/>
                      <a:r>
                        <a:rPr lang="fa-IR" dirty="0" smtClean="0">
                          <a:cs typeface="B Nazanin" pitchFamily="2" charset="-78"/>
                        </a:rPr>
                        <a:t>                                               خرید خارجی  </a:t>
                      </a:r>
                    </a:p>
                    <a:p>
                      <a:pPr algn="r"/>
                      <a:r>
                        <a:rPr lang="fa-IR" dirty="0" smtClean="0">
                          <a:cs typeface="B Nazanin" pitchFamily="2" charset="-78"/>
                        </a:rPr>
                        <a:t>کالای زیر که به موجب درخواست شماره..................... خریداری</a:t>
                      </a:r>
                      <a:r>
                        <a:rPr lang="fa-IR" baseline="0" dirty="0" smtClean="0">
                          <a:cs typeface="B Nazanin" pitchFamily="2" charset="-78"/>
                        </a:rPr>
                        <a:t> گردیده است توسط........................... بارنامه شماره.........................</a:t>
                      </a:r>
                    </a:p>
                    <a:p>
                      <a:pPr algn="r"/>
                      <a:r>
                        <a:rPr lang="fa-IR" baseline="0" dirty="0" smtClean="0">
                          <a:cs typeface="B Nazanin" pitchFamily="2" charset="-78"/>
                        </a:rPr>
                        <a:t>فاکتور شماره.................. از طرف.......................... به انبار.................تحویل داده شد . </a:t>
                      </a:r>
                      <a:r>
                        <a:rPr lang="fa-IR" dirty="0" smtClean="0">
                          <a:cs typeface="B Nazanin" pitchFamily="2" charset="-78"/>
                        </a:rPr>
                        <a:t>               </a:t>
                      </a:r>
                      <a:endParaRPr lang="en-US" dirty="0">
                        <a:cs typeface="B Nazanin" pitchFamily="2" charset="-78"/>
                      </a:endParaRP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lnL w="12700" cmpd="sng">
                      <a:noFill/>
                    </a:lnL>
                  </a:tcPr>
                </a:tc>
                <a:tc hMerge="1">
                  <a:txBody>
                    <a:bodyPr/>
                    <a:lstStyle/>
                    <a:p>
                      <a:endParaRPr lang="en-US"/>
                    </a:p>
                  </a:txBody>
                  <a:tcPr/>
                </a:tc>
              </a:tr>
              <a:tr h="1043828">
                <a:tc gridSpan="2">
                  <a:txBody>
                    <a:bodyPr/>
                    <a:lstStyle/>
                    <a:p>
                      <a:pPr algn="ctr"/>
                      <a:r>
                        <a:rPr lang="fa-IR" dirty="0" smtClean="0">
                          <a:cs typeface="B Nazanin" pitchFamily="2" charset="-78"/>
                        </a:rPr>
                        <a:t>مخصوص حسابداری</a:t>
                      </a:r>
                    </a:p>
                    <a:p>
                      <a:pPr algn="ctr"/>
                      <a:endParaRPr lang="fa-IR" dirty="0" smtClean="0">
                        <a:cs typeface="B Nazanin" pitchFamily="2" charset="-78"/>
                      </a:endParaRPr>
                    </a:p>
                    <a:p>
                      <a:pPr algn="ctr"/>
                      <a:r>
                        <a:rPr lang="fa-IR" baseline="0" dirty="0" smtClean="0">
                          <a:cs typeface="B Nazanin" pitchFamily="2" charset="-78"/>
                        </a:rPr>
                        <a:t> </a:t>
                      </a:r>
                      <a:r>
                        <a:rPr lang="fa-IR" dirty="0" smtClean="0">
                          <a:cs typeface="B Nazanin" pitchFamily="2" charset="-78"/>
                        </a:rPr>
                        <a:t>بهای واحد</a:t>
                      </a:r>
                      <a:r>
                        <a:rPr lang="fa-IR" baseline="0" dirty="0" smtClean="0">
                          <a:cs typeface="B Nazanin" pitchFamily="2" charset="-78"/>
                        </a:rPr>
                        <a:t>        مبلغ</a:t>
                      </a:r>
                      <a:r>
                        <a:rPr lang="fa-IR" dirty="0" smtClean="0">
                          <a:cs typeface="B Nazanin" pitchFamily="2" charset="-78"/>
                        </a:rPr>
                        <a:t> </a:t>
                      </a:r>
                      <a:endParaRPr lang="en-US" dirty="0">
                        <a:cs typeface="B Nazanin" pitchFamily="2" charset="-78"/>
                      </a:endParaRPr>
                    </a:p>
                  </a:txBody>
                  <a:tcPr anchor="ctr"/>
                </a:tc>
                <a:tc hMerge="1">
                  <a:txBody>
                    <a:bodyPr/>
                    <a:lstStyle/>
                    <a:p>
                      <a:endParaRPr lang="en-US" dirty="0"/>
                    </a:p>
                  </a:txBody>
                  <a:tcPr/>
                </a:tc>
                <a:tc>
                  <a:txBody>
                    <a:bodyPr/>
                    <a:lstStyle/>
                    <a:p>
                      <a:pPr algn="ctr"/>
                      <a:r>
                        <a:rPr lang="fa-IR" dirty="0" smtClean="0">
                          <a:cs typeface="B Nazanin" pitchFamily="2" charset="-78"/>
                        </a:rPr>
                        <a:t>مقدار رسیده</a:t>
                      </a:r>
                      <a:endParaRPr lang="en-US" dirty="0">
                        <a:cs typeface="B Nazanin" pitchFamily="2" charset="-78"/>
                      </a:endParaRPr>
                    </a:p>
                  </a:txBody>
                  <a:tcPr anchor="ctr"/>
                </a:tc>
                <a:tc>
                  <a:txBody>
                    <a:bodyPr/>
                    <a:lstStyle/>
                    <a:p>
                      <a:pPr algn="ctr"/>
                      <a:r>
                        <a:rPr lang="fa-IR" dirty="0" smtClean="0">
                          <a:cs typeface="B Nazanin" pitchFamily="2" charset="-78"/>
                        </a:rPr>
                        <a:t>تعداد با مقدار سفارش شده</a:t>
                      </a:r>
                      <a:endParaRPr lang="en-US" dirty="0">
                        <a:cs typeface="B Nazanin" pitchFamily="2" charset="-78"/>
                      </a:endParaRPr>
                    </a:p>
                  </a:txBody>
                  <a:tcPr anchor="ctr"/>
                </a:tc>
                <a:tc>
                  <a:txBody>
                    <a:bodyPr/>
                    <a:lstStyle/>
                    <a:p>
                      <a:pPr algn="ctr"/>
                      <a:r>
                        <a:rPr lang="fa-IR" dirty="0" smtClean="0">
                          <a:cs typeface="B Nazanin" pitchFamily="2" charset="-78"/>
                        </a:rPr>
                        <a:t>شماره کارت</a:t>
                      </a:r>
                      <a:endParaRPr lang="en-US" dirty="0">
                        <a:cs typeface="B Nazanin" pitchFamily="2" charset="-78"/>
                      </a:endParaRPr>
                    </a:p>
                  </a:txBody>
                  <a:tcPr anchor="ctr"/>
                </a:tc>
                <a:tc>
                  <a:txBody>
                    <a:bodyPr/>
                    <a:lstStyle/>
                    <a:p>
                      <a:pPr algn="ctr"/>
                      <a:r>
                        <a:rPr lang="fa-IR" dirty="0" smtClean="0">
                          <a:cs typeface="B Nazanin" pitchFamily="2" charset="-78"/>
                        </a:rPr>
                        <a:t>واحد</a:t>
                      </a:r>
                      <a:endParaRPr lang="en-US" dirty="0">
                        <a:cs typeface="B Nazanin" pitchFamily="2" charset="-78"/>
                      </a:endParaRPr>
                    </a:p>
                  </a:txBody>
                  <a:tcPr anchor="ctr"/>
                </a:tc>
                <a:tc>
                  <a:txBody>
                    <a:bodyPr/>
                    <a:lstStyle/>
                    <a:p>
                      <a:pPr algn="ctr"/>
                      <a:r>
                        <a:rPr lang="fa-IR" dirty="0" smtClean="0">
                          <a:cs typeface="B Nazanin" pitchFamily="2" charset="-78"/>
                        </a:rPr>
                        <a:t>شماره فنی</a:t>
                      </a:r>
                      <a:endParaRPr lang="en-US" dirty="0">
                        <a:cs typeface="B Nazanin" pitchFamily="2" charset="-78"/>
                      </a:endParaRPr>
                    </a:p>
                  </a:txBody>
                  <a:tcPr anchor="ctr"/>
                </a:tc>
                <a:tc>
                  <a:txBody>
                    <a:bodyPr/>
                    <a:lstStyle/>
                    <a:p>
                      <a:pPr algn="ctr"/>
                      <a:r>
                        <a:rPr lang="fa-IR" dirty="0" smtClean="0">
                          <a:cs typeface="B Nazanin" pitchFamily="2" charset="-78"/>
                        </a:rPr>
                        <a:t>کد کالا</a:t>
                      </a:r>
                      <a:endParaRPr lang="en-US" dirty="0">
                        <a:cs typeface="B Nazanin" pitchFamily="2" charset="-78"/>
                      </a:endParaRPr>
                    </a:p>
                  </a:txBody>
                  <a:tcPr anchor="ctr"/>
                </a:tc>
                <a:tc>
                  <a:txBody>
                    <a:bodyPr/>
                    <a:lstStyle/>
                    <a:p>
                      <a:pPr algn="ctr"/>
                      <a:r>
                        <a:rPr lang="fa-IR" dirty="0" smtClean="0">
                          <a:cs typeface="B Nazanin" pitchFamily="2" charset="-78"/>
                        </a:rPr>
                        <a:t>مشخصات</a:t>
                      </a:r>
                      <a:r>
                        <a:rPr lang="fa-IR" baseline="0" dirty="0" smtClean="0">
                          <a:cs typeface="B Nazanin" pitchFamily="2" charset="-78"/>
                        </a:rPr>
                        <a:t> کالا</a:t>
                      </a:r>
                      <a:endParaRPr lang="en-US" dirty="0">
                        <a:cs typeface="B Nazanin" pitchFamily="2" charset="-78"/>
                      </a:endParaRPr>
                    </a:p>
                  </a:txBody>
                  <a:tcPr anchor="ctr"/>
                </a:tc>
                <a:tc>
                  <a:txBody>
                    <a:bodyPr/>
                    <a:lstStyle/>
                    <a:p>
                      <a:pPr algn="ctr"/>
                      <a:r>
                        <a:rPr lang="fa-IR" dirty="0" smtClean="0">
                          <a:cs typeface="B Nazanin" pitchFamily="2" charset="-78"/>
                        </a:rPr>
                        <a:t>ردیف</a:t>
                      </a:r>
                      <a:endParaRPr lang="en-US" dirty="0">
                        <a:cs typeface="B Nazanin" pitchFamily="2" charset="-78"/>
                      </a:endParaRPr>
                    </a:p>
                  </a:txBody>
                  <a:tcPr anchor="ctr"/>
                </a:tc>
              </a:tr>
              <a:tr h="1557429">
                <a:tc>
                  <a:txBody>
                    <a:bodyPr/>
                    <a:lstStyle/>
                    <a:p>
                      <a:endParaRPr lang="en-US" dirty="0">
                        <a:cs typeface="B Nazanin" pitchFamily="2" charset="-78"/>
                      </a:endParaRPr>
                    </a:p>
                  </a:txBody>
                  <a:tcPr anchor="ctr"/>
                </a:tc>
                <a:tc>
                  <a:txBody>
                    <a:bodyPr/>
                    <a:lstStyle/>
                    <a:p>
                      <a:endParaRPr lang="en-US" dirty="0">
                        <a:cs typeface="B Nazanin" pitchFamily="2" charset="-78"/>
                      </a:endParaRPr>
                    </a:p>
                  </a:txBody>
                  <a:tcPr anchor="ctr"/>
                </a:tc>
                <a:tc>
                  <a:txBody>
                    <a:bodyPr/>
                    <a:lstStyle/>
                    <a:p>
                      <a:endParaRPr lang="en-US">
                        <a:cs typeface="B Nazanin" pitchFamily="2" charset="-78"/>
                      </a:endParaRPr>
                    </a:p>
                  </a:txBody>
                  <a:tcPr anchor="ctr"/>
                </a:tc>
                <a:tc>
                  <a:txBody>
                    <a:bodyPr/>
                    <a:lstStyle/>
                    <a:p>
                      <a:endParaRPr lang="en-US" dirty="0">
                        <a:cs typeface="B Nazanin" pitchFamily="2" charset="-78"/>
                      </a:endParaRPr>
                    </a:p>
                  </a:txBody>
                  <a:tcPr anchor="ctr"/>
                </a:tc>
                <a:tc>
                  <a:txBody>
                    <a:bodyPr/>
                    <a:lstStyle/>
                    <a:p>
                      <a:endParaRPr lang="en-US">
                        <a:cs typeface="B Nazanin" pitchFamily="2" charset="-78"/>
                      </a:endParaRPr>
                    </a:p>
                  </a:txBody>
                  <a:tcPr anchor="ctr"/>
                </a:tc>
                <a:tc>
                  <a:txBody>
                    <a:bodyPr/>
                    <a:lstStyle/>
                    <a:p>
                      <a:endParaRPr lang="en-US">
                        <a:cs typeface="B Nazanin" pitchFamily="2" charset="-78"/>
                      </a:endParaRPr>
                    </a:p>
                  </a:txBody>
                  <a:tcPr anchor="ctr"/>
                </a:tc>
                <a:tc>
                  <a:txBody>
                    <a:bodyPr/>
                    <a:lstStyle/>
                    <a:p>
                      <a:endParaRPr lang="en-US" dirty="0">
                        <a:cs typeface="B Nazanin" pitchFamily="2" charset="-78"/>
                      </a:endParaRPr>
                    </a:p>
                  </a:txBody>
                  <a:tcPr anchor="ctr"/>
                </a:tc>
                <a:tc>
                  <a:txBody>
                    <a:bodyPr/>
                    <a:lstStyle/>
                    <a:p>
                      <a:endParaRPr lang="en-US">
                        <a:cs typeface="B Nazanin" pitchFamily="2" charset="-78"/>
                      </a:endParaRPr>
                    </a:p>
                  </a:txBody>
                  <a:tcPr anchor="ctr"/>
                </a:tc>
                <a:tc>
                  <a:txBody>
                    <a:bodyPr/>
                    <a:lstStyle/>
                    <a:p>
                      <a:endParaRPr lang="en-US" dirty="0">
                        <a:cs typeface="B Nazanin" pitchFamily="2" charset="-78"/>
                      </a:endParaRPr>
                    </a:p>
                  </a:txBody>
                  <a:tcPr anchor="ctr"/>
                </a:tc>
                <a:tc>
                  <a:txBody>
                    <a:bodyPr/>
                    <a:lstStyle/>
                    <a:p>
                      <a:endParaRPr lang="en-US" dirty="0">
                        <a:cs typeface="B Nazanin" pitchFamily="2" charset="-78"/>
                      </a:endParaRPr>
                    </a:p>
                  </a:txBody>
                  <a:tcPr anchor="ctr"/>
                </a:tc>
              </a:tr>
              <a:tr h="1347448">
                <a:tc gridSpan="10">
                  <a:txBody>
                    <a:bodyPr/>
                    <a:lstStyle/>
                    <a:p>
                      <a:pPr algn="l"/>
                      <a:r>
                        <a:rPr lang="fa-IR" dirty="0" smtClean="0">
                          <a:cs typeface="B Nazanin" pitchFamily="2" charset="-78"/>
                        </a:rPr>
                        <a:t>جمع کل                 </a:t>
                      </a:r>
                    </a:p>
                    <a:p>
                      <a:pPr algn="r"/>
                      <a:r>
                        <a:rPr lang="fa-IR" dirty="0" smtClean="0">
                          <a:cs typeface="B Nazanin" pitchFamily="2" charset="-78"/>
                        </a:rPr>
                        <a:t>نام وامضای مسئول انبار :                 نام و امضای</a:t>
                      </a:r>
                      <a:r>
                        <a:rPr lang="fa-IR" baseline="0" dirty="0" smtClean="0">
                          <a:cs typeface="B Nazanin" pitchFamily="2" charset="-78"/>
                        </a:rPr>
                        <a:t> کار پرداز :                نام وامضای تحویل دهنده :</a:t>
                      </a:r>
                    </a:p>
                    <a:p>
                      <a:pPr algn="r"/>
                      <a:r>
                        <a:rPr lang="fa-IR" baseline="0" dirty="0" smtClean="0">
                          <a:cs typeface="B Nazanin" pitchFamily="2" charset="-78"/>
                        </a:rPr>
                        <a:t>در کارت انبار ثبت گردید                                                        در کارت حسابداری انبار ثبت شد .</a:t>
                      </a:r>
                    </a:p>
                    <a:p>
                      <a:pPr algn="r"/>
                      <a:r>
                        <a:rPr lang="fa-IR" baseline="0" dirty="0" smtClean="0">
                          <a:cs typeface="B Nazanin" pitchFamily="2" charset="-78"/>
                        </a:rPr>
                        <a:t>شماره سند حسابداری                        تاریخ سند                                   نام وامضای حسابدار انبار </a:t>
                      </a:r>
                      <a:r>
                        <a:rPr lang="fa-IR" dirty="0" smtClean="0">
                          <a:cs typeface="B Nazanin" pitchFamily="2" charset="-78"/>
                        </a:rPr>
                        <a:t>          </a:t>
                      </a:r>
                      <a:endParaRPr lang="en-US" dirty="0">
                        <a:cs typeface="B Nazanin" pitchFamily="2" charset="-78"/>
                      </a:endParaRPr>
                    </a:p>
                  </a:txBody>
                  <a:tcPr anchor="ct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bl>
          </a:graphicData>
        </a:graphic>
      </p:graphicFrame>
      <p:cxnSp>
        <p:nvCxnSpPr>
          <p:cNvPr id="13" name="Straight Connector 12"/>
          <p:cNvCxnSpPr/>
          <p:nvPr/>
        </p:nvCxnSpPr>
        <p:spPr>
          <a:xfrm>
            <a:off x="304800" y="2971800"/>
            <a:ext cx="1828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762000" y="3200400"/>
            <a:ext cx="457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Left Arrow 4"/>
          <p:cNvSpPr/>
          <p:nvPr/>
        </p:nvSpPr>
        <p:spPr>
          <a:xfrm>
            <a:off x="0" y="6438900"/>
            <a:ext cx="37338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rmAutofit fontScale="90000"/>
          </a:bodyPr>
          <a:lstStyle/>
          <a:p>
            <a:r>
              <a:rPr lang="fa-IR" dirty="0" smtClean="0">
                <a:solidFill>
                  <a:srgbClr val="0070C0"/>
                </a:solidFill>
              </a:rPr>
              <a:t>     اهميت امور دفتري در سازمان انبار   </a:t>
            </a:r>
            <a:endParaRPr lang="fa-IR" dirty="0">
              <a:solidFill>
                <a:srgbClr val="0070C0"/>
              </a:solidFill>
            </a:endParaRPr>
          </a:p>
        </p:txBody>
      </p:sp>
      <p:sp>
        <p:nvSpPr>
          <p:cNvPr id="3" name="Subtitle 2"/>
          <p:cNvSpPr>
            <a:spLocks noGrp="1"/>
          </p:cNvSpPr>
          <p:nvPr>
            <p:ph type="subTitle" idx="1"/>
          </p:nvPr>
        </p:nvSpPr>
        <p:spPr>
          <a:xfrm>
            <a:off x="304800" y="762000"/>
            <a:ext cx="8458200" cy="6096000"/>
          </a:xfrm>
        </p:spPr>
        <p:txBody>
          <a:bodyPr>
            <a:noAutofit/>
          </a:bodyPr>
          <a:lstStyle/>
          <a:p>
            <a:pPr>
              <a:buFont typeface="Arial" pitchFamily="34" charset="0"/>
              <a:buChar char="•"/>
            </a:pPr>
            <a:r>
              <a:rPr lang="fa-IR" sz="2400" b="1" dirty="0" smtClean="0">
                <a:solidFill>
                  <a:srgbClr val="C00000"/>
                </a:solidFill>
              </a:rPr>
              <a:t>فرم رسيد انبار (قبض انبار ) : </a:t>
            </a:r>
          </a:p>
          <a:p>
            <a:pPr>
              <a:buFont typeface="Arial" pitchFamily="34" charset="0"/>
              <a:buChar char="•"/>
            </a:pPr>
            <a:r>
              <a:rPr lang="fa-IR" sz="2400" b="1" dirty="0" smtClean="0">
                <a:solidFill>
                  <a:srgbClr val="002060"/>
                </a:solidFill>
              </a:rPr>
              <a:t>اين فرم سند دريافت جنس و تحويل آن به انبار است و  براساس فرم مذكور ، بهاي  كالاي خريداري شده قابل پرداخت به فروشنده كالا مي باشد .    </a:t>
            </a:r>
          </a:p>
          <a:p>
            <a:r>
              <a:rPr lang="fa-IR" sz="2400" b="1" dirty="0" smtClean="0">
                <a:solidFill>
                  <a:srgbClr val="002060"/>
                </a:solidFill>
              </a:rPr>
              <a:t> وقتي جنس خريداري شده مستقيما به محل مصرف تحويل مي شود از قبض انبار مستقيم استفاده مي شود . </a:t>
            </a:r>
          </a:p>
          <a:p>
            <a:endParaRPr lang="fa-IR" sz="2400" b="1" dirty="0" smtClean="0">
              <a:solidFill>
                <a:srgbClr val="002060"/>
              </a:solidFill>
            </a:endParaRPr>
          </a:p>
          <a:p>
            <a:r>
              <a:rPr lang="fa-IR" sz="2400" b="1" dirty="0" smtClean="0">
                <a:solidFill>
                  <a:srgbClr val="002060"/>
                </a:solidFill>
              </a:rPr>
              <a:t> قبض انبار در 5 نسخه صادر وتوزيع مي گردد .</a:t>
            </a:r>
          </a:p>
          <a:p>
            <a:endParaRPr lang="fa-IR" sz="2400" b="1" dirty="0" smtClean="0">
              <a:solidFill>
                <a:srgbClr val="002060"/>
              </a:solidFill>
            </a:endParaRPr>
          </a:p>
          <a:p>
            <a:r>
              <a:rPr lang="fa-IR" sz="2400" b="1" dirty="0" smtClean="0">
                <a:solidFill>
                  <a:srgbClr val="002060"/>
                </a:solidFill>
              </a:rPr>
              <a:t>نسخه 1و2 و 3 به واحد تداركات ارسال تا كنترل  و سپس دو نسخه به حسابداري و يكي  بايگاني مي شود .</a:t>
            </a:r>
          </a:p>
          <a:p>
            <a:endParaRPr lang="fa-IR" sz="2400" b="1" dirty="0" smtClean="0">
              <a:solidFill>
                <a:srgbClr val="002060"/>
              </a:solidFill>
            </a:endParaRPr>
          </a:p>
          <a:p>
            <a:r>
              <a:rPr lang="fa-IR" sz="2400" b="1" dirty="0" smtClean="0">
                <a:solidFill>
                  <a:srgbClr val="002060"/>
                </a:solidFill>
              </a:rPr>
              <a:t>   نسخه چهارم در انبار بايگاني</a:t>
            </a:r>
          </a:p>
          <a:p>
            <a:endParaRPr lang="fa-IR" sz="2400" b="1" dirty="0" smtClean="0">
              <a:solidFill>
                <a:srgbClr val="002060"/>
              </a:solidFill>
            </a:endParaRPr>
          </a:p>
          <a:p>
            <a:r>
              <a:rPr lang="fa-IR" sz="2400" b="1" dirty="0" smtClean="0">
                <a:solidFill>
                  <a:srgbClr val="002060"/>
                </a:solidFill>
              </a:rPr>
              <a:t> و نسخه آخر به تحويل دهنده كالا ارائه مي شود .   </a:t>
            </a:r>
          </a:p>
          <a:p>
            <a:r>
              <a:rPr lang="fa-IR" sz="2400" b="1" dirty="0" smtClean="0">
                <a:solidFill>
                  <a:srgbClr val="002060"/>
                </a:solidFill>
              </a:rPr>
              <a:t>  </a:t>
            </a:r>
            <a:endParaRPr lang="en-US" sz="2400" b="1" dirty="0" smtClean="0">
              <a:solidFill>
                <a:srgbClr val="002060"/>
              </a:solidFill>
            </a:endParaRPr>
          </a:p>
          <a:p>
            <a:endParaRPr lang="en-US" sz="2400" b="1" dirty="0" smtClean="0">
              <a:solidFill>
                <a:srgbClr val="002060"/>
              </a:solidFill>
            </a:endParaRPr>
          </a:p>
          <a:p>
            <a:endParaRPr lang="en-US" sz="2400" b="1" dirty="0" smtClean="0">
              <a:solidFill>
                <a:srgbClr val="002060"/>
              </a:solidFill>
            </a:endParaRPr>
          </a:p>
          <a:p>
            <a:endParaRPr lang="fa-IR" sz="2400" b="1" dirty="0">
              <a:solidFill>
                <a:srgbClr val="002060"/>
              </a:solidFill>
            </a:endParaRPr>
          </a:p>
        </p:txBody>
      </p:sp>
      <p:sp>
        <p:nvSpPr>
          <p:cNvPr id="4" name="Left Arrow 3"/>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 calcmode="lin" valueType="num">
                                      <p:cBhvr additive="base">
                                        <p:cTn id="4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anim calcmode="lin" valueType="num">
                                      <p:cBhvr additive="base">
                                        <p:cTn id="4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0"/>
            <a:ext cx="7848600" cy="1066800"/>
          </a:xfrm>
        </p:spPr>
        <p:txBody>
          <a:bodyPr>
            <a:normAutofit fontScale="90000"/>
          </a:bodyPr>
          <a:lstStyle/>
          <a:p>
            <a:r>
              <a:rPr lang="fa-IR" dirty="0" smtClean="0">
                <a:solidFill>
                  <a:srgbClr val="00B0F0"/>
                </a:solidFill>
                <a:effectLst/>
                <a:cs typeface="+mn-cs"/>
              </a:rPr>
              <a:t> اهميت امور دفتري در سازمان انبار </a:t>
            </a:r>
            <a:endParaRPr lang="fa-IR" dirty="0">
              <a:solidFill>
                <a:srgbClr val="00B0F0"/>
              </a:solidFill>
              <a:effectLst/>
              <a:cs typeface="+mn-cs"/>
            </a:endParaRPr>
          </a:p>
        </p:txBody>
      </p:sp>
      <p:sp>
        <p:nvSpPr>
          <p:cNvPr id="3" name="Subtitle 2"/>
          <p:cNvSpPr>
            <a:spLocks noGrp="1"/>
          </p:cNvSpPr>
          <p:nvPr>
            <p:ph type="subTitle" idx="1"/>
          </p:nvPr>
        </p:nvSpPr>
        <p:spPr>
          <a:xfrm>
            <a:off x="0" y="1524000"/>
            <a:ext cx="8839200" cy="5334000"/>
          </a:xfrm>
        </p:spPr>
        <p:txBody>
          <a:bodyPr>
            <a:normAutofit/>
          </a:bodyPr>
          <a:lstStyle/>
          <a:p>
            <a:pPr>
              <a:buFont typeface="Wingdings" pitchFamily="2" charset="2"/>
              <a:buChar char="v"/>
            </a:pPr>
            <a:r>
              <a:rPr lang="fa-IR" sz="2600" b="1" dirty="0" smtClean="0">
                <a:solidFill>
                  <a:srgbClr val="C00000"/>
                </a:solidFill>
                <a:cs typeface="B Traffic" pitchFamily="2" charset="-78"/>
              </a:rPr>
              <a:t>   تحويل كالا به انبار : </a:t>
            </a:r>
          </a:p>
          <a:p>
            <a:pPr>
              <a:buFont typeface="Wingdings" pitchFamily="2" charset="2"/>
              <a:buChar char="q"/>
            </a:pPr>
            <a:r>
              <a:rPr lang="fa-IR" sz="2600" b="1" dirty="0" smtClean="0">
                <a:cs typeface="B Traffic" pitchFamily="2" charset="-78"/>
              </a:rPr>
              <a:t>   </a:t>
            </a:r>
            <a:r>
              <a:rPr lang="fa-IR" sz="2600" b="1" dirty="0" smtClean="0">
                <a:solidFill>
                  <a:srgbClr val="0070C0"/>
                </a:solidFill>
                <a:cs typeface="B Traffic" pitchFamily="2" charset="-78"/>
              </a:rPr>
              <a:t>آ-تحويل دائم :</a:t>
            </a:r>
          </a:p>
          <a:p>
            <a:r>
              <a:rPr lang="fa-IR" sz="2600" b="1" dirty="0" smtClean="0">
                <a:cs typeface="B Traffic" pitchFamily="2" charset="-78"/>
              </a:rPr>
              <a:t>   </a:t>
            </a:r>
            <a:r>
              <a:rPr lang="fa-IR" sz="2600" b="1" dirty="0" smtClean="0">
                <a:solidFill>
                  <a:srgbClr val="002060"/>
                </a:solidFill>
                <a:cs typeface="B Traffic" pitchFamily="2" charset="-78"/>
              </a:rPr>
              <a:t>پس از كنترل اجناس خريداري شده و تطبيق آنها با اسناد مربوط     </a:t>
            </a:r>
          </a:p>
          <a:p>
            <a:r>
              <a:rPr lang="fa-IR" sz="2600" b="1" dirty="0" smtClean="0">
                <a:solidFill>
                  <a:srgbClr val="002060"/>
                </a:solidFill>
                <a:cs typeface="B Traffic" pitchFamily="2" charset="-78"/>
              </a:rPr>
              <a:t>     و تاييد مقامات مسئول ، تحويل دائم صورت مي گيرد .</a:t>
            </a:r>
          </a:p>
          <a:p>
            <a:endParaRPr lang="fa-IR" sz="2600" b="1" dirty="0" smtClean="0">
              <a:cs typeface="B Traffic" pitchFamily="2" charset="-78"/>
            </a:endParaRPr>
          </a:p>
          <a:p>
            <a:pPr>
              <a:buFont typeface="Wingdings" pitchFamily="2" charset="2"/>
              <a:buChar char="q"/>
            </a:pPr>
            <a:r>
              <a:rPr lang="fa-IR" sz="2600" b="1" dirty="0" smtClean="0">
                <a:solidFill>
                  <a:srgbClr val="FFFF00"/>
                </a:solidFill>
                <a:cs typeface="B Traffic" pitchFamily="2" charset="-78"/>
              </a:rPr>
              <a:t>  </a:t>
            </a:r>
            <a:r>
              <a:rPr lang="fa-IR" sz="2600" b="1" dirty="0" smtClean="0">
                <a:solidFill>
                  <a:srgbClr val="0070C0"/>
                </a:solidFill>
                <a:cs typeface="B Traffic" pitchFamily="2" charset="-78"/>
              </a:rPr>
              <a:t>ب- تحويل موقت </a:t>
            </a:r>
            <a:r>
              <a:rPr lang="fa-IR" sz="2600" b="1" dirty="0" smtClean="0">
                <a:solidFill>
                  <a:srgbClr val="FFC000"/>
                </a:solidFill>
                <a:cs typeface="B Traffic" pitchFamily="2" charset="-78"/>
              </a:rPr>
              <a:t>: </a:t>
            </a:r>
          </a:p>
          <a:p>
            <a:r>
              <a:rPr lang="fa-IR" sz="2600" b="1" dirty="0" smtClean="0">
                <a:solidFill>
                  <a:srgbClr val="002060"/>
                </a:solidFill>
                <a:cs typeface="B Traffic" pitchFamily="2" charset="-78"/>
              </a:rPr>
              <a:t>   در صورتيكه اجناس خريداري شده از لحاظ فني مستلزم كنترل </a:t>
            </a:r>
          </a:p>
          <a:p>
            <a:r>
              <a:rPr lang="fa-IR" sz="2600" b="1" dirty="0" smtClean="0">
                <a:solidFill>
                  <a:srgbClr val="002060"/>
                </a:solidFill>
                <a:cs typeface="B Traffic" pitchFamily="2" charset="-78"/>
              </a:rPr>
              <a:t>      دقيق تر باشد موقتا تحويل مي شود و پس از كنترل فني و    </a:t>
            </a:r>
          </a:p>
          <a:p>
            <a:r>
              <a:rPr lang="fa-IR" sz="2600" b="1" dirty="0" smtClean="0">
                <a:solidFill>
                  <a:srgbClr val="002060"/>
                </a:solidFill>
                <a:cs typeface="B Traffic" pitchFamily="2" charset="-78"/>
              </a:rPr>
              <a:t>       تاييد  مقامات و كارشناسان ، تحويل نهايي انجام مي گيرد .</a:t>
            </a:r>
            <a:endParaRPr lang="en-US" sz="2600" b="1" dirty="0" smtClean="0">
              <a:solidFill>
                <a:srgbClr val="002060"/>
              </a:solidFill>
              <a:cs typeface="B Traffic" pitchFamily="2" charset="-78"/>
            </a:endParaRPr>
          </a:p>
          <a:p>
            <a:endParaRPr lang="en-US" sz="2600" b="1" dirty="0" smtClean="0">
              <a:cs typeface="B Traffic" pitchFamily="2" charset="-78"/>
            </a:endParaRPr>
          </a:p>
          <a:p>
            <a:endParaRPr lang="en-US" sz="2600" b="1" dirty="0" smtClean="0">
              <a:cs typeface="B Traffic" pitchFamily="2" charset="-78"/>
            </a:endParaRPr>
          </a:p>
          <a:p>
            <a:endParaRPr lang="fa-IR" sz="2600" b="1" dirty="0">
              <a:cs typeface="B Traffic" pitchFamily="2" charset="-78"/>
            </a:endParaRPr>
          </a:p>
        </p:txBody>
      </p:sp>
      <p:sp>
        <p:nvSpPr>
          <p:cNvPr id="4" name="Left Arrow 3"/>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52400" y="152400"/>
          <a:ext cx="8763000" cy="3976687"/>
        </p:xfrm>
        <a:graphic>
          <a:graphicData uri="http://schemas.openxmlformats.org/drawingml/2006/table">
            <a:tbl>
              <a:tblPr firstRow="1" lastRow="1" bandRow="1">
                <a:tableStyleId>{5940675A-B579-460E-94D1-54222C63F5DA}</a:tableStyleId>
              </a:tblPr>
              <a:tblGrid>
                <a:gridCol w="914400"/>
                <a:gridCol w="609600"/>
                <a:gridCol w="609600"/>
                <a:gridCol w="533400"/>
                <a:gridCol w="762000"/>
                <a:gridCol w="838200"/>
                <a:gridCol w="844550"/>
                <a:gridCol w="803275"/>
                <a:gridCol w="730250"/>
                <a:gridCol w="584200"/>
                <a:gridCol w="949325"/>
                <a:gridCol w="584200"/>
              </a:tblGrid>
              <a:tr h="1447800">
                <a:tc gridSpan="12">
                  <a:txBody>
                    <a:bodyPr/>
                    <a:lstStyle/>
                    <a:p>
                      <a:pPr algn="ctr"/>
                      <a:r>
                        <a:rPr lang="fa-IR" dirty="0" smtClean="0">
                          <a:cs typeface="B Nazanin" pitchFamily="2" charset="-78"/>
                        </a:rPr>
                        <a:t>((</a:t>
                      </a:r>
                      <a:r>
                        <a:rPr lang="fa-IR" baseline="0" dirty="0" smtClean="0">
                          <a:cs typeface="B Nazanin" pitchFamily="2" charset="-78"/>
                        </a:rPr>
                        <a:t> حواله ی انبار ))</a:t>
                      </a:r>
                    </a:p>
                    <a:p>
                      <a:pPr algn="r"/>
                      <a:r>
                        <a:rPr lang="fa-IR" baseline="0" dirty="0" smtClean="0">
                          <a:cs typeface="B Nazanin" pitchFamily="2" charset="-78"/>
                        </a:rPr>
                        <a:t>نام و شماره ی انبار :  .........................                                                                       شماره :..........................</a:t>
                      </a:r>
                    </a:p>
                    <a:p>
                      <a:pPr algn="r"/>
                      <a:r>
                        <a:rPr lang="fa-IR" baseline="0" dirty="0" smtClean="0">
                          <a:cs typeface="B Nazanin" pitchFamily="2" charset="-78"/>
                        </a:rPr>
                        <a:t>قسمت درخواست کننده : .................                                                                       تاریخ :............................</a:t>
                      </a:r>
                    </a:p>
                    <a:p>
                      <a:pPr algn="r"/>
                      <a:r>
                        <a:rPr lang="fa-IR" baseline="0" dirty="0" smtClean="0">
                          <a:cs typeface="B Nazanin" pitchFamily="2" charset="-78"/>
                        </a:rPr>
                        <a:t>نام در خواست کننده :.........................</a:t>
                      </a:r>
                    </a:p>
                    <a:p>
                      <a:pPr algn="r"/>
                      <a:r>
                        <a:rPr lang="fa-IR" baseline="0" dirty="0" smtClean="0">
                          <a:cs typeface="B Nazanin" pitchFamily="2" charset="-78"/>
                        </a:rPr>
                        <a:t>شماره دستور کار:.................................                                                                       شماره رسید انبار :......</a:t>
                      </a:r>
                      <a:endParaRPr lang="en-US" dirty="0">
                        <a:cs typeface="B Nazanin" pitchFamily="2" charset="-78"/>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r>
              <a:tr h="577773">
                <a:tc>
                  <a:txBody>
                    <a:bodyPr/>
                    <a:lstStyle/>
                    <a:p>
                      <a:pPr algn="ctr"/>
                      <a:r>
                        <a:rPr lang="fa-IR" dirty="0" smtClean="0">
                          <a:cs typeface="B Nazanin" pitchFamily="2" charset="-78"/>
                        </a:rPr>
                        <a:t>مبلغ ریالی</a:t>
                      </a:r>
                      <a:endParaRPr lang="en-US" dirty="0">
                        <a:cs typeface="B Nazanin" pitchFamily="2" charset="-78"/>
                      </a:endParaRPr>
                    </a:p>
                  </a:txBody>
                  <a:tcPr/>
                </a:tc>
                <a:tc>
                  <a:txBody>
                    <a:bodyPr/>
                    <a:lstStyle/>
                    <a:p>
                      <a:pPr algn="ctr"/>
                      <a:r>
                        <a:rPr lang="fa-IR" dirty="0" smtClean="0">
                          <a:cs typeface="B Nazanin" pitchFamily="2" charset="-78"/>
                        </a:rPr>
                        <a:t>قیمت</a:t>
                      </a:r>
                      <a:endParaRPr lang="en-US" dirty="0">
                        <a:cs typeface="B Nazanin" pitchFamily="2" charset="-78"/>
                      </a:endParaRPr>
                    </a:p>
                  </a:txBody>
                  <a:tcPr/>
                </a:tc>
                <a:tc>
                  <a:txBody>
                    <a:bodyPr/>
                    <a:lstStyle/>
                    <a:p>
                      <a:pPr algn="ctr"/>
                      <a:r>
                        <a:rPr lang="fa-IR" dirty="0" smtClean="0">
                          <a:cs typeface="B Nazanin" pitchFamily="2" charset="-78"/>
                        </a:rPr>
                        <a:t>مقدار</a:t>
                      </a:r>
                      <a:endParaRPr lang="en-US" dirty="0">
                        <a:cs typeface="B Nazanin" pitchFamily="2" charset="-78"/>
                      </a:endParaRPr>
                    </a:p>
                  </a:txBody>
                  <a:tcPr/>
                </a:tc>
                <a:tc>
                  <a:txBody>
                    <a:bodyPr/>
                    <a:lstStyle/>
                    <a:p>
                      <a:pPr algn="ctr"/>
                      <a:r>
                        <a:rPr lang="fa-IR" dirty="0" smtClean="0">
                          <a:cs typeface="B Nazanin" pitchFamily="2" charset="-78"/>
                        </a:rPr>
                        <a:t>واحد</a:t>
                      </a:r>
                      <a:endParaRPr lang="en-US" dirty="0">
                        <a:cs typeface="B Nazanin" pitchFamily="2" charset="-78"/>
                      </a:endParaRPr>
                    </a:p>
                  </a:txBody>
                  <a:tcPr/>
                </a:tc>
                <a:tc>
                  <a:txBody>
                    <a:bodyPr/>
                    <a:lstStyle/>
                    <a:p>
                      <a:pPr algn="ctr"/>
                      <a:r>
                        <a:rPr lang="fa-IR" dirty="0" smtClean="0">
                          <a:cs typeface="B Nazanin" pitchFamily="2" charset="-78"/>
                        </a:rPr>
                        <a:t>مقدار تحویلی</a:t>
                      </a:r>
                      <a:endParaRPr lang="en-US" dirty="0">
                        <a:cs typeface="B Nazanin" pitchFamily="2" charset="-78"/>
                      </a:endParaRPr>
                    </a:p>
                  </a:txBody>
                  <a:tcPr/>
                </a:tc>
                <a:tc>
                  <a:txBody>
                    <a:bodyPr/>
                    <a:lstStyle/>
                    <a:p>
                      <a:pPr algn="ctr"/>
                      <a:r>
                        <a:rPr lang="fa-IR" dirty="0" smtClean="0">
                          <a:cs typeface="B Nazanin" pitchFamily="2" charset="-78"/>
                        </a:rPr>
                        <a:t>مقدار دریافتی</a:t>
                      </a:r>
                      <a:endParaRPr lang="en-US" dirty="0">
                        <a:cs typeface="B Nazanin" pitchFamily="2" charset="-78"/>
                      </a:endParaRPr>
                    </a:p>
                  </a:txBody>
                  <a:tcPr/>
                </a:tc>
                <a:tc>
                  <a:txBody>
                    <a:bodyPr/>
                    <a:lstStyle/>
                    <a:p>
                      <a:pPr algn="ctr"/>
                      <a:r>
                        <a:rPr lang="fa-IR" dirty="0" smtClean="0">
                          <a:cs typeface="B Nazanin" pitchFamily="2" charset="-78"/>
                        </a:rPr>
                        <a:t>شماره فنی</a:t>
                      </a:r>
                      <a:endParaRPr lang="en-US" dirty="0">
                        <a:cs typeface="B Nazanin" pitchFamily="2" charset="-78"/>
                      </a:endParaRPr>
                    </a:p>
                  </a:txBody>
                  <a:tcPr/>
                </a:tc>
                <a:tc>
                  <a:txBody>
                    <a:bodyPr/>
                    <a:lstStyle/>
                    <a:p>
                      <a:pPr algn="ctr"/>
                      <a:r>
                        <a:rPr lang="fa-IR" dirty="0" smtClean="0">
                          <a:cs typeface="B Nazanin" pitchFamily="2" charset="-78"/>
                        </a:rPr>
                        <a:t>کد مرکز هزینه</a:t>
                      </a:r>
                      <a:endParaRPr lang="en-US" dirty="0">
                        <a:cs typeface="B Nazanin" pitchFamily="2" charset="-78"/>
                      </a:endParaRPr>
                    </a:p>
                  </a:txBody>
                  <a:tcPr>
                    <a:lnB w="12700" cap="flat" cmpd="sng" algn="ctr">
                      <a:solidFill>
                        <a:schemeClr val="tx1"/>
                      </a:solidFill>
                      <a:prstDash val="solid"/>
                      <a:round/>
                      <a:headEnd type="none" w="med" len="med"/>
                      <a:tailEnd type="none" w="med" len="med"/>
                    </a:lnB>
                  </a:tcPr>
                </a:tc>
                <a:tc>
                  <a:txBody>
                    <a:bodyPr/>
                    <a:lstStyle/>
                    <a:p>
                      <a:pPr algn="ctr"/>
                      <a:r>
                        <a:rPr lang="fa-IR" dirty="0" smtClean="0">
                          <a:cs typeface="B Nazanin" pitchFamily="2" charset="-78"/>
                        </a:rPr>
                        <a:t>کد کالا</a:t>
                      </a:r>
                      <a:endParaRPr lang="en-US" dirty="0">
                        <a:cs typeface="B Nazanin" pitchFamily="2" charset="-78"/>
                      </a:endParaRPr>
                    </a:p>
                  </a:txBody>
                  <a:tcPr/>
                </a:tc>
                <a:tc>
                  <a:txBody>
                    <a:bodyPr/>
                    <a:lstStyle/>
                    <a:p>
                      <a:pPr algn="ctr"/>
                      <a:r>
                        <a:rPr lang="fa-IR" dirty="0" smtClean="0">
                          <a:cs typeface="B Nazanin" pitchFamily="2" charset="-78"/>
                        </a:rPr>
                        <a:t>شرح کالا</a:t>
                      </a:r>
                      <a:endParaRPr lang="en-US" dirty="0">
                        <a:cs typeface="B Nazanin" pitchFamily="2" charset="-78"/>
                      </a:endParaRPr>
                    </a:p>
                  </a:txBody>
                  <a:tcPr/>
                </a:tc>
                <a:tc>
                  <a:txBody>
                    <a:bodyPr/>
                    <a:lstStyle/>
                    <a:p>
                      <a:pPr algn="ctr"/>
                      <a:r>
                        <a:rPr lang="fa-IR" dirty="0" smtClean="0">
                          <a:cs typeface="B Nazanin" pitchFamily="2" charset="-78"/>
                        </a:rPr>
                        <a:t>شماره درخواست</a:t>
                      </a:r>
                      <a:endParaRPr lang="en-US" dirty="0">
                        <a:cs typeface="B Nazanin" pitchFamily="2" charset="-78"/>
                      </a:endParaRPr>
                    </a:p>
                  </a:txBody>
                  <a:tcPr/>
                </a:tc>
                <a:tc>
                  <a:txBody>
                    <a:bodyPr/>
                    <a:lstStyle/>
                    <a:p>
                      <a:pPr algn="ctr"/>
                      <a:r>
                        <a:rPr lang="fa-IR" dirty="0" smtClean="0">
                          <a:cs typeface="B Nazanin" pitchFamily="2" charset="-78"/>
                        </a:rPr>
                        <a:t>ردیف</a:t>
                      </a:r>
                      <a:endParaRPr lang="en-US" dirty="0">
                        <a:cs typeface="B Nazanin" pitchFamily="2" charset="-78"/>
                      </a:endParaRPr>
                    </a:p>
                  </a:txBody>
                  <a:tcPr/>
                </a:tc>
              </a:tr>
              <a:tr h="1873567">
                <a:tc>
                  <a:txBody>
                    <a:bodyPr/>
                    <a:lstStyle/>
                    <a:p>
                      <a:endParaRPr lang="en-US" dirty="0">
                        <a:cs typeface="B Nazanin" pitchFamily="2" charset="-78"/>
                      </a:endParaRPr>
                    </a:p>
                  </a:txBody>
                  <a:tcPr>
                    <a:lnB w="12700" cap="flat" cmpd="sng" algn="ctr">
                      <a:solidFill>
                        <a:schemeClr val="tx1"/>
                      </a:solidFill>
                      <a:prstDash val="solid"/>
                      <a:round/>
                      <a:headEnd type="none" w="med" len="med"/>
                      <a:tailEnd type="none" w="med" len="med"/>
                    </a:lnB>
                  </a:tcPr>
                </a:tc>
                <a:tc>
                  <a:txBody>
                    <a:bodyPr/>
                    <a:lstStyle/>
                    <a:p>
                      <a:endParaRPr lang="en-US">
                        <a:cs typeface="B Nazanin" pitchFamily="2" charset="-78"/>
                      </a:endParaRPr>
                    </a:p>
                  </a:txBody>
                  <a:tcPr>
                    <a:lnB w="12700" cap="flat" cmpd="sng" algn="ctr">
                      <a:solidFill>
                        <a:schemeClr val="tx1"/>
                      </a:solidFill>
                      <a:prstDash val="solid"/>
                      <a:round/>
                      <a:headEnd type="none" w="med" len="med"/>
                      <a:tailEnd type="none" w="med" len="med"/>
                    </a:lnB>
                  </a:tcPr>
                </a:tc>
                <a:tc>
                  <a:txBody>
                    <a:bodyPr/>
                    <a:lstStyle/>
                    <a:p>
                      <a:endParaRPr lang="en-US">
                        <a:cs typeface="B Nazanin" pitchFamily="2" charset="-78"/>
                      </a:endParaRPr>
                    </a:p>
                  </a:txBody>
                  <a:tcPr>
                    <a:lnB w="12700" cap="flat" cmpd="sng" algn="ctr">
                      <a:solidFill>
                        <a:schemeClr val="tx1"/>
                      </a:solidFill>
                      <a:prstDash val="solid"/>
                      <a:round/>
                      <a:headEnd type="none" w="med" len="med"/>
                      <a:tailEnd type="none" w="med" len="med"/>
                    </a:lnB>
                  </a:tcPr>
                </a:tc>
                <a:tc>
                  <a:txBody>
                    <a:bodyPr/>
                    <a:lstStyle/>
                    <a:p>
                      <a:endParaRPr lang="en-US">
                        <a:cs typeface="B Nazanin" pitchFamily="2" charset="-78"/>
                      </a:endParaRPr>
                    </a:p>
                  </a:txBody>
                  <a:tcPr>
                    <a:lnB w="12700" cap="flat" cmpd="sng" algn="ctr">
                      <a:solidFill>
                        <a:schemeClr val="tx1"/>
                      </a:solidFill>
                      <a:prstDash val="solid"/>
                      <a:round/>
                      <a:headEnd type="none" w="med" len="med"/>
                      <a:tailEnd type="none" w="med" len="med"/>
                    </a:lnB>
                  </a:tcPr>
                </a:tc>
                <a:tc>
                  <a:txBody>
                    <a:bodyPr/>
                    <a:lstStyle/>
                    <a:p>
                      <a:endParaRPr lang="en-US">
                        <a:cs typeface="B Nazanin" pitchFamily="2" charset="-78"/>
                      </a:endParaRPr>
                    </a:p>
                  </a:txBody>
                  <a:tcPr>
                    <a:lnB w="12700" cap="flat" cmpd="sng" algn="ctr">
                      <a:solidFill>
                        <a:schemeClr val="tx1"/>
                      </a:solidFill>
                      <a:prstDash val="solid"/>
                      <a:round/>
                      <a:headEnd type="none" w="med" len="med"/>
                      <a:tailEnd type="none" w="med" len="med"/>
                    </a:lnB>
                  </a:tcPr>
                </a:tc>
                <a:tc>
                  <a:txBody>
                    <a:bodyPr/>
                    <a:lstStyle/>
                    <a:p>
                      <a:endParaRPr lang="en-US" dirty="0">
                        <a:cs typeface="B Nazanin" pitchFamily="2" charset="-78"/>
                      </a:endParaRPr>
                    </a:p>
                  </a:txBody>
                  <a:tcPr>
                    <a:lnB w="12700" cap="flat" cmpd="sng" algn="ctr">
                      <a:solidFill>
                        <a:schemeClr val="tx1"/>
                      </a:solidFill>
                      <a:prstDash val="solid"/>
                      <a:round/>
                      <a:headEnd type="none" w="med" len="med"/>
                      <a:tailEnd type="none" w="med" len="med"/>
                    </a:lnB>
                  </a:tcPr>
                </a:tc>
                <a:tc>
                  <a:txBody>
                    <a:bodyPr/>
                    <a:lstStyle/>
                    <a:p>
                      <a:endParaRPr lang="en-US" dirty="0">
                        <a:cs typeface="B Nazanin" pitchFamily="2" charset="-7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dirty="0">
                        <a:cs typeface="B Nazanin"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cs typeface="B Nazanin" pitchFamily="2" charset="-7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endParaRPr lang="en-US">
                        <a:cs typeface="B Nazanin" pitchFamily="2" charset="-78"/>
                      </a:endParaRPr>
                    </a:p>
                  </a:txBody>
                  <a:tcPr>
                    <a:lnB w="12700" cap="flat" cmpd="sng" algn="ctr">
                      <a:solidFill>
                        <a:schemeClr val="tx1"/>
                      </a:solidFill>
                      <a:prstDash val="solid"/>
                      <a:round/>
                      <a:headEnd type="none" w="med" len="med"/>
                      <a:tailEnd type="none" w="med" len="med"/>
                    </a:lnB>
                  </a:tcPr>
                </a:tc>
                <a:tc>
                  <a:txBody>
                    <a:bodyPr/>
                    <a:lstStyle/>
                    <a:p>
                      <a:endParaRPr lang="en-US" dirty="0">
                        <a:cs typeface="B Nazanin" pitchFamily="2" charset="-78"/>
                      </a:endParaRPr>
                    </a:p>
                  </a:txBody>
                  <a:tcPr>
                    <a:lnB w="12700" cap="flat" cmpd="sng" algn="ctr">
                      <a:solidFill>
                        <a:schemeClr val="tx1"/>
                      </a:solidFill>
                      <a:prstDash val="solid"/>
                      <a:round/>
                      <a:headEnd type="none" w="med" len="med"/>
                      <a:tailEnd type="none" w="med" len="med"/>
                    </a:lnB>
                  </a:tcPr>
                </a:tc>
                <a:tc>
                  <a:txBody>
                    <a:bodyPr/>
                    <a:lstStyle/>
                    <a:p>
                      <a:endParaRPr lang="en-US" dirty="0">
                        <a:cs typeface="B Nazanin" pitchFamily="2" charset="-78"/>
                      </a:endParaRPr>
                    </a:p>
                  </a:txBody>
                  <a:tcPr>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152400" y="4191000"/>
          <a:ext cx="8763000" cy="1981200"/>
        </p:xfrm>
        <a:graphic>
          <a:graphicData uri="http://schemas.openxmlformats.org/drawingml/2006/table">
            <a:tbl>
              <a:tblPr/>
              <a:tblGrid>
                <a:gridCol w="8763000"/>
              </a:tblGrid>
              <a:tr h="1981200">
                <a:tc>
                  <a:txBody>
                    <a:bodyPr/>
                    <a:lstStyle/>
                    <a:p>
                      <a:pPr algn="r"/>
                      <a:endParaRPr lang="fa-IR" b="1" dirty="0" smtClean="0">
                        <a:cs typeface="B Nazanin" pitchFamily="2" charset="-78"/>
                      </a:endParaRPr>
                    </a:p>
                    <a:p>
                      <a:pPr algn="r"/>
                      <a:r>
                        <a:rPr lang="fa-IR" b="1" dirty="0" smtClean="0">
                          <a:cs typeface="B Nazanin" pitchFamily="2" charset="-78"/>
                        </a:rPr>
                        <a:t>توضیحات</a:t>
                      </a:r>
                      <a:r>
                        <a:rPr lang="fa-IR" b="1" baseline="0" dirty="0" smtClean="0">
                          <a:cs typeface="B Nazanin" pitchFamily="2" charset="-78"/>
                        </a:rPr>
                        <a:t> </a:t>
                      </a:r>
                    </a:p>
                    <a:p>
                      <a:pPr algn="r"/>
                      <a:r>
                        <a:rPr lang="fa-IR" b="1" baseline="0" dirty="0" smtClean="0">
                          <a:cs typeface="B Nazanin" pitchFamily="2" charset="-78"/>
                        </a:rPr>
                        <a:t>نام و امضای انباردار                                 نام و امضای سرپرست انبار              شماره و تاریخ سند حسابداری : </a:t>
                      </a:r>
                    </a:p>
                    <a:p>
                      <a:pPr algn="r"/>
                      <a:r>
                        <a:rPr lang="fa-IR" b="1" baseline="0" dirty="0" smtClean="0">
                          <a:cs typeface="B Nazanin" pitchFamily="2" charset="-78"/>
                        </a:rPr>
                        <a:t>نام و امضای تحویل گیرنده                                                                             نام و امضای حسابدار </a:t>
                      </a:r>
                    </a:p>
                    <a:p>
                      <a:pPr algn="r"/>
                      <a:r>
                        <a:rPr lang="fa-IR" b="1" baseline="0" dirty="0" smtClean="0">
                          <a:cs typeface="B Nazanin" pitchFamily="2" charset="-78"/>
                        </a:rPr>
                        <a:t>در کارت انبار ثبت گردید                                                                               در کارت حسابداری انبار ثبت گردید  </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cxnSp>
        <p:nvCxnSpPr>
          <p:cNvPr id="10" name="Straight Connector 9"/>
          <p:cNvCxnSpPr/>
          <p:nvPr/>
        </p:nvCxnSpPr>
        <p:spPr>
          <a:xfrm rot="5400000">
            <a:off x="5154613" y="5054600"/>
            <a:ext cx="1728788"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336800" y="5054600"/>
            <a:ext cx="172878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Left Arrow 6"/>
          <p:cNvSpPr/>
          <p:nvPr/>
        </p:nvSpPr>
        <p:spPr>
          <a:xfrm>
            <a:off x="0" y="6019800"/>
            <a:ext cx="37338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0"/>
            <a:ext cx="8534400" cy="6858000"/>
          </a:xfrm>
        </p:spPr>
        <p:txBody>
          <a:bodyPr>
            <a:normAutofit/>
          </a:bodyPr>
          <a:lstStyle/>
          <a:p>
            <a:pPr marL="0" indent="0" algn="r">
              <a:spcBef>
                <a:spcPct val="0"/>
              </a:spcBef>
              <a:buClrTx/>
              <a:buSzTx/>
              <a:buFont typeface="Wingdings 3"/>
              <a:buNone/>
              <a:defRPr/>
            </a:pPr>
            <a:endParaRPr lang="fa-IR" sz="2400" dirty="0" smtClean="0">
              <a:solidFill>
                <a:srgbClr val="66FF33"/>
              </a:solidFill>
              <a:latin typeface="Arial" pitchFamily="34" charset="0"/>
              <a:ea typeface="Times New Roman" pitchFamily="18" charset="0"/>
            </a:endParaRPr>
          </a:p>
          <a:p>
            <a:pPr marL="0" indent="0" algn="r">
              <a:spcBef>
                <a:spcPct val="0"/>
              </a:spcBef>
              <a:buClrTx/>
              <a:buSzTx/>
              <a:buFont typeface="Wingdings 3"/>
              <a:buNone/>
              <a:defRPr/>
            </a:pPr>
            <a:r>
              <a:rPr lang="fa-IR" sz="3200" b="1" dirty="0" smtClean="0">
                <a:solidFill>
                  <a:srgbClr val="7030A0"/>
                </a:solidFill>
                <a:latin typeface="Arial" pitchFamily="34" charset="0"/>
                <a:ea typeface="Times New Roman" pitchFamily="18" charset="0"/>
                <a:cs typeface="B Nazanin" pitchFamily="2" charset="-78"/>
              </a:rPr>
              <a:t>                         رسید انبار مستقیم :</a:t>
            </a:r>
          </a:p>
          <a:p>
            <a:pPr marL="0" indent="0" algn="r">
              <a:spcBef>
                <a:spcPct val="0"/>
              </a:spcBef>
              <a:buClrTx/>
              <a:buSzTx/>
              <a:buFont typeface="Wingdings 3"/>
              <a:buNone/>
              <a:defRPr/>
            </a:pPr>
            <a:endParaRPr lang="fa-IR" sz="2400" dirty="0" smtClean="0">
              <a:solidFill>
                <a:srgbClr val="66FF33"/>
              </a:solidFill>
              <a:latin typeface="Arial" pitchFamily="34" charset="0"/>
            </a:endParaRPr>
          </a:p>
          <a:p>
            <a:pPr marL="0" indent="0" algn="r">
              <a:spcBef>
                <a:spcPct val="0"/>
              </a:spcBef>
              <a:buClrTx/>
              <a:buSzTx/>
              <a:buFont typeface="Wingdings 3"/>
              <a:buNone/>
              <a:defRPr/>
            </a:pPr>
            <a:r>
              <a:rPr lang="fa-IR" sz="2400" b="1" dirty="0" smtClean="0">
                <a:latin typeface="Arial" pitchFamily="34" charset="0"/>
                <a:ea typeface="Times New Roman" pitchFamily="18" charset="0"/>
              </a:rPr>
              <a:t>در مواقعی که جنس خریداری شده بدون ورود به انبار به مکان مورد استفاده ارسال می گردد از فرم رسید مستقیم انبار استفاده می شود . که در 5 نسخه توسط انباردار صادر و به صورت زیر توزیع می گردد :(مثل مصالح ساختمانی) . </a:t>
            </a:r>
          </a:p>
          <a:p>
            <a:pPr marL="365760" indent="-256032" algn="r" eaLnBrk="1" fontAlgn="auto" hangingPunct="1">
              <a:spcAft>
                <a:spcPts val="0"/>
              </a:spcAft>
              <a:buFont typeface="Wingdings 3"/>
              <a:buNone/>
              <a:defRPr/>
            </a:pPr>
            <a:endParaRPr lang="fa-IR" sz="2400" b="1" dirty="0" smtClean="0"/>
          </a:p>
          <a:p>
            <a:pPr marL="365760" indent="-256032" algn="r" eaLnBrk="1" fontAlgn="auto" hangingPunct="1">
              <a:spcAft>
                <a:spcPts val="0"/>
              </a:spcAft>
              <a:buFont typeface="Arial" charset="0"/>
              <a:buChar char="•"/>
              <a:defRPr/>
            </a:pPr>
            <a:r>
              <a:rPr lang="fa-IR" sz="2400" b="1" dirty="0" smtClean="0"/>
              <a:t>* نسخ 1 و2 به واحد حسابداری .</a:t>
            </a:r>
          </a:p>
          <a:p>
            <a:pPr marL="365760" indent="-256032" algn="r" eaLnBrk="1" fontAlgn="auto" hangingPunct="1">
              <a:spcAft>
                <a:spcPts val="0"/>
              </a:spcAft>
              <a:buFont typeface="Arial" charset="0"/>
              <a:buChar char="•"/>
              <a:defRPr/>
            </a:pPr>
            <a:endParaRPr lang="fa-IR" sz="2400" b="1" dirty="0" smtClean="0"/>
          </a:p>
          <a:p>
            <a:pPr marL="365760" indent="-256032" algn="r" eaLnBrk="1" fontAlgn="auto" hangingPunct="1">
              <a:spcAft>
                <a:spcPts val="0"/>
              </a:spcAft>
              <a:buFont typeface="Arial" charset="0"/>
              <a:buChar char="•"/>
              <a:defRPr/>
            </a:pPr>
            <a:r>
              <a:rPr lang="fa-IR" sz="2400" b="1" dirty="0" smtClean="0"/>
              <a:t>* نسخه 3 به واحد تدارکات . </a:t>
            </a:r>
          </a:p>
          <a:p>
            <a:pPr marL="365760" indent="-256032" algn="r" eaLnBrk="1" fontAlgn="auto" hangingPunct="1">
              <a:spcAft>
                <a:spcPts val="0"/>
              </a:spcAft>
              <a:buFont typeface="Arial" charset="0"/>
              <a:buChar char="•"/>
              <a:defRPr/>
            </a:pPr>
            <a:endParaRPr lang="fa-IR" sz="2400" b="1" dirty="0" smtClean="0"/>
          </a:p>
          <a:p>
            <a:pPr marL="365760" indent="-256032" algn="r" eaLnBrk="1" fontAlgn="auto" hangingPunct="1">
              <a:spcAft>
                <a:spcPts val="0"/>
              </a:spcAft>
              <a:buFont typeface="Arial" charset="0"/>
              <a:buChar char="•"/>
              <a:defRPr/>
            </a:pPr>
            <a:r>
              <a:rPr lang="fa-IR" sz="2400" b="1" dirty="0" smtClean="0"/>
              <a:t>* نسخه 4 در انبار بایگانی .</a:t>
            </a:r>
          </a:p>
          <a:p>
            <a:pPr marL="365760" indent="-256032" algn="r" eaLnBrk="1" fontAlgn="auto" hangingPunct="1">
              <a:spcAft>
                <a:spcPts val="0"/>
              </a:spcAft>
              <a:buFont typeface="Wingdings 3"/>
              <a:buNone/>
              <a:defRPr/>
            </a:pPr>
            <a:endParaRPr lang="fa-IR" sz="2400" b="1" dirty="0" smtClean="0"/>
          </a:p>
          <a:p>
            <a:pPr marL="365760" indent="-256032" algn="r" eaLnBrk="1" fontAlgn="auto" hangingPunct="1">
              <a:spcAft>
                <a:spcPts val="0"/>
              </a:spcAft>
              <a:buFont typeface="Wingdings 3"/>
              <a:buNone/>
              <a:defRPr/>
            </a:pPr>
            <a:r>
              <a:rPr lang="fa-IR" sz="2400" b="1" dirty="0" smtClean="0"/>
              <a:t>* نسخه 5 به تحویل دهنده کالا </a:t>
            </a:r>
            <a:r>
              <a:rPr lang="fa-IR" sz="2400" b="1" dirty="0" smtClean="0"/>
              <a:t>.</a:t>
            </a:r>
            <a:endParaRPr lang="fa-IR" sz="2400" b="1" dirty="0" smtClean="0"/>
          </a:p>
        </p:txBody>
      </p:sp>
      <p:sp>
        <p:nvSpPr>
          <p:cNvPr id="4" name="Left Arrow 3"/>
          <p:cNvSpPr/>
          <p:nvPr/>
        </p:nvSpPr>
        <p:spPr>
          <a:xfrm>
            <a:off x="381000" y="6019800"/>
            <a:ext cx="37338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 calcmode="lin" valueType="num">
                                      <p:cBhvr additive="base">
                                        <p:cTn id="3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 calcmode="lin" valueType="num">
                                      <p:cBhvr additive="base">
                                        <p:cTn id="3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143000" y="152401"/>
            <a:ext cx="7543800" cy="838199"/>
          </a:xfrm>
        </p:spPr>
        <p:txBody>
          <a:bodyPr>
            <a:normAutofit/>
          </a:bodyPr>
          <a:lstStyle/>
          <a:p>
            <a:pPr algn="r"/>
            <a:r>
              <a:rPr lang="fa-IR" sz="3600" b="1" dirty="0" smtClean="0">
                <a:solidFill>
                  <a:srgbClr val="000099"/>
                </a:solidFill>
                <a:cs typeface="B Traffic" pitchFamily="2" charset="-78"/>
              </a:rPr>
              <a:t>                                  تعریف </a:t>
            </a:r>
            <a:r>
              <a:rPr lang="fa-IR" sz="3600" b="1" dirty="0">
                <a:solidFill>
                  <a:srgbClr val="000099"/>
                </a:solidFill>
                <a:cs typeface="B Traffic" pitchFamily="2" charset="-78"/>
              </a:rPr>
              <a:t>انبار:</a:t>
            </a:r>
            <a:endParaRPr lang="en-US" sz="3600" b="1" dirty="0">
              <a:solidFill>
                <a:srgbClr val="000099"/>
              </a:solidFill>
              <a:cs typeface="B Traffic" pitchFamily="2" charset="-78"/>
            </a:endParaRPr>
          </a:p>
        </p:txBody>
      </p:sp>
      <p:sp>
        <p:nvSpPr>
          <p:cNvPr id="5123" name="Rectangle 3"/>
          <p:cNvSpPr>
            <a:spLocks noGrp="1" noChangeArrowheads="1"/>
          </p:cNvSpPr>
          <p:nvPr>
            <p:ph idx="1"/>
          </p:nvPr>
        </p:nvSpPr>
        <p:spPr>
          <a:xfrm>
            <a:off x="468313" y="1066800"/>
            <a:ext cx="8229600" cy="2867025"/>
          </a:xfrm>
        </p:spPr>
        <p:txBody>
          <a:bodyPr/>
          <a:lstStyle/>
          <a:p>
            <a:r>
              <a:rPr lang="fa-IR" sz="2400" b="1" dirty="0">
                <a:cs typeface="B Traffic" pitchFamily="2" charset="-78"/>
              </a:rPr>
              <a:t>انبار محل و فضایی است که یک یا چند نوع </a:t>
            </a:r>
            <a:r>
              <a:rPr lang="fa-IR" sz="2400" b="1" dirty="0" smtClean="0">
                <a:cs typeface="B Traffic" pitchFamily="2" charset="-78"/>
              </a:rPr>
              <a:t>کالای بازرگانی، صنعتی، مواد </a:t>
            </a:r>
            <a:r>
              <a:rPr lang="fa-IR" sz="2400" b="1" dirty="0">
                <a:cs typeface="B Traffic" pitchFamily="2" charset="-78"/>
              </a:rPr>
              <a:t>اولیه و یا فرآورده های مختلف درآن نگهداری می شود که بر اساس یک سیستم صحیح طبقه بندی و تنظیم می گردد.</a:t>
            </a:r>
            <a:endParaRPr lang="en-US" sz="2400" b="1" dirty="0">
              <a:solidFill>
                <a:srgbClr val="000099"/>
              </a:solidFill>
              <a:cs typeface="B Traffic" pitchFamily="2" charset="-78"/>
            </a:endParaRPr>
          </a:p>
        </p:txBody>
      </p:sp>
      <p:sp>
        <p:nvSpPr>
          <p:cNvPr id="5125" name="Text Box 5"/>
          <p:cNvSpPr txBox="1">
            <a:spLocks noChangeArrowheads="1"/>
          </p:cNvSpPr>
          <p:nvPr/>
        </p:nvSpPr>
        <p:spPr bwMode="auto">
          <a:xfrm>
            <a:off x="539750" y="3429000"/>
            <a:ext cx="8064500" cy="1066800"/>
          </a:xfrm>
          <a:prstGeom prst="rect">
            <a:avLst/>
          </a:prstGeom>
          <a:noFill/>
          <a:ln w="9525">
            <a:noFill/>
            <a:miter lim="800000"/>
            <a:headEnd/>
            <a:tailEnd/>
          </a:ln>
          <a:effectLst/>
        </p:spPr>
        <p:txBody>
          <a:bodyPr>
            <a:spAutoFit/>
          </a:bodyPr>
          <a:lstStyle/>
          <a:p>
            <a:pPr algn="r" rtl="0" eaLnBrk="0" hangingPunct="0">
              <a:spcBef>
                <a:spcPct val="50000"/>
              </a:spcBef>
            </a:pPr>
            <a:r>
              <a:rPr lang="fa-IR" sz="2800" b="1" dirty="0">
                <a:solidFill>
                  <a:srgbClr val="000099"/>
                </a:solidFill>
                <a:cs typeface="B Traffic" pitchFamily="2" charset="-78"/>
              </a:rPr>
              <a:t>کلید واژه ها:</a:t>
            </a:r>
            <a:endParaRPr lang="en-US" sz="2800" b="1" dirty="0">
              <a:ea typeface="Arial Unicode MS" pitchFamily="34" charset="-128"/>
              <a:cs typeface="B Traffic" pitchFamily="2" charset="-78"/>
            </a:endParaRPr>
          </a:p>
          <a:p>
            <a:pPr algn="r" rtl="0" eaLnBrk="0" hangingPunct="0">
              <a:spcBef>
                <a:spcPct val="50000"/>
              </a:spcBef>
            </a:pPr>
            <a:r>
              <a:rPr lang="fa-IR" sz="2400" b="1" dirty="0" smtClean="0">
                <a:ea typeface="Arial Unicode MS" pitchFamily="34" charset="-128"/>
                <a:cs typeface="B Traffic" pitchFamily="2" charset="-78"/>
              </a:rPr>
              <a:t>1- </a:t>
            </a:r>
            <a:r>
              <a:rPr lang="fa-IR" sz="2400" b="1" dirty="0">
                <a:ea typeface="Arial Unicode MS" pitchFamily="34" charset="-128"/>
                <a:cs typeface="B Traffic" pitchFamily="2" charset="-78"/>
              </a:rPr>
              <a:t>نگهداری                            </a:t>
            </a:r>
            <a:r>
              <a:rPr lang="fa-IR" sz="2400" b="1" dirty="0" smtClean="0">
                <a:ea typeface="Arial Unicode MS" pitchFamily="34" charset="-128"/>
                <a:cs typeface="B Traffic" pitchFamily="2" charset="-78"/>
              </a:rPr>
              <a:t>                </a:t>
            </a:r>
            <a:r>
              <a:rPr lang="fa-IR" sz="2400" b="1" dirty="0">
                <a:ea typeface="Arial Unicode MS" pitchFamily="34" charset="-128"/>
                <a:cs typeface="B Traffic" pitchFamily="2" charset="-78"/>
              </a:rPr>
              <a:t>2- طبقه </a:t>
            </a:r>
            <a:r>
              <a:rPr lang="fa-IR" sz="2400" b="1" dirty="0" smtClean="0">
                <a:ea typeface="Arial Unicode MS" pitchFamily="34" charset="-128"/>
                <a:cs typeface="B Traffic" pitchFamily="2" charset="-78"/>
              </a:rPr>
              <a:t>بندی          </a:t>
            </a:r>
            <a:endParaRPr lang="en-US" sz="2400" b="1" dirty="0">
              <a:ea typeface="Arial Unicode MS" pitchFamily="34" charset="-128"/>
              <a:cs typeface="B Traffic" pitchFamily="2" charset="-78"/>
            </a:endParaRPr>
          </a:p>
        </p:txBody>
      </p:sp>
      <p:sp>
        <p:nvSpPr>
          <p:cNvPr id="5127" name="Line 7"/>
          <p:cNvSpPr>
            <a:spLocks noChangeShapeType="1"/>
          </p:cNvSpPr>
          <p:nvPr/>
        </p:nvSpPr>
        <p:spPr bwMode="auto">
          <a:xfrm>
            <a:off x="4787900" y="4652963"/>
            <a:ext cx="0" cy="1728787"/>
          </a:xfrm>
          <a:prstGeom prst="line">
            <a:avLst/>
          </a:prstGeom>
          <a:noFill/>
          <a:ln w="9525">
            <a:solidFill>
              <a:schemeClr val="tx1"/>
            </a:solidFill>
            <a:round/>
            <a:headEnd/>
            <a:tailEnd/>
          </a:ln>
          <a:effectLst/>
        </p:spPr>
        <p:txBody>
          <a:bodyPr/>
          <a:lstStyle/>
          <a:p>
            <a:endParaRPr lang="fa-IR"/>
          </a:p>
        </p:txBody>
      </p:sp>
      <p:sp>
        <p:nvSpPr>
          <p:cNvPr id="5128" name="Text Box 8"/>
          <p:cNvSpPr txBox="1">
            <a:spLocks noChangeArrowheads="1"/>
          </p:cNvSpPr>
          <p:nvPr/>
        </p:nvSpPr>
        <p:spPr bwMode="auto">
          <a:xfrm>
            <a:off x="4932363" y="5013325"/>
            <a:ext cx="3906837" cy="707886"/>
          </a:xfrm>
          <a:prstGeom prst="rect">
            <a:avLst/>
          </a:prstGeom>
          <a:noFill/>
          <a:ln w="9525">
            <a:noFill/>
            <a:miter lim="800000"/>
            <a:headEnd/>
            <a:tailEnd/>
          </a:ln>
          <a:effectLst/>
        </p:spPr>
        <p:txBody>
          <a:bodyPr wrap="square">
            <a:spAutoFit/>
          </a:bodyPr>
          <a:lstStyle/>
          <a:p>
            <a:pPr rtl="0" eaLnBrk="0" hangingPunct="0">
              <a:spcBef>
                <a:spcPct val="50000"/>
              </a:spcBef>
            </a:pPr>
            <a:r>
              <a:rPr lang="fa-IR" sz="2000" b="1" dirty="0">
                <a:ea typeface="Arial Unicode MS" pitchFamily="34" charset="-128"/>
                <a:cs typeface="B Traffic" pitchFamily="2" charset="-78"/>
              </a:rPr>
              <a:t>نگهداری،یعنی حفظ و حراست </a:t>
            </a:r>
            <a:r>
              <a:rPr lang="fa-IR" sz="2000" b="1" dirty="0" smtClean="0">
                <a:ea typeface="Arial Unicode MS" pitchFamily="34" charset="-128"/>
                <a:cs typeface="B Traffic" pitchFamily="2" charset="-78"/>
              </a:rPr>
              <a:t>با     </a:t>
            </a:r>
            <a:r>
              <a:rPr lang="fa-IR" sz="2000" b="1" dirty="0">
                <a:ea typeface="Arial Unicode MS" pitchFamily="34" charset="-128"/>
                <a:cs typeface="B Traffic" pitchFamily="2" charset="-78"/>
              </a:rPr>
              <a:t>رعایت اصول ایمنی </a:t>
            </a:r>
            <a:r>
              <a:rPr lang="fa-IR" sz="2000" b="1" dirty="0" smtClean="0">
                <a:ea typeface="Arial Unicode MS" pitchFamily="34" charset="-128"/>
                <a:cs typeface="B Traffic" pitchFamily="2" charset="-78"/>
              </a:rPr>
              <a:t>استاندارد </a:t>
            </a:r>
            <a:r>
              <a:rPr lang="fa-IR" sz="2000" b="1" dirty="0">
                <a:ea typeface="Arial Unicode MS" pitchFamily="34" charset="-128"/>
                <a:cs typeface="B Traffic" pitchFamily="2" charset="-78"/>
              </a:rPr>
              <a:t>شده</a:t>
            </a:r>
            <a:endParaRPr lang="en-US" sz="2000" b="1" dirty="0">
              <a:ea typeface="Arial Unicode MS" pitchFamily="34" charset="-128"/>
              <a:cs typeface="B Traffic" pitchFamily="2" charset="-78"/>
            </a:endParaRPr>
          </a:p>
        </p:txBody>
      </p:sp>
      <p:sp>
        <p:nvSpPr>
          <p:cNvPr id="5129" name="Text Box 9"/>
          <p:cNvSpPr txBox="1">
            <a:spLocks noChangeArrowheads="1"/>
          </p:cNvSpPr>
          <p:nvPr/>
        </p:nvSpPr>
        <p:spPr bwMode="auto">
          <a:xfrm>
            <a:off x="457200" y="5013325"/>
            <a:ext cx="4330700" cy="707886"/>
          </a:xfrm>
          <a:prstGeom prst="rect">
            <a:avLst/>
          </a:prstGeom>
          <a:noFill/>
          <a:ln w="9525">
            <a:noFill/>
            <a:miter lim="800000"/>
            <a:headEnd/>
            <a:tailEnd/>
          </a:ln>
          <a:effectLst/>
        </p:spPr>
        <p:txBody>
          <a:bodyPr wrap="square">
            <a:spAutoFit/>
          </a:bodyPr>
          <a:lstStyle/>
          <a:p>
            <a:pPr rtl="0" eaLnBrk="0" hangingPunct="0">
              <a:spcBef>
                <a:spcPct val="50000"/>
              </a:spcBef>
            </a:pPr>
            <a:r>
              <a:rPr lang="fa-IR" sz="2000" b="1" dirty="0">
                <a:ea typeface="Arial Unicode MS" pitchFamily="34" charset="-128"/>
                <a:cs typeface="B Traffic" pitchFamily="2" charset="-78"/>
              </a:rPr>
              <a:t>طبقه بندی یعنی کد گذاری بر اساس استانداردهای پذیرفته </a:t>
            </a:r>
            <a:r>
              <a:rPr lang="fa-IR" sz="2000" b="1" dirty="0" smtClean="0">
                <a:ea typeface="Arial Unicode MS" pitchFamily="34" charset="-128"/>
                <a:cs typeface="B Traffic" pitchFamily="2" charset="-78"/>
              </a:rPr>
              <a:t>شده           </a:t>
            </a:r>
            <a:endParaRPr lang="en-US" sz="2000" b="1" dirty="0">
              <a:ea typeface="Arial Unicode MS" pitchFamily="34" charset="-128"/>
              <a:cs typeface="B Traffic" pitchFamily="2" charset="-78"/>
            </a:endParaRPr>
          </a:p>
        </p:txBody>
      </p:sp>
      <p:sp>
        <p:nvSpPr>
          <p:cNvPr id="8" name="Left Arrow 7"/>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800" decel="100000"/>
                                        <p:tgtEl>
                                          <p:spTgt spid="5122"/>
                                        </p:tgtEl>
                                      </p:cBhvr>
                                    </p:animEffect>
                                    <p:anim calcmode="lin" valueType="num">
                                      <p:cBhvr>
                                        <p:cTn id="8" dur="800" decel="100000" fill="hold"/>
                                        <p:tgtEl>
                                          <p:spTgt spid="5122"/>
                                        </p:tgtEl>
                                        <p:attrNameLst>
                                          <p:attrName>style.rotation</p:attrName>
                                        </p:attrNameLst>
                                      </p:cBhvr>
                                      <p:tavLst>
                                        <p:tav tm="0">
                                          <p:val>
                                            <p:fltVal val="-90"/>
                                          </p:val>
                                        </p:tav>
                                        <p:tav tm="100000">
                                          <p:val>
                                            <p:fltVal val="0"/>
                                          </p:val>
                                        </p:tav>
                                      </p:tavLst>
                                    </p:anim>
                                    <p:anim calcmode="lin" valueType="num">
                                      <p:cBhvr>
                                        <p:cTn id="9" dur="800" decel="100000" fill="hold"/>
                                        <p:tgtEl>
                                          <p:spTgt spid="5122"/>
                                        </p:tgtEl>
                                        <p:attrNameLst>
                                          <p:attrName>ppt_x</p:attrName>
                                        </p:attrNameLst>
                                      </p:cBhvr>
                                      <p:tavLst>
                                        <p:tav tm="0">
                                          <p:val>
                                            <p:strVal val="#ppt_x+0.4"/>
                                          </p:val>
                                        </p:tav>
                                        <p:tav tm="100000">
                                          <p:val>
                                            <p:strVal val="#ppt_x-0.05"/>
                                          </p:val>
                                        </p:tav>
                                      </p:tavLst>
                                    </p:anim>
                                    <p:anim calcmode="lin" valueType="num">
                                      <p:cBhvr>
                                        <p:cTn id="10" dur="800" decel="100000" fill="hold"/>
                                        <p:tgtEl>
                                          <p:spTgt spid="512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12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122"/>
                                        </p:tgtEl>
                                        <p:attrNameLst>
                                          <p:attrName>ppt_y</p:attrName>
                                        </p:attrNameLst>
                                      </p:cBhvr>
                                      <p:tavLst>
                                        <p:tav tm="0">
                                          <p:val>
                                            <p:strVal val="#ppt_y+0.1"/>
                                          </p:val>
                                        </p:tav>
                                        <p:tav tm="100000">
                                          <p:val>
                                            <p:strVal val="#ppt_y"/>
                                          </p:val>
                                        </p:tav>
                                      </p:tavLst>
                                    </p:anim>
                                  </p:childTnLst>
                                </p:cTn>
                              </p:par>
                              <p:par>
                                <p:cTn id="13" presetID="22" presetClass="entr" presetSubtype="4" fill="hold" grpId="0" nodeType="withEffect">
                                  <p:stCondLst>
                                    <p:cond delay="3000"/>
                                  </p:stCondLst>
                                  <p:childTnLst>
                                    <p:set>
                                      <p:cBhvr>
                                        <p:cTn id="14" dur="1" fill="hold">
                                          <p:stCondLst>
                                            <p:cond delay="0"/>
                                          </p:stCondLst>
                                        </p:cTn>
                                        <p:tgtEl>
                                          <p:spTgt spid="5127"/>
                                        </p:tgtEl>
                                        <p:attrNameLst>
                                          <p:attrName>style.visibility</p:attrName>
                                        </p:attrNameLst>
                                      </p:cBhvr>
                                      <p:to>
                                        <p:strVal val="visible"/>
                                      </p:to>
                                    </p:set>
                                    <p:animEffect transition="in" filter="wipe(down)">
                                      <p:cBhvr>
                                        <p:cTn id="15" dur="500"/>
                                        <p:tgtEl>
                                          <p:spTgt spid="5127"/>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123">
                                            <p:txEl>
                                              <p:pRg st="0" end="0"/>
                                            </p:txEl>
                                          </p:spTgt>
                                        </p:tgtEl>
                                        <p:attrNameLst>
                                          <p:attrName>style.visibility</p:attrName>
                                        </p:attrNameLst>
                                      </p:cBhvr>
                                      <p:to>
                                        <p:strVal val="visible"/>
                                      </p:to>
                                    </p:set>
                                    <p:anim calcmode="lin" valueType="num">
                                      <p:cBhvr additive="base">
                                        <p:cTn id="20" dur="500" fill="hold"/>
                                        <p:tgtEl>
                                          <p:spTgt spid="5123">
                                            <p:txEl>
                                              <p:pRg st="0" end="0"/>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5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125">
                                            <p:txEl>
                                              <p:pRg st="0" end="0"/>
                                            </p:txEl>
                                          </p:spTgt>
                                        </p:tgtEl>
                                        <p:attrNameLst>
                                          <p:attrName>style.visibility</p:attrName>
                                        </p:attrNameLst>
                                      </p:cBhvr>
                                      <p:to>
                                        <p:strVal val="visible"/>
                                      </p:to>
                                    </p:set>
                                    <p:anim calcmode="lin" valueType="num">
                                      <p:cBhvr additive="base">
                                        <p:cTn id="26" dur="500" fill="hold"/>
                                        <p:tgtEl>
                                          <p:spTgt spid="5125">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12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5125">
                                            <p:txEl>
                                              <p:pRg st="1" end="1"/>
                                            </p:txEl>
                                          </p:spTgt>
                                        </p:tgtEl>
                                        <p:attrNameLst>
                                          <p:attrName>style.visibility</p:attrName>
                                        </p:attrNameLst>
                                      </p:cBhvr>
                                      <p:to>
                                        <p:strVal val="visible"/>
                                      </p:to>
                                    </p:set>
                                    <p:anim calcmode="lin" valueType="num">
                                      <p:cBhvr additive="base">
                                        <p:cTn id="32" dur="500" fill="hold"/>
                                        <p:tgtEl>
                                          <p:spTgt spid="5125">
                                            <p:txEl>
                                              <p:pRg st="1" end="1"/>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512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5128">
                                            <p:txEl>
                                              <p:pRg st="0" end="0"/>
                                            </p:txEl>
                                          </p:spTgt>
                                        </p:tgtEl>
                                        <p:attrNameLst>
                                          <p:attrName>style.visibility</p:attrName>
                                        </p:attrNameLst>
                                      </p:cBhvr>
                                      <p:to>
                                        <p:strVal val="visible"/>
                                      </p:to>
                                    </p:set>
                                    <p:anim calcmode="lin" valueType="num">
                                      <p:cBhvr additive="base">
                                        <p:cTn id="38" dur="500" fill="hold"/>
                                        <p:tgtEl>
                                          <p:spTgt spid="5128">
                                            <p:txEl>
                                              <p:pRg st="0" end="0"/>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512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5129">
                                            <p:txEl>
                                              <p:pRg st="0" end="0"/>
                                            </p:txEl>
                                          </p:spTgt>
                                        </p:tgtEl>
                                        <p:attrNameLst>
                                          <p:attrName>style.visibility</p:attrName>
                                        </p:attrNameLst>
                                      </p:cBhvr>
                                      <p:to>
                                        <p:strVal val="visible"/>
                                      </p:to>
                                    </p:set>
                                    <p:anim calcmode="lin" valueType="num">
                                      <p:cBhvr additive="base">
                                        <p:cTn id="44" dur="500" fill="hold"/>
                                        <p:tgtEl>
                                          <p:spTgt spid="5129">
                                            <p:txEl>
                                              <p:pRg st="0" end="0"/>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512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P spid="5125" grpId="0" build="p"/>
      <p:bldP spid="5127" grpId="0" animBg="1"/>
      <p:bldP spid="5128" grpId="0" build="p"/>
      <p:bldP spid="5129"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04800" y="152400"/>
          <a:ext cx="8534400" cy="5943601"/>
        </p:xfrm>
        <a:graphic>
          <a:graphicData uri="http://schemas.openxmlformats.org/drawingml/2006/table">
            <a:tbl>
              <a:tblPr firstRow="1" bandRow="1">
                <a:tableStyleId>{5940675A-B579-460E-94D1-54222C63F5DA}</a:tableStyleId>
              </a:tblPr>
              <a:tblGrid>
                <a:gridCol w="1280160"/>
                <a:gridCol w="853440"/>
                <a:gridCol w="1066800"/>
                <a:gridCol w="568960"/>
                <a:gridCol w="1706880"/>
                <a:gridCol w="924560"/>
                <a:gridCol w="1564640"/>
                <a:gridCol w="568960"/>
              </a:tblGrid>
              <a:tr h="1784367">
                <a:tc gridSpan="8">
                  <a:txBody>
                    <a:bodyPr/>
                    <a:lstStyle/>
                    <a:p>
                      <a:pPr algn="ctr"/>
                      <a:r>
                        <a:rPr lang="fa-IR" dirty="0" smtClean="0"/>
                        <a:t>رسید انبار مستقیم</a:t>
                      </a:r>
                    </a:p>
                    <a:p>
                      <a:pPr algn="ctr"/>
                      <a:r>
                        <a:rPr lang="fa-IR" dirty="0" smtClean="0"/>
                        <a:t>قسمت</a:t>
                      </a:r>
                      <a:r>
                        <a:rPr lang="fa-IR" baseline="0" dirty="0" smtClean="0"/>
                        <a:t> درخواست کننده :..............                                                             شماره : .................</a:t>
                      </a:r>
                    </a:p>
                    <a:p>
                      <a:pPr algn="l"/>
                      <a:r>
                        <a:rPr lang="fa-IR" baseline="0" dirty="0" smtClean="0"/>
                        <a:t>تاریخ: ....................</a:t>
                      </a:r>
                    </a:p>
                    <a:p>
                      <a:pPr algn="r"/>
                      <a:r>
                        <a:rPr lang="fa-IR" baseline="0" dirty="0" smtClean="0"/>
                        <a:t>شماره ی درخواست خرید.........................کد قسمت ..................... شماره ی دستور کار............</a:t>
                      </a:r>
                    </a:p>
                    <a:p>
                      <a:pPr algn="r"/>
                      <a:r>
                        <a:rPr lang="fa-IR" baseline="0" dirty="0" smtClean="0"/>
                        <a:t>شماره و تاریخ فاکتور فروشنده :...................                           </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r>
              <a:tr h="681184">
                <a:tc>
                  <a:txBody>
                    <a:bodyPr/>
                    <a:lstStyle/>
                    <a:p>
                      <a:pPr algn="ctr"/>
                      <a:r>
                        <a:rPr lang="fa-IR" dirty="0" smtClean="0">
                          <a:cs typeface="B Nazanin" pitchFamily="2" charset="-78"/>
                        </a:rPr>
                        <a:t>سایر اطلاعات</a:t>
                      </a:r>
                      <a:endParaRPr lang="en-US" dirty="0">
                        <a:cs typeface="B Nazanin" pitchFamily="2" charset="-78"/>
                      </a:endParaRPr>
                    </a:p>
                  </a:txBody>
                  <a:tcPr/>
                </a:tc>
                <a:tc>
                  <a:txBody>
                    <a:bodyPr/>
                    <a:lstStyle/>
                    <a:p>
                      <a:pPr algn="ctr"/>
                      <a:r>
                        <a:rPr lang="fa-IR" dirty="0" smtClean="0">
                          <a:cs typeface="B Nazanin" pitchFamily="2" charset="-78"/>
                        </a:rPr>
                        <a:t>قیمت کل</a:t>
                      </a:r>
                      <a:endParaRPr lang="en-US" dirty="0">
                        <a:cs typeface="B Nazanin" pitchFamily="2" charset="-78"/>
                      </a:endParaRPr>
                    </a:p>
                  </a:txBody>
                  <a:tcPr/>
                </a:tc>
                <a:tc>
                  <a:txBody>
                    <a:bodyPr/>
                    <a:lstStyle/>
                    <a:p>
                      <a:pPr algn="ctr"/>
                      <a:r>
                        <a:rPr lang="fa-IR" dirty="0" smtClean="0">
                          <a:cs typeface="B Nazanin" pitchFamily="2" charset="-78"/>
                        </a:rPr>
                        <a:t>قیمت واحد</a:t>
                      </a:r>
                      <a:endParaRPr lang="en-US" dirty="0">
                        <a:cs typeface="B Nazanin" pitchFamily="2" charset="-78"/>
                      </a:endParaRPr>
                    </a:p>
                  </a:txBody>
                  <a:tcPr/>
                </a:tc>
                <a:tc>
                  <a:txBody>
                    <a:bodyPr/>
                    <a:lstStyle/>
                    <a:p>
                      <a:pPr algn="ctr"/>
                      <a:r>
                        <a:rPr lang="fa-IR" dirty="0" smtClean="0">
                          <a:cs typeface="B Nazanin" pitchFamily="2" charset="-78"/>
                        </a:rPr>
                        <a:t>واحد</a:t>
                      </a:r>
                      <a:endParaRPr lang="en-US" dirty="0">
                        <a:cs typeface="B Nazanin" pitchFamily="2" charset="-78"/>
                      </a:endParaRPr>
                    </a:p>
                  </a:txBody>
                  <a:tcPr/>
                </a:tc>
                <a:tc>
                  <a:txBody>
                    <a:bodyPr/>
                    <a:lstStyle/>
                    <a:p>
                      <a:pPr algn="ctr"/>
                      <a:r>
                        <a:rPr lang="fa-IR" dirty="0" smtClean="0">
                          <a:cs typeface="B Nazanin" pitchFamily="2" charset="-78"/>
                        </a:rPr>
                        <a:t>تعداد با مقدار دریافتی </a:t>
                      </a:r>
                      <a:endParaRPr lang="en-US" dirty="0">
                        <a:cs typeface="B Nazanin" pitchFamily="2" charset="-78"/>
                      </a:endParaRPr>
                    </a:p>
                  </a:txBody>
                  <a:tcPr/>
                </a:tc>
                <a:tc>
                  <a:txBody>
                    <a:bodyPr/>
                    <a:lstStyle/>
                    <a:p>
                      <a:pPr algn="ctr"/>
                      <a:r>
                        <a:rPr lang="fa-IR" dirty="0" smtClean="0">
                          <a:cs typeface="B Nazanin" pitchFamily="2" charset="-78"/>
                        </a:rPr>
                        <a:t>کد</a:t>
                      </a:r>
                      <a:r>
                        <a:rPr lang="fa-IR" baseline="0" dirty="0" smtClean="0">
                          <a:cs typeface="B Nazanin" pitchFamily="2" charset="-78"/>
                        </a:rPr>
                        <a:t> کالا</a:t>
                      </a:r>
                      <a:endParaRPr lang="en-US" dirty="0">
                        <a:cs typeface="B Nazanin" pitchFamily="2" charset="-78"/>
                      </a:endParaRPr>
                    </a:p>
                  </a:txBody>
                  <a:tcPr/>
                </a:tc>
                <a:tc>
                  <a:txBody>
                    <a:bodyPr/>
                    <a:lstStyle/>
                    <a:p>
                      <a:pPr algn="ctr"/>
                      <a:r>
                        <a:rPr lang="fa-IR" dirty="0" smtClean="0">
                          <a:cs typeface="B Nazanin" pitchFamily="2" charset="-78"/>
                        </a:rPr>
                        <a:t>نام و مشخصات کالا</a:t>
                      </a:r>
                      <a:endParaRPr lang="en-US" dirty="0">
                        <a:cs typeface="B Nazanin" pitchFamily="2" charset="-78"/>
                      </a:endParaRPr>
                    </a:p>
                  </a:txBody>
                  <a:tcPr/>
                </a:tc>
                <a:tc>
                  <a:txBody>
                    <a:bodyPr/>
                    <a:lstStyle/>
                    <a:p>
                      <a:pPr algn="ctr"/>
                      <a:r>
                        <a:rPr lang="fa-IR" dirty="0" smtClean="0">
                          <a:cs typeface="B Nazanin" pitchFamily="2" charset="-78"/>
                        </a:rPr>
                        <a:t>ردیف</a:t>
                      </a:r>
                      <a:endParaRPr lang="en-US" dirty="0">
                        <a:cs typeface="B Nazanin" pitchFamily="2" charset="-78"/>
                      </a:endParaRPr>
                    </a:p>
                  </a:txBody>
                  <a:tcPr/>
                </a:tc>
              </a:tr>
              <a:tr h="2188098">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1289952">
                <a:tc gridSpan="8">
                  <a:txBody>
                    <a:bodyPr/>
                    <a:lstStyle/>
                    <a:p>
                      <a:pPr algn="r"/>
                      <a:r>
                        <a:rPr lang="fa-IR" dirty="0" smtClean="0"/>
                        <a:t>نا</a:t>
                      </a:r>
                      <a:r>
                        <a:rPr lang="fa-IR" dirty="0" smtClean="0">
                          <a:cs typeface="B Nazanin" pitchFamily="2" charset="-78"/>
                        </a:rPr>
                        <a:t>م و امضای دریافت کننده :                                       نام و امضای</a:t>
                      </a:r>
                      <a:r>
                        <a:rPr lang="fa-IR" baseline="0" dirty="0" smtClean="0">
                          <a:cs typeface="B Nazanin" pitchFamily="2" charset="-78"/>
                        </a:rPr>
                        <a:t> تحویل دهنده :             نام وامضای انباردار:</a:t>
                      </a:r>
                    </a:p>
                    <a:p>
                      <a:pPr algn="r"/>
                      <a:r>
                        <a:rPr lang="fa-IR" baseline="0" dirty="0" smtClean="0">
                          <a:cs typeface="B Nazanin" pitchFamily="2" charset="-78"/>
                        </a:rPr>
                        <a:t>نام وامضای تایید کننده :                                           شماره سند حسابداری :</a:t>
                      </a:r>
                    </a:p>
                    <a:p>
                      <a:pPr algn="r"/>
                      <a:r>
                        <a:rPr lang="fa-IR" baseline="0" dirty="0" smtClean="0">
                          <a:cs typeface="B Nazanin" pitchFamily="2" charset="-78"/>
                        </a:rPr>
                        <a:t>نام و امضای قیمت گذار :                                           تاریخ صدور سند :</a:t>
                      </a:r>
                      <a:r>
                        <a:rPr lang="fa-IR" baseline="0" dirty="0" smtClean="0"/>
                        <a:t> </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r>
            </a:tbl>
          </a:graphicData>
        </a:graphic>
      </p:graphicFrame>
      <p:sp>
        <p:nvSpPr>
          <p:cNvPr id="3" name="Left Arrow 2"/>
          <p:cNvSpPr/>
          <p:nvPr/>
        </p:nvSpPr>
        <p:spPr>
          <a:xfrm>
            <a:off x="0" y="6019800"/>
            <a:ext cx="37338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8686800" cy="1066800"/>
          </a:xfrm>
        </p:spPr>
        <p:txBody>
          <a:bodyPr/>
          <a:lstStyle/>
          <a:p>
            <a:r>
              <a:rPr lang="fa-IR" dirty="0" smtClean="0">
                <a:solidFill>
                  <a:srgbClr val="00B0F0"/>
                </a:solidFill>
                <a:cs typeface="+mn-cs"/>
              </a:rPr>
              <a:t>اهميت امور دفتري در سازمان انبار </a:t>
            </a:r>
            <a:endParaRPr lang="fa-IR" dirty="0">
              <a:solidFill>
                <a:srgbClr val="00B0F0"/>
              </a:solidFill>
              <a:cs typeface="+mn-cs"/>
            </a:endParaRPr>
          </a:p>
        </p:txBody>
      </p:sp>
      <p:sp>
        <p:nvSpPr>
          <p:cNvPr id="3" name="Subtitle 2"/>
          <p:cNvSpPr>
            <a:spLocks noGrp="1"/>
          </p:cNvSpPr>
          <p:nvPr>
            <p:ph type="subTitle" idx="1"/>
          </p:nvPr>
        </p:nvSpPr>
        <p:spPr>
          <a:xfrm>
            <a:off x="0" y="1066800"/>
            <a:ext cx="8915400" cy="5791200"/>
          </a:xfrm>
        </p:spPr>
        <p:txBody>
          <a:bodyPr>
            <a:normAutofit/>
          </a:bodyPr>
          <a:lstStyle/>
          <a:p>
            <a:r>
              <a:rPr lang="fa-IR" sz="2800" b="1" dirty="0" smtClean="0">
                <a:cs typeface="B Traffic" pitchFamily="2" charset="-78"/>
              </a:rPr>
              <a:t> *</a:t>
            </a:r>
            <a:r>
              <a:rPr lang="fa-IR" sz="2800" b="1" dirty="0" smtClean="0">
                <a:solidFill>
                  <a:srgbClr val="C00000"/>
                </a:solidFill>
                <a:cs typeface="B Traffic" pitchFamily="2" charset="-78"/>
              </a:rPr>
              <a:t>فرم حواله انبار : </a:t>
            </a:r>
          </a:p>
          <a:p>
            <a:r>
              <a:rPr lang="fa-IR" sz="2800" b="1" dirty="0" smtClean="0">
                <a:cs typeface="B Traffic" pitchFamily="2" charset="-78"/>
              </a:rPr>
              <a:t>  </a:t>
            </a:r>
            <a:r>
              <a:rPr lang="fa-IR" sz="2800" b="1" dirty="0" smtClean="0">
                <a:solidFill>
                  <a:srgbClr val="002060"/>
                </a:solidFill>
                <a:cs typeface="B Traffic" pitchFamily="2" charset="-78"/>
              </a:rPr>
              <a:t>صدور كالا از انبار مستلزم صدور فرمي است كه اصطلاحا به </a:t>
            </a:r>
          </a:p>
          <a:p>
            <a:r>
              <a:rPr lang="fa-IR" sz="2800" b="1" dirty="0" smtClean="0">
                <a:solidFill>
                  <a:srgbClr val="002060"/>
                </a:solidFill>
                <a:cs typeface="B Traffic" pitchFamily="2" charset="-78"/>
              </a:rPr>
              <a:t>  </a:t>
            </a:r>
            <a:r>
              <a:rPr lang="fa-IR" sz="2800" b="1" dirty="0" smtClean="0">
                <a:solidFill>
                  <a:srgbClr val="0070C0"/>
                </a:solidFill>
                <a:cs typeface="B Traffic" pitchFamily="2" charset="-78"/>
              </a:rPr>
              <a:t>حواله انبار </a:t>
            </a:r>
            <a:r>
              <a:rPr lang="fa-IR" sz="2800" b="1" dirty="0" smtClean="0">
                <a:solidFill>
                  <a:srgbClr val="002060"/>
                </a:solidFill>
                <a:cs typeface="B Traffic" pitchFamily="2" charset="-78"/>
              </a:rPr>
              <a:t>معروف است و كه در 4 نسخه تنظيم مي شود </a:t>
            </a:r>
          </a:p>
          <a:p>
            <a:endParaRPr lang="fa-IR" sz="2800" b="1" dirty="0" smtClean="0">
              <a:solidFill>
                <a:srgbClr val="002060"/>
              </a:solidFill>
              <a:cs typeface="B Traffic" pitchFamily="2" charset="-78"/>
            </a:endParaRPr>
          </a:p>
          <a:p>
            <a:r>
              <a:rPr lang="fa-IR" sz="2800" b="1" dirty="0" smtClean="0">
                <a:solidFill>
                  <a:srgbClr val="002060"/>
                </a:solidFill>
                <a:cs typeface="B Traffic" pitchFamily="2" charset="-78"/>
              </a:rPr>
              <a:t>   كه نسخه 1و2 به همراه فرم درخواست كالا به حسابداري</a:t>
            </a:r>
          </a:p>
          <a:p>
            <a:r>
              <a:rPr lang="fa-IR" sz="2800" b="1" dirty="0" smtClean="0">
                <a:solidFill>
                  <a:srgbClr val="002060"/>
                </a:solidFill>
                <a:cs typeface="B Traffic" pitchFamily="2" charset="-78"/>
              </a:rPr>
              <a:t> ارسال شده ، و نسخه 3 همراه جنس به متقاضي  و نسخه 4 </a:t>
            </a:r>
          </a:p>
          <a:p>
            <a:r>
              <a:rPr lang="fa-IR" sz="2800" b="1" dirty="0" smtClean="0">
                <a:solidFill>
                  <a:srgbClr val="002060"/>
                </a:solidFill>
                <a:cs typeface="B Traffic" pitchFamily="2" charset="-78"/>
              </a:rPr>
              <a:t>   همراه نسخه دوم در خواست كالا در انبار بايگاني مي شود . </a:t>
            </a:r>
          </a:p>
          <a:p>
            <a:r>
              <a:rPr lang="fa-IR" sz="2800" b="1" dirty="0" smtClean="0">
                <a:solidFill>
                  <a:srgbClr val="002060"/>
                </a:solidFill>
                <a:cs typeface="B Traffic" pitchFamily="2" charset="-78"/>
              </a:rPr>
              <a:t>  که پس از در یافت فرم درخواست کالا که تایید شده باشدصادر می شود </a:t>
            </a:r>
          </a:p>
          <a:p>
            <a:r>
              <a:rPr lang="fa-IR" sz="2800" b="1" dirty="0" smtClean="0">
                <a:cs typeface="B Traffic" pitchFamily="2" charset="-78"/>
              </a:rPr>
              <a:t> </a:t>
            </a:r>
            <a:r>
              <a:rPr lang="fa-IR" sz="2800" b="1" dirty="0" smtClean="0">
                <a:solidFill>
                  <a:srgbClr val="FFFF00"/>
                </a:solidFill>
                <a:cs typeface="B Traffic" pitchFamily="2" charset="-78"/>
              </a:rPr>
              <a:t>* </a:t>
            </a:r>
            <a:r>
              <a:rPr lang="fa-IR" sz="2800" b="1" dirty="0" smtClean="0">
                <a:solidFill>
                  <a:srgbClr val="C00000"/>
                </a:solidFill>
                <a:cs typeface="B Traffic" pitchFamily="2" charset="-78"/>
              </a:rPr>
              <a:t>فرم دريافت ابزارآلات :</a:t>
            </a:r>
          </a:p>
          <a:p>
            <a:r>
              <a:rPr lang="fa-IR" sz="2800" b="1" dirty="0" smtClean="0">
                <a:cs typeface="B Traffic" pitchFamily="2" charset="-78"/>
              </a:rPr>
              <a:t> </a:t>
            </a:r>
            <a:r>
              <a:rPr lang="fa-IR" sz="2800" b="1" dirty="0" smtClean="0">
                <a:solidFill>
                  <a:srgbClr val="002060"/>
                </a:solidFill>
                <a:cs typeface="B Traffic" pitchFamily="2" charset="-78"/>
              </a:rPr>
              <a:t>براي استفاده موقت از ابزار ، فرم مذبور توسط متقاضي يا واحد مصرف کننده تكميل و به انبار ارسال مي گردد . </a:t>
            </a:r>
          </a:p>
          <a:p>
            <a:r>
              <a:rPr lang="fa-IR" sz="2800" b="1" dirty="0" smtClean="0">
                <a:solidFill>
                  <a:srgbClr val="002060"/>
                </a:solidFill>
                <a:cs typeface="B Traffic" pitchFamily="2" charset="-78"/>
              </a:rPr>
              <a:t>  </a:t>
            </a:r>
            <a:endParaRPr lang="en-US" sz="2800" b="1" dirty="0" smtClean="0">
              <a:solidFill>
                <a:srgbClr val="002060"/>
              </a:solidFill>
              <a:cs typeface="B Traffic" pitchFamily="2" charset="-78"/>
            </a:endParaRPr>
          </a:p>
          <a:p>
            <a:endParaRPr lang="en-US" sz="2800" b="1" dirty="0" smtClean="0">
              <a:cs typeface="B Traffic" pitchFamily="2" charset="-78"/>
            </a:endParaRPr>
          </a:p>
          <a:p>
            <a:endParaRPr lang="en-US" sz="2800" b="1" dirty="0" smtClean="0">
              <a:cs typeface="B Traffic" pitchFamily="2" charset="-78"/>
            </a:endParaRPr>
          </a:p>
          <a:p>
            <a:endParaRPr lang="fa-IR" sz="2800" b="1" dirty="0">
              <a:cs typeface="B Traffic" pitchFamily="2" charset="-78"/>
            </a:endParaRPr>
          </a:p>
        </p:txBody>
      </p:sp>
      <p:sp>
        <p:nvSpPr>
          <p:cNvPr id="4" name="Left Arrow 3"/>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dirty="0" smtClean="0">
                <a:solidFill>
                  <a:srgbClr val="0070C0"/>
                </a:solidFill>
                <a:cs typeface="+mn-cs"/>
              </a:rPr>
              <a:t>اهميت امور دفتري در سازمان انبار </a:t>
            </a:r>
            <a:endParaRPr lang="fa-IR" dirty="0">
              <a:solidFill>
                <a:srgbClr val="0070C0"/>
              </a:solidFill>
              <a:cs typeface="+mn-cs"/>
            </a:endParaRPr>
          </a:p>
        </p:txBody>
      </p:sp>
      <p:sp>
        <p:nvSpPr>
          <p:cNvPr id="3" name="Subtitle 2"/>
          <p:cNvSpPr>
            <a:spLocks noGrp="1"/>
          </p:cNvSpPr>
          <p:nvPr>
            <p:ph type="subTitle" idx="1"/>
          </p:nvPr>
        </p:nvSpPr>
        <p:spPr>
          <a:xfrm>
            <a:off x="152400" y="1066800"/>
            <a:ext cx="8686800" cy="5791200"/>
          </a:xfrm>
        </p:spPr>
        <p:txBody>
          <a:bodyPr>
            <a:normAutofit fontScale="92500" lnSpcReduction="20000"/>
          </a:bodyPr>
          <a:lstStyle/>
          <a:p>
            <a:r>
              <a:rPr lang="fa-IR" sz="3200" b="1" dirty="0" smtClean="0">
                <a:cs typeface="B Traffic" pitchFamily="2" charset="-78"/>
              </a:rPr>
              <a:t> </a:t>
            </a:r>
          </a:p>
          <a:p>
            <a:r>
              <a:rPr lang="fa-IR" sz="3200" b="1" dirty="0" smtClean="0">
                <a:solidFill>
                  <a:srgbClr val="C00000"/>
                </a:solidFill>
                <a:cs typeface="B Traffic" pitchFamily="2" charset="-78"/>
              </a:rPr>
              <a:t> *فرم خروج كالا از موسسه </a:t>
            </a:r>
            <a:r>
              <a:rPr lang="fa-IR" sz="3200" b="1" dirty="0" smtClean="0">
                <a:solidFill>
                  <a:srgbClr val="FFFF00"/>
                </a:solidFill>
                <a:cs typeface="B Traffic" pitchFamily="2" charset="-78"/>
              </a:rPr>
              <a:t>:</a:t>
            </a:r>
          </a:p>
          <a:p>
            <a:r>
              <a:rPr lang="fa-IR" sz="3200" b="1" dirty="0" smtClean="0">
                <a:cs typeface="B Traffic" pitchFamily="2" charset="-78"/>
              </a:rPr>
              <a:t> </a:t>
            </a:r>
            <a:r>
              <a:rPr lang="fa-IR" sz="3200" b="1" dirty="0" smtClean="0">
                <a:solidFill>
                  <a:srgbClr val="002060"/>
                </a:solidFill>
                <a:cs typeface="B Traffic" pitchFamily="2" charset="-78"/>
              </a:rPr>
              <a:t>كالا ي خروجي از انبار براي استفاده مشتريان ، علاوه بر قبض انبار ، فرم يا </a:t>
            </a:r>
            <a:r>
              <a:rPr lang="fa-IR" sz="3200" b="1" dirty="0" smtClean="0">
                <a:solidFill>
                  <a:srgbClr val="002060"/>
                </a:solidFill>
                <a:cs typeface="B Traffic" pitchFamily="2" charset="-78"/>
              </a:rPr>
              <a:t> </a:t>
            </a:r>
            <a:r>
              <a:rPr lang="fa-IR" sz="3200" b="1" dirty="0" smtClean="0">
                <a:solidFill>
                  <a:srgbClr val="002060"/>
                </a:solidFill>
                <a:cs typeface="B Traffic" pitchFamily="2" charset="-78"/>
              </a:rPr>
              <a:t>پروانه خروج كالا از موسسه نيز تكميل مي شود . كه هنگام خروج بايد به </a:t>
            </a:r>
            <a:r>
              <a:rPr lang="fa-IR" sz="3200" b="1" dirty="0" smtClean="0">
                <a:solidFill>
                  <a:srgbClr val="002060"/>
                </a:solidFill>
                <a:cs typeface="B Traffic" pitchFamily="2" charset="-78"/>
              </a:rPr>
              <a:t>نگهباني </a:t>
            </a:r>
            <a:r>
              <a:rPr lang="fa-IR" sz="3200" b="1" dirty="0" smtClean="0">
                <a:solidFill>
                  <a:srgbClr val="002060"/>
                </a:solidFill>
                <a:cs typeface="B Traffic" pitchFamily="2" charset="-78"/>
              </a:rPr>
              <a:t>تحويل شود . </a:t>
            </a:r>
          </a:p>
          <a:p>
            <a:endParaRPr lang="fa-IR" sz="3200" b="1" dirty="0" smtClean="0">
              <a:solidFill>
                <a:srgbClr val="C00000"/>
              </a:solidFill>
              <a:cs typeface="B Traffic" pitchFamily="2" charset="-78"/>
            </a:endParaRPr>
          </a:p>
          <a:p>
            <a:r>
              <a:rPr lang="fa-IR" sz="3200" b="1" dirty="0" smtClean="0">
                <a:solidFill>
                  <a:srgbClr val="C00000"/>
                </a:solidFill>
                <a:cs typeface="B Traffic" pitchFamily="2" charset="-78"/>
              </a:rPr>
              <a:t> * دفتر كالا ( كاردكس انبار): </a:t>
            </a:r>
          </a:p>
          <a:p>
            <a:r>
              <a:rPr lang="fa-IR" sz="3200" b="1" dirty="0" smtClean="0">
                <a:solidFill>
                  <a:srgbClr val="FFFF00"/>
                </a:solidFill>
                <a:cs typeface="B Traffic" pitchFamily="2" charset="-78"/>
              </a:rPr>
              <a:t>  </a:t>
            </a:r>
            <a:r>
              <a:rPr lang="fa-IR" sz="3200" b="1" dirty="0" smtClean="0">
                <a:solidFill>
                  <a:srgbClr val="002060"/>
                </a:solidFill>
                <a:cs typeface="B Traffic" pitchFamily="2" charset="-78"/>
              </a:rPr>
              <a:t>به ثبت كليه اطلاعات مربوط به فعل و انفعالات كالا در انبار روي كارت به منظور آگاهي از مقدار كالاي وارده و يا صادره و موجودي و همچنين اطلاع از محل نگهداري آنها ، </a:t>
            </a:r>
            <a:r>
              <a:rPr lang="fa-IR" sz="3200" b="1" dirty="0" smtClean="0">
                <a:solidFill>
                  <a:srgbClr val="FF0000"/>
                </a:solidFill>
                <a:cs typeface="B Traffic" pitchFamily="2" charset="-78"/>
              </a:rPr>
              <a:t>سيستم كاردكس </a:t>
            </a:r>
            <a:r>
              <a:rPr lang="fa-IR" sz="3200" b="1" dirty="0" smtClean="0">
                <a:solidFill>
                  <a:srgbClr val="002060"/>
                </a:solidFill>
                <a:cs typeface="B Traffic" pitchFamily="2" charset="-78"/>
              </a:rPr>
              <a:t>گفته مي شود .  </a:t>
            </a:r>
          </a:p>
          <a:p>
            <a:r>
              <a:rPr lang="fa-IR" sz="3200" b="1" dirty="0" smtClean="0">
                <a:solidFill>
                  <a:srgbClr val="002060"/>
                </a:solidFill>
                <a:cs typeface="B Traffic" pitchFamily="2" charset="-78"/>
              </a:rPr>
              <a:t>   در بعضي از </a:t>
            </a:r>
            <a:r>
              <a:rPr lang="fa-IR" sz="3200" b="1" dirty="0" smtClean="0">
                <a:solidFill>
                  <a:srgbClr val="0070C0"/>
                </a:solidFill>
                <a:cs typeface="B Traffic" pitchFamily="2" charset="-78"/>
              </a:rPr>
              <a:t>كاردكس ها </a:t>
            </a:r>
            <a:r>
              <a:rPr lang="fa-IR" sz="3200" b="1" dirty="0" smtClean="0">
                <a:solidFill>
                  <a:srgbClr val="002060"/>
                </a:solidFill>
                <a:cs typeface="B Traffic" pitchFamily="2" charset="-78"/>
              </a:rPr>
              <a:t>” حداقل و حداكثر موجودي ، نقطه سفارش ، تاريخ  درخواست و سفارش كالا  ” و ساير اطلاعات لازم پيش بيني گرديده است . </a:t>
            </a:r>
          </a:p>
          <a:p>
            <a:endParaRPr lang="en-US" sz="3200" b="1" dirty="0" smtClean="0">
              <a:cs typeface="B Traffic" pitchFamily="2" charset="-78"/>
            </a:endParaRPr>
          </a:p>
          <a:p>
            <a:endParaRPr lang="en-US" sz="3200" b="1" dirty="0" smtClean="0">
              <a:cs typeface="B Traffic" pitchFamily="2" charset="-78"/>
            </a:endParaRPr>
          </a:p>
          <a:p>
            <a:endParaRPr lang="fa-IR" sz="3200" b="1" dirty="0">
              <a:cs typeface="B Traffic" pitchFamily="2" charset="-78"/>
            </a:endParaRPr>
          </a:p>
        </p:txBody>
      </p:sp>
      <p:sp>
        <p:nvSpPr>
          <p:cNvPr id="4" name="Left Arrow 3"/>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dirty="0" smtClean="0">
                <a:solidFill>
                  <a:srgbClr val="0070C0"/>
                </a:solidFill>
                <a:cs typeface="+mn-cs"/>
              </a:rPr>
              <a:t>  اهميت امور دفتري در سازمان انبار </a:t>
            </a:r>
            <a:endParaRPr lang="fa-IR" dirty="0">
              <a:solidFill>
                <a:srgbClr val="0070C0"/>
              </a:solidFill>
              <a:cs typeface="+mn-cs"/>
            </a:endParaRPr>
          </a:p>
        </p:txBody>
      </p:sp>
      <p:sp>
        <p:nvSpPr>
          <p:cNvPr id="3" name="Subtitle 2"/>
          <p:cNvSpPr>
            <a:spLocks noGrp="1"/>
          </p:cNvSpPr>
          <p:nvPr>
            <p:ph type="subTitle" idx="1"/>
          </p:nvPr>
        </p:nvSpPr>
        <p:spPr>
          <a:xfrm>
            <a:off x="0" y="1143000"/>
            <a:ext cx="8839200" cy="5791200"/>
          </a:xfrm>
        </p:spPr>
        <p:txBody>
          <a:bodyPr>
            <a:normAutofit/>
          </a:bodyPr>
          <a:lstStyle/>
          <a:p>
            <a:pPr>
              <a:buFont typeface="Wingdings" pitchFamily="2" charset="2"/>
              <a:buChar char="v"/>
            </a:pPr>
            <a:r>
              <a:rPr lang="fa-IR" sz="2800" b="1" dirty="0" smtClean="0">
                <a:solidFill>
                  <a:srgbClr val="FFFF00"/>
                </a:solidFill>
                <a:cs typeface="B Traffic" pitchFamily="2" charset="-78"/>
              </a:rPr>
              <a:t> </a:t>
            </a:r>
            <a:r>
              <a:rPr lang="fa-IR" sz="2800" b="1" dirty="0" smtClean="0">
                <a:solidFill>
                  <a:srgbClr val="FF0000"/>
                </a:solidFill>
                <a:cs typeface="B Traffic" pitchFamily="2" charset="-78"/>
              </a:rPr>
              <a:t>مزاياي كاردكس:</a:t>
            </a:r>
          </a:p>
          <a:p>
            <a:endParaRPr lang="fa-IR" sz="2800" b="1" dirty="0" smtClean="0">
              <a:solidFill>
                <a:srgbClr val="FF0000"/>
              </a:solidFill>
              <a:cs typeface="B Traffic" pitchFamily="2" charset="-78"/>
            </a:endParaRPr>
          </a:p>
          <a:p>
            <a:pPr>
              <a:buFont typeface="Wingdings" pitchFamily="2" charset="2"/>
              <a:buChar char="q"/>
            </a:pPr>
            <a:r>
              <a:rPr lang="fa-IR" sz="2800" b="1" dirty="0" smtClean="0">
                <a:cs typeface="B Traffic" pitchFamily="2" charset="-78"/>
              </a:rPr>
              <a:t>  </a:t>
            </a:r>
            <a:r>
              <a:rPr lang="fa-IR" sz="2800" b="1" dirty="0" smtClean="0">
                <a:solidFill>
                  <a:srgbClr val="002060"/>
                </a:solidFill>
                <a:cs typeface="B Traffic" pitchFamily="2" charset="-78"/>
              </a:rPr>
              <a:t>داشتن اطلاع از ميزان موجودي هر جنس در اسرع وقت بدون نياز به شمارش آنها .</a:t>
            </a:r>
          </a:p>
          <a:p>
            <a:endParaRPr lang="fa-IR" sz="2800" b="1" dirty="0" smtClean="0">
              <a:solidFill>
                <a:srgbClr val="002060"/>
              </a:solidFill>
              <a:cs typeface="B Traffic" pitchFamily="2" charset="-78"/>
            </a:endParaRPr>
          </a:p>
          <a:p>
            <a:pPr>
              <a:buFont typeface="Wingdings" pitchFamily="2" charset="2"/>
              <a:buChar char="q"/>
            </a:pPr>
            <a:r>
              <a:rPr lang="fa-IR" sz="2800" b="1" dirty="0" smtClean="0">
                <a:solidFill>
                  <a:srgbClr val="002060"/>
                </a:solidFill>
                <a:cs typeface="B Traffic" pitchFamily="2" charset="-78"/>
              </a:rPr>
              <a:t>  كسب اطلاع در زمينه نقطه سفارش ،مقدار سفارش ، حداقل </a:t>
            </a:r>
            <a:r>
              <a:rPr lang="fa-IR" sz="2800" b="1" dirty="0" smtClean="0">
                <a:solidFill>
                  <a:srgbClr val="002060"/>
                </a:solidFill>
                <a:cs typeface="B Traffic" pitchFamily="2" charset="-78"/>
              </a:rPr>
              <a:t>و </a:t>
            </a:r>
            <a:r>
              <a:rPr lang="fa-IR" sz="2800" b="1" dirty="0" smtClean="0">
                <a:solidFill>
                  <a:srgbClr val="002060"/>
                </a:solidFill>
                <a:cs typeface="B Traffic" pitchFamily="2" charset="-78"/>
              </a:rPr>
              <a:t>حداكثر  موجودي. </a:t>
            </a:r>
          </a:p>
          <a:p>
            <a:endParaRPr lang="fa-IR" sz="2800" b="1" dirty="0" smtClean="0">
              <a:solidFill>
                <a:srgbClr val="002060"/>
              </a:solidFill>
              <a:cs typeface="B Traffic" pitchFamily="2" charset="-78"/>
            </a:endParaRPr>
          </a:p>
          <a:p>
            <a:pPr>
              <a:buFont typeface="Wingdings" pitchFamily="2" charset="2"/>
              <a:buChar char="q"/>
            </a:pPr>
            <a:r>
              <a:rPr lang="fa-IR" sz="2800" b="1" dirty="0" smtClean="0">
                <a:solidFill>
                  <a:srgbClr val="002060"/>
                </a:solidFill>
                <a:cs typeface="B Traffic" pitchFamily="2" charset="-78"/>
              </a:rPr>
              <a:t>  سهولت در تعيين محل قرار دادن جنس در قفسه ها .</a:t>
            </a:r>
          </a:p>
          <a:p>
            <a:endParaRPr lang="fa-IR" sz="2800" b="1" dirty="0" smtClean="0">
              <a:solidFill>
                <a:srgbClr val="002060"/>
              </a:solidFill>
              <a:cs typeface="B Traffic" pitchFamily="2" charset="-78"/>
            </a:endParaRPr>
          </a:p>
          <a:p>
            <a:pPr>
              <a:buFont typeface="Wingdings" pitchFamily="2" charset="2"/>
              <a:buChar char="q"/>
            </a:pPr>
            <a:r>
              <a:rPr lang="fa-IR" sz="2800" b="1" dirty="0" smtClean="0">
                <a:solidFill>
                  <a:srgbClr val="002060"/>
                </a:solidFill>
                <a:cs typeface="B Traffic" pitchFamily="2" charset="-78"/>
              </a:rPr>
              <a:t>  سهولت برقراري ارتباط با حسابداري .</a:t>
            </a:r>
          </a:p>
          <a:p>
            <a:endParaRPr lang="fa-IR" sz="2800" b="1" dirty="0" smtClean="0">
              <a:solidFill>
                <a:srgbClr val="002060"/>
              </a:solidFill>
              <a:cs typeface="B Traffic" pitchFamily="2" charset="-78"/>
            </a:endParaRPr>
          </a:p>
          <a:p>
            <a:pPr>
              <a:buFont typeface="Wingdings" pitchFamily="2" charset="2"/>
              <a:buChar char="q"/>
            </a:pPr>
            <a:r>
              <a:rPr lang="fa-IR" sz="2800" b="1" dirty="0" smtClean="0">
                <a:solidFill>
                  <a:srgbClr val="002060"/>
                </a:solidFill>
                <a:cs typeface="B Traffic" pitchFamily="2" charset="-78"/>
              </a:rPr>
              <a:t>  سهولت ارائه آمارهاي مورد نياز انبار .  </a:t>
            </a:r>
            <a:endParaRPr lang="fa-IR" sz="2800" b="1" dirty="0">
              <a:solidFill>
                <a:srgbClr val="002060"/>
              </a:solidFill>
              <a:cs typeface="B Traffic" pitchFamily="2" charset="-78"/>
            </a:endParaRPr>
          </a:p>
        </p:txBody>
      </p:sp>
      <p:sp>
        <p:nvSpPr>
          <p:cNvPr id="4" name="Left Arrow 3"/>
          <p:cNvSpPr/>
          <p:nvPr/>
        </p:nvSpPr>
        <p:spPr>
          <a:xfrm>
            <a:off x="304800" y="59436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 calcmode="lin" valueType="num">
                                      <p:cBhvr additive="base">
                                        <p:cTn id="3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8077200" cy="1066800"/>
          </a:xfrm>
        </p:spPr>
        <p:txBody>
          <a:bodyPr>
            <a:normAutofit fontScale="90000"/>
          </a:bodyPr>
          <a:lstStyle/>
          <a:p>
            <a:r>
              <a:rPr lang="fa-IR" dirty="0" smtClean="0">
                <a:solidFill>
                  <a:srgbClr val="0070C0"/>
                </a:solidFill>
                <a:cs typeface="+mn-cs"/>
              </a:rPr>
              <a:t>   اهميت امور دفتري در سازمان انبار </a:t>
            </a:r>
            <a:endParaRPr lang="fa-IR" dirty="0">
              <a:solidFill>
                <a:srgbClr val="0070C0"/>
              </a:solidFill>
              <a:cs typeface="+mn-cs"/>
            </a:endParaRPr>
          </a:p>
        </p:txBody>
      </p:sp>
      <p:sp>
        <p:nvSpPr>
          <p:cNvPr id="3" name="Subtitle 2"/>
          <p:cNvSpPr>
            <a:spLocks noGrp="1"/>
          </p:cNvSpPr>
          <p:nvPr>
            <p:ph type="subTitle" idx="1"/>
          </p:nvPr>
        </p:nvSpPr>
        <p:spPr>
          <a:xfrm>
            <a:off x="0" y="2057400"/>
            <a:ext cx="8839200" cy="4800600"/>
          </a:xfrm>
        </p:spPr>
        <p:txBody>
          <a:bodyPr>
            <a:normAutofit/>
          </a:bodyPr>
          <a:lstStyle/>
          <a:p>
            <a:r>
              <a:rPr lang="fa-IR" sz="2800" b="1" dirty="0" smtClean="0">
                <a:cs typeface="B Traffic" pitchFamily="2" charset="-78"/>
              </a:rPr>
              <a:t> * </a:t>
            </a:r>
            <a:r>
              <a:rPr lang="fa-IR" sz="2800" b="1" dirty="0" smtClean="0">
                <a:solidFill>
                  <a:srgbClr val="FF0000"/>
                </a:solidFill>
                <a:cs typeface="B Traffic" pitchFamily="2" charset="-78"/>
              </a:rPr>
              <a:t>دفتر حساب كالا ( كارت حساب انبار ):</a:t>
            </a:r>
          </a:p>
          <a:p>
            <a:endParaRPr lang="fa-IR" sz="2800" b="1" dirty="0" smtClean="0">
              <a:solidFill>
                <a:srgbClr val="FF0000"/>
              </a:solidFill>
              <a:cs typeface="B Traffic" pitchFamily="2" charset="-78"/>
            </a:endParaRPr>
          </a:p>
          <a:p>
            <a:r>
              <a:rPr lang="fa-IR" sz="2800" b="1" dirty="0" smtClean="0">
                <a:cs typeface="B Traffic" pitchFamily="2" charset="-78"/>
              </a:rPr>
              <a:t> </a:t>
            </a:r>
            <a:r>
              <a:rPr lang="fa-IR" sz="2800" b="1" dirty="0" smtClean="0">
                <a:solidFill>
                  <a:srgbClr val="002060"/>
                </a:solidFill>
                <a:cs typeface="B Traffic" pitchFamily="2" charset="-78"/>
              </a:rPr>
              <a:t>ثبت كليه اطلاعات مربوط به فعل وانفعالات كالا در انبار به اضافه </a:t>
            </a:r>
            <a:r>
              <a:rPr lang="fa-IR" sz="2800" b="1" dirty="0" smtClean="0">
                <a:solidFill>
                  <a:srgbClr val="002060"/>
                </a:solidFill>
                <a:cs typeface="B Traffic" pitchFamily="2" charset="-78"/>
              </a:rPr>
              <a:t> </a:t>
            </a:r>
            <a:r>
              <a:rPr lang="fa-IR" sz="2800" b="1" dirty="0" smtClean="0">
                <a:solidFill>
                  <a:srgbClr val="002060"/>
                </a:solidFill>
                <a:cs typeface="B Traffic" pitchFamily="2" charset="-78"/>
              </a:rPr>
              <a:t>مبلغ كالا را ثبت مي نمايند . تنظيم و تكميل اين فرم كمك </a:t>
            </a:r>
            <a:r>
              <a:rPr lang="fa-IR" sz="2800" b="1" dirty="0" smtClean="0">
                <a:solidFill>
                  <a:srgbClr val="002060"/>
                </a:solidFill>
                <a:cs typeface="B Traffic" pitchFamily="2" charset="-78"/>
              </a:rPr>
              <a:t>موثري در </a:t>
            </a:r>
            <a:r>
              <a:rPr lang="fa-IR" sz="2800" b="1" dirty="0" smtClean="0">
                <a:solidFill>
                  <a:srgbClr val="002060"/>
                </a:solidFill>
                <a:cs typeface="B Traffic" pitchFamily="2" charset="-78"/>
              </a:rPr>
              <a:t>تعيين قيمت تمام شده كالا در حسابداري صنعتي دارد. </a:t>
            </a:r>
          </a:p>
          <a:p>
            <a:endParaRPr lang="fa-IR" sz="2800" b="1" dirty="0" smtClean="0">
              <a:solidFill>
                <a:srgbClr val="002060"/>
              </a:solidFill>
              <a:cs typeface="B Traffic" pitchFamily="2" charset="-78"/>
            </a:endParaRPr>
          </a:p>
          <a:p>
            <a:r>
              <a:rPr lang="fa-IR" sz="2800" b="1" dirty="0" smtClean="0">
                <a:cs typeface="B Traffic" pitchFamily="2" charset="-78"/>
              </a:rPr>
              <a:t> </a:t>
            </a:r>
            <a:endParaRPr lang="fa-IR" sz="2800" b="1" dirty="0">
              <a:solidFill>
                <a:srgbClr val="002060"/>
              </a:solidFill>
              <a:cs typeface="B Traffic" pitchFamily="2" charset="-78"/>
            </a:endParaRPr>
          </a:p>
        </p:txBody>
      </p:sp>
      <p:sp>
        <p:nvSpPr>
          <p:cNvPr id="4" name="Left Arrow 3"/>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Box 5"/>
          <p:cNvSpPr txBox="1">
            <a:spLocks noChangeArrowheads="1"/>
          </p:cNvSpPr>
          <p:nvPr/>
        </p:nvSpPr>
        <p:spPr bwMode="auto">
          <a:xfrm>
            <a:off x="0" y="304800"/>
            <a:ext cx="9144000" cy="369888"/>
          </a:xfrm>
          <a:prstGeom prst="rect">
            <a:avLst/>
          </a:prstGeom>
          <a:noFill/>
          <a:ln w="9525">
            <a:noFill/>
            <a:miter lim="800000"/>
            <a:headEnd/>
            <a:tailEnd/>
          </a:ln>
        </p:spPr>
        <p:txBody>
          <a:bodyPr>
            <a:spAutoFit/>
          </a:bodyPr>
          <a:lstStyle/>
          <a:p>
            <a:endParaRPr lang="fa-IR">
              <a:latin typeface="Lucida Sans Unicode" pitchFamily="34" charset="0"/>
            </a:endParaRPr>
          </a:p>
        </p:txBody>
      </p:sp>
      <p:sp>
        <p:nvSpPr>
          <p:cNvPr id="57347" name="TextBox 6"/>
          <p:cNvSpPr txBox="1">
            <a:spLocks noChangeArrowheads="1"/>
          </p:cNvSpPr>
          <p:nvPr/>
        </p:nvSpPr>
        <p:spPr bwMode="auto">
          <a:xfrm>
            <a:off x="0" y="-152400"/>
            <a:ext cx="9144000" cy="369888"/>
          </a:xfrm>
          <a:prstGeom prst="rect">
            <a:avLst/>
          </a:prstGeom>
          <a:noFill/>
          <a:ln w="9525">
            <a:noFill/>
            <a:miter lim="800000"/>
            <a:headEnd/>
            <a:tailEnd/>
          </a:ln>
        </p:spPr>
        <p:txBody>
          <a:bodyPr>
            <a:spAutoFit/>
          </a:bodyPr>
          <a:lstStyle/>
          <a:p>
            <a:endParaRPr lang="fa-IR">
              <a:latin typeface="Lucida Sans Unicode" pitchFamily="34" charset="0"/>
            </a:endParaRPr>
          </a:p>
        </p:txBody>
      </p:sp>
      <p:sp>
        <p:nvSpPr>
          <p:cNvPr id="73729" name="Rectangle 1"/>
          <p:cNvSpPr>
            <a:spLocks noChangeArrowheads="1"/>
          </p:cNvSpPr>
          <p:nvPr/>
        </p:nvSpPr>
        <p:spPr bwMode="auto">
          <a:xfrm rot="10800000" flipV="1">
            <a:off x="0" y="-161329"/>
            <a:ext cx="8763000" cy="6740307"/>
          </a:xfrm>
          <a:prstGeom prst="rect">
            <a:avLst/>
          </a:prstGeom>
          <a:noFill/>
          <a:ln w="9525">
            <a:noFill/>
            <a:miter lim="800000"/>
            <a:headEnd/>
            <a:tailEnd/>
          </a:ln>
          <a:effectLst/>
        </p:spPr>
        <p:txBody>
          <a:bodyPr wrap="square" anchor="ctr">
            <a:spAutoFit/>
          </a:bodyPr>
          <a:lstStyle/>
          <a:p>
            <a:pPr algn="r">
              <a:defRPr/>
            </a:pPr>
            <a:endParaRPr lang="fa-IR" sz="3200" dirty="0">
              <a:solidFill>
                <a:srgbClr val="66FF33"/>
              </a:solidFill>
              <a:ea typeface="Times New Roman" pitchFamily="18" charset="0"/>
              <a:cs typeface="+mj-cs"/>
            </a:endParaRPr>
          </a:p>
          <a:p>
            <a:pPr algn="r">
              <a:defRPr/>
            </a:pPr>
            <a:endParaRPr lang="fa-IR" sz="3200" dirty="0">
              <a:solidFill>
                <a:srgbClr val="66FF33"/>
              </a:solidFill>
              <a:ea typeface="Times New Roman" pitchFamily="18" charset="0"/>
              <a:cs typeface="+mj-cs"/>
            </a:endParaRPr>
          </a:p>
          <a:p>
            <a:pPr algn="r">
              <a:defRPr/>
            </a:pPr>
            <a:r>
              <a:rPr lang="fa-IR" sz="3200" b="1" dirty="0">
                <a:solidFill>
                  <a:srgbClr val="7030A0"/>
                </a:solidFill>
                <a:ea typeface="Times New Roman" pitchFamily="18" charset="0"/>
                <a:cs typeface="+mj-cs"/>
              </a:rPr>
              <a:t> مراحل اداری درخواست کالا از انبار: ( حواله انبار )</a:t>
            </a:r>
            <a:endParaRPr lang="en-US" sz="3200" b="1" dirty="0">
              <a:solidFill>
                <a:srgbClr val="7030A0"/>
              </a:solidFill>
              <a:cs typeface="+mj-cs"/>
            </a:endParaRPr>
          </a:p>
          <a:p>
            <a:pPr algn="r" eaLnBrk="0" hangingPunct="0">
              <a:defRPr/>
            </a:pPr>
            <a:endParaRPr lang="fa-IR" sz="2400" dirty="0">
              <a:ea typeface="Times New Roman" pitchFamily="18" charset="0"/>
              <a:cs typeface="+mj-cs"/>
            </a:endParaRPr>
          </a:p>
          <a:p>
            <a:pPr algn="r" eaLnBrk="0" hangingPunct="0">
              <a:defRPr/>
            </a:pPr>
            <a:r>
              <a:rPr lang="fa-IR" sz="2400" b="1" dirty="0">
                <a:ea typeface="Times New Roman" pitchFamily="18" charset="0"/>
                <a:cs typeface="+mj-cs"/>
              </a:rPr>
              <a:t>این فرم که برای خروج کالا از انبار بنا به درخواست متقاضی و پس از تایید </a:t>
            </a:r>
            <a:endParaRPr lang="fa-IR" sz="2400" b="1" dirty="0" smtClean="0">
              <a:ea typeface="Times New Roman" pitchFamily="18" charset="0"/>
              <a:cs typeface="+mj-cs"/>
            </a:endParaRPr>
          </a:p>
          <a:p>
            <a:pPr algn="r" eaLnBrk="0" hangingPunct="0">
              <a:defRPr/>
            </a:pPr>
            <a:endParaRPr lang="en-US" sz="2400" b="1" dirty="0" smtClean="0">
              <a:ea typeface="Times New Roman" pitchFamily="18" charset="0"/>
              <a:cs typeface="+mj-cs"/>
            </a:endParaRPr>
          </a:p>
          <a:p>
            <a:pPr algn="r" eaLnBrk="0" hangingPunct="0">
              <a:defRPr/>
            </a:pPr>
            <a:r>
              <a:rPr lang="fa-IR" sz="2400" b="1" dirty="0" smtClean="0">
                <a:ea typeface="Times New Roman" pitchFamily="18" charset="0"/>
                <a:cs typeface="+mj-cs"/>
              </a:rPr>
              <a:t>سرپرست </a:t>
            </a:r>
            <a:r>
              <a:rPr lang="fa-IR" sz="2400" b="1" dirty="0">
                <a:ea typeface="Times New Roman" pitchFamily="18" charset="0"/>
                <a:cs typeface="+mj-cs"/>
              </a:rPr>
              <a:t>مربوطه  توسط انباردار در 4 نسخه صادر و بصورت زیر توزیع می گردد </a:t>
            </a:r>
            <a:r>
              <a:rPr lang="fa-IR" sz="2400" b="1" dirty="0" smtClean="0">
                <a:ea typeface="Times New Roman" pitchFamily="18" charset="0"/>
                <a:cs typeface="+mj-cs"/>
              </a:rPr>
              <a:t>:</a:t>
            </a:r>
          </a:p>
          <a:p>
            <a:pPr algn="r" eaLnBrk="0" hangingPunct="0">
              <a:defRPr/>
            </a:pPr>
            <a:endParaRPr lang="fa-IR" sz="2400" b="1" dirty="0">
              <a:ea typeface="Times New Roman" pitchFamily="18" charset="0"/>
              <a:cs typeface="+mj-cs"/>
            </a:endParaRPr>
          </a:p>
          <a:p>
            <a:pPr algn="r" eaLnBrk="0" hangingPunct="0">
              <a:defRPr/>
            </a:pPr>
            <a:r>
              <a:rPr lang="fa-IR" sz="2400" b="1" dirty="0" smtClean="0">
                <a:cs typeface="+mj-cs"/>
              </a:rPr>
              <a:t>* نسخ 1و2 همراه نسخه 1 فرم درخواست کالا به حسابداری</a:t>
            </a:r>
            <a:endParaRPr lang="fa-IR" sz="2400" b="1" dirty="0">
              <a:cs typeface="+mj-cs"/>
            </a:endParaRPr>
          </a:p>
          <a:p>
            <a:pPr lvl="6" eaLnBrk="0" fontAlgn="base" hangingPunct="0">
              <a:spcBef>
                <a:spcPct val="0"/>
              </a:spcBef>
              <a:spcAft>
                <a:spcPct val="0"/>
              </a:spcAft>
              <a:defRPr/>
            </a:pPr>
            <a:r>
              <a:rPr lang="en-US" sz="2400" b="1" dirty="0" smtClean="0">
                <a:cs typeface="+mj-cs"/>
              </a:rPr>
              <a:t>                                                                                                   </a:t>
            </a:r>
            <a:endParaRPr lang="fa-IR" sz="2400" b="1" dirty="0">
              <a:cs typeface="+mj-cs"/>
            </a:endParaRPr>
          </a:p>
          <a:p>
            <a:pPr algn="r" eaLnBrk="0" hangingPunct="0">
              <a:buFont typeface="Arial" charset="0"/>
              <a:buChar char="•"/>
              <a:defRPr/>
            </a:pPr>
            <a:endParaRPr lang="fa-IR" sz="2400" b="1" dirty="0">
              <a:cs typeface="+mj-cs"/>
            </a:endParaRPr>
          </a:p>
          <a:p>
            <a:pPr algn="r" eaLnBrk="0" hangingPunct="0">
              <a:defRPr/>
            </a:pPr>
            <a:r>
              <a:rPr lang="fa-IR" sz="2400" b="1" dirty="0">
                <a:cs typeface="+mj-cs"/>
              </a:rPr>
              <a:t>* نسخه 3 همراه کالا به متقاضی .</a:t>
            </a:r>
          </a:p>
          <a:p>
            <a:pPr algn="r" eaLnBrk="0" hangingPunct="0">
              <a:defRPr/>
            </a:pPr>
            <a:endParaRPr lang="fa-IR" sz="2400" b="1" dirty="0">
              <a:cs typeface="+mj-cs"/>
            </a:endParaRPr>
          </a:p>
          <a:p>
            <a:pPr algn="r" eaLnBrk="0" hangingPunct="0">
              <a:buFont typeface="Arial" charset="0"/>
              <a:buChar char="•"/>
              <a:defRPr/>
            </a:pPr>
            <a:r>
              <a:rPr lang="fa-IR" sz="2400" b="1" dirty="0">
                <a:cs typeface="+mj-cs"/>
              </a:rPr>
              <a:t>نسخه 4 به انضمام نسخه 2 درخواست کالا در انبار بایگانی می شود .</a:t>
            </a:r>
          </a:p>
          <a:p>
            <a:pPr algn="r" eaLnBrk="0" hangingPunct="0">
              <a:buFont typeface="Arial" charset="0"/>
              <a:buChar char="•"/>
              <a:defRPr/>
            </a:pPr>
            <a:endParaRPr lang="fa-IR" sz="2400" b="1" dirty="0">
              <a:cs typeface="+mj-cs"/>
            </a:endParaRPr>
          </a:p>
          <a:p>
            <a:pPr lvl="8" rtl="0" eaLnBrk="0" fontAlgn="base" hangingPunct="0">
              <a:spcBef>
                <a:spcPct val="0"/>
              </a:spcBef>
              <a:spcAft>
                <a:spcPct val="0"/>
              </a:spcAft>
              <a:defRPr/>
            </a:pPr>
            <a:r>
              <a:rPr lang="fa-IR" sz="2400" b="1" dirty="0">
                <a:cs typeface="+mj-cs"/>
              </a:rPr>
              <a:t>( فرم شماره 5)    </a:t>
            </a:r>
            <a:endParaRPr lang="en-US" sz="2300" b="1" dirty="0">
              <a:cs typeface="+mj-cs"/>
            </a:endParaRPr>
          </a:p>
        </p:txBody>
      </p:sp>
      <p:sp>
        <p:nvSpPr>
          <p:cNvPr id="5" name="Left Arrow 4"/>
          <p:cNvSpPr/>
          <p:nvPr/>
        </p:nvSpPr>
        <p:spPr>
          <a:xfrm>
            <a:off x="381000" y="6019800"/>
            <a:ext cx="3048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3729">
                                            <p:txEl>
                                              <p:pRg st="2" end="2"/>
                                            </p:txEl>
                                          </p:spTgt>
                                        </p:tgtEl>
                                        <p:attrNameLst>
                                          <p:attrName>style.visibility</p:attrName>
                                        </p:attrNameLst>
                                      </p:cBhvr>
                                      <p:to>
                                        <p:strVal val="visible"/>
                                      </p:to>
                                    </p:set>
                                    <p:anim calcmode="lin" valueType="num">
                                      <p:cBhvr additive="base">
                                        <p:cTn id="7" dur="500" fill="hold"/>
                                        <p:tgtEl>
                                          <p:spTgt spid="73729">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372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3729">
                                            <p:txEl>
                                              <p:pRg st="4" end="4"/>
                                            </p:txEl>
                                          </p:spTgt>
                                        </p:tgtEl>
                                        <p:attrNameLst>
                                          <p:attrName>style.visibility</p:attrName>
                                        </p:attrNameLst>
                                      </p:cBhvr>
                                      <p:to>
                                        <p:strVal val="visible"/>
                                      </p:to>
                                    </p:set>
                                    <p:anim calcmode="lin" valueType="num">
                                      <p:cBhvr additive="base">
                                        <p:cTn id="13" dur="500" fill="hold"/>
                                        <p:tgtEl>
                                          <p:spTgt spid="73729">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372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3729">
                                            <p:txEl>
                                              <p:pRg st="6" end="6"/>
                                            </p:txEl>
                                          </p:spTgt>
                                        </p:tgtEl>
                                        <p:attrNameLst>
                                          <p:attrName>style.visibility</p:attrName>
                                        </p:attrNameLst>
                                      </p:cBhvr>
                                      <p:to>
                                        <p:strVal val="visible"/>
                                      </p:to>
                                    </p:set>
                                    <p:anim calcmode="lin" valueType="num">
                                      <p:cBhvr additive="base">
                                        <p:cTn id="19" dur="500" fill="hold"/>
                                        <p:tgtEl>
                                          <p:spTgt spid="73729">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372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3729">
                                            <p:txEl>
                                              <p:pRg st="8" end="8"/>
                                            </p:txEl>
                                          </p:spTgt>
                                        </p:tgtEl>
                                        <p:attrNameLst>
                                          <p:attrName>style.visibility</p:attrName>
                                        </p:attrNameLst>
                                      </p:cBhvr>
                                      <p:to>
                                        <p:strVal val="visible"/>
                                      </p:to>
                                    </p:set>
                                    <p:anim calcmode="lin" valueType="num">
                                      <p:cBhvr additive="base">
                                        <p:cTn id="25" dur="500" fill="hold"/>
                                        <p:tgtEl>
                                          <p:spTgt spid="73729">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3729">
                                            <p:txEl>
                                              <p:pRg st="8" end="8"/>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73729">
                                            <p:txEl>
                                              <p:pRg st="9" end="9"/>
                                            </p:txEl>
                                          </p:spTgt>
                                        </p:tgtEl>
                                        <p:attrNameLst>
                                          <p:attrName>style.visibility</p:attrName>
                                        </p:attrNameLst>
                                      </p:cBhvr>
                                      <p:to>
                                        <p:strVal val="visible"/>
                                      </p:to>
                                    </p:set>
                                    <p:anim calcmode="lin" valueType="num">
                                      <p:cBhvr additive="base">
                                        <p:cTn id="29" dur="500" fill="hold"/>
                                        <p:tgtEl>
                                          <p:spTgt spid="73729">
                                            <p:txEl>
                                              <p:pRg st="9" end="9"/>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372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73729">
                                            <p:txEl>
                                              <p:pRg st="11" end="11"/>
                                            </p:txEl>
                                          </p:spTgt>
                                        </p:tgtEl>
                                        <p:attrNameLst>
                                          <p:attrName>style.visibility</p:attrName>
                                        </p:attrNameLst>
                                      </p:cBhvr>
                                      <p:to>
                                        <p:strVal val="visible"/>
                                      </p:to>
                                    </p:set>
                                    <p:anim calcmode="lin" valueType="num">
                                      <p:cBhvr additive="base">
                                        <p:cTn id="35" dur="500" fill="hold"/>
                                        <p:tgtEl>
                                          <p:spTgt spid="73729">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73729">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73729">
                                            <p:txEl>
                                              <p:pRg st="13" end="13"/>
                                            </p:txEl>
                                          </p:spTgt>
                                        </p:tgtEl>
                                        <p:attrNameLst>
                                          <p:attrName>style.visibility</p:attrName>
                                        </p:attrNameLst>
                                      </p:cBhvr>
                                      <p:to>
                                        <p:strVal val="visible"/>
                                      </p:to>
                                    </p:set>
                                    <p:anim calcmode="lin" valueType="num">
                                      <p:cBhvr additive="base">
                                        <p:cTn id="41" dur="500" fill="hold"/>
                                        <p:tgtEl>
                                          <p:spTgt spid="73729">
                                            <p:txEl>
                                              <p:pRg st="13" end="13"/>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73729">
                                            <p:txEl>
                                              <p:pRg st="13" end="13"/>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73729">
                                            <p:txEl>
                                              <p:pRg st="15" end="15"/>
                                            </p:txEl>
                                          </p:spTgt>
                                        </p:tgtEl>
                                        <p:attrNameLst>
                                          <p:attrName>style.visibility</p:attrName>
                                        </p:attrNameLst>
                                      </p:cBhvr>
                                      <p:to>
                                        <p:strVal val="visible"/>
                                      </p:to>
                                    </p:set>
                                    <p:anim calcmode="lin" valueType="num">
                                      <p:cBhvr additive="base">
                                        <p:cTn id="45" dur="500" fill="hold"/>
                                        <p:tgtEl>
                                          <p:spTgt spid="73729">
                                            <p:txEl>
                                              <p:pRg st="15" end="15"/>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73729">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29"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33400" y="609600"/>
          <a:ext cx="8381998" cy="5065322"/>
        </p:xfrm>
        <a:graphic>
          <a:graphicData uri="http://schemas.openxmlformats.org/drawingml/2006/table">
            <a:tbl>
              <a:tblPr firstRow="1" bandRow="1">
                <a:tableStyleId>{5940675A-B579-460E-94D1-54222C63F5DA}</a:tableStyleId>
              </a:tblPr>
              <a:tblGrid>
                <a:gridCol w="931333"/>
                <a:gridCol w="1719384"/>
                <a:gridCol w="1217897"/>
                <a:gridCol w="1351754"/>
                <a:gridCol w="661736"/>
                <a:gridCol w="1029368"/>
                <a:gridCol w="808790"/>
                <a:gridCol w="661736"/>
              </a:tblGrid>
              <a:tr h="1745810">
                <a:tc gridSpan="8">
                  <a:txBody>
                    <a:bodyPr/>
                    <a:lstStyle/>
                    <a:p>
                      <a:pPr algn="ctr"/>
                      <a:r>
                        <a:rPr lang="fa-IR" dirty="0" smtClean="0"/>
                        <a:t>درخواست کالا از انبار</a:t>
                      </a:r>
                    </a:p>
                    <a:p>
                      <a:pPr algn="r"/>
                      <a:r>
                        <a:rPr lang="fa-IR" dirty="0" smtClean="0"/>
                        <a:t>به انبار</a:t>
                      </a:r>
                      <a:r>
                        <a:rPr lang="fa-IR" baseline="0" dirty="0" smtClean="0"/>
                        <a:t> </a:t>
                      </a:r>
                      <a:r>
                        <a:rPr lang="fa-IR" dirty="0" smtClean="0"/>
                        <a:t>: </a:t>
                      </a:r>
                      <a:r>
                        <a:rPr lang="fa-IR" baseline="0" dirty="0" smtClean="0"/>
                        <a:t>..........                                                                                    شماره : ...........</a:t>
                      </a:r>
                    </a:p>
                    <a:p>
                      <a:pPr algn="ctr"/>
                      <a:r>
                        <a:rPr lang="fa-IR" baseline="0" dirty="0" smtClean="0"/>
                        <a:t>تاریخ: .............. </a:t>
                      </a:r>
                      <a:r>
                        <a:rPr lang="en-US" baseline="0" dirty="0" smtClean="0"/>
                        <a:t>                                                                    </a:t>
                      </a:r>
                      <a:r>
                        <a:rPr lang="fa-IR" baseline="0" dirty="0" smtClean="0"/>
                        <a:t>    </a:t>
                      </a:r>
                      <a:r>
                        <a:rPr lang="en-US" baseline="0" dirty="0" smtClean="0"/>
                        <a:t>  </a:t>
                      </a:r>
                      <a:r>
                        <a:rPr lang="fa-IR" baseline="0" dirty="0" smtClean="0"/>
                        <a:t>از :................</a:t>
                      </a:r>
                    </a:p>
                    <a:p>
                      <a:pPr algn="r"/>
                      <a:endParaRPr lang="fa-IR" baseline="0" dirty="0" smtClean="0"/>
                    </a:p>
                    <a:p>
                      <a:pPr algn="r"/>
                      <a:r>
                        <a:rPr lang="fa-IR" baseline="0" dirty="0" smtClean="0"/>
                        <a:t>لطفا کالای مشروحه ی ذیل را جهت مصرف در قسمت................ تحویل فرمایید .</a:t>
                      </a:r>
                    </a:p>
                    <a:p>
                      <a:pPr algn="r"/>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88827">
                <a:tc>
                  <a:txBody>
                    <a:bodyPr/>
                    <a:lstStyle/>
                    <a:p>
                      <a:pPr algn="ctr"/>
                      <a:r>
                        <a:rPr lang="fa-IR" dirty="0" smtClean="0"/>
                        <a:t>ملاحظات</a:t>
                      </a:r>
                      <a:endParaRPr lang="en-US" dirty="0"/>
                    </a:p>
                  </a:txBody>
                  <a:tcPr/>
                </a:tc>
                <a:tc>
                  <a:txBody>
                    <a:bodyPr/>
                    <a:lstStyle/>
                    <a:p>
                      <a:pPr algn="ctr"/>
                      <a:r>
                        <a:rPr lang="fa-IR" dirty="0" smtClean="0"/>
                        <a:t>مورد با محل مصرف </a:t>
                      </a:r>
                      <a:endParaRPr lang="en-US" dirty="0"/>
                    </a:p>
                  </a:txBody>
                  <a:tcPr/>
                </a:tc>
                <a:tc>
                  <a:txBody>
                    <a:bodyPr/>
                    <a:lstStyle/>
                    <a:p>
                      <a:pPr algn="ctr"/>
                      <a:r>
                        <a:rPr lang="fa-IR" dirty="0" smtClean="0"/>
                        <a:t>تعداد تحویلی</a:t>
                      </a:r>
                      <a:endParaRPr lang="en-US" dirty="0"/>
                    </a:p>
                  </a:txBody>
                  <a:tcPr/>
                </a:tc>
                <a:tc>
                  <a:txBody>
                    <a:bodyPr/>
                    <a:lstStyle/>
                    <a:p>
                      <a:pPr algn="ctr"/>
                      <a:r>
                        <a:rPr lang="fa-IR" dirty="0" smtClean="0"/>
                        <a:t>تعداد درخواستی </a:t>
                      </a:r>
                      <a:endParaRPr lang="en-US" dirty="0"/>
                    </a:p>
                  </a:txBody>
                  <a:tcPr/>
                </a:tc>
                <a:tc>
                  <a:txBody>
                    <a:bodyPr/>
                    <a:lstStyle/>
                    <a:p>
                      <a:pPr algn="ctr"/>
                      <a:r>
                        <a:rPr lang="fa-IR" dirty="0" smtClean="0"/>
                        <a:t>واحد</a:t>
                      </a:r>
                      <a:endParaRPr lang="en-US" dirty="0"/>
                    </a:p>
                  </a:txBody>
                  <a:tcPr/>
                </a:tc>
                <a:tc>
                  <a:txBody>
                    <a:bodyPr/>
                    <a:lstStyle/>
                    <a:p>
                      <a:pPr algn="ctr"/>
                      <a:r>
                        <a:rPr lang="fa-IR" dirty="0" smtClean="0"/>
                        <a:t>شرح کالا</a:t>
                      </a:r>
                      <a:endParaRPr lang="en-US" dirty="0"/>
                    </a:p>
                  </a:txBody>
                  <a:tcPr/>
                </a:tc>
                <a:tc>
                  <a:txBody>
                    <a:bodyPr/>
                    <a:lstStyle/>
                    <a:p>
                      <a:pPr algn="ctr"/>
                      <a:r>
                        <a:rPr lang="fa-IR" dirty="0" smtClean="0"/>
                        <a:t>کد کالا</a:t>
                      </a:r>
                      <a:endParaRPr lang="en-US" dirty="0"/>
                    </a:p>
                  </a:txBody>
                  <a:tcPr/>
                </a:tc>
                <a:tc>
                  <a:txBody>
                    <a:bodyPr/>
                    <a:lstStyle/>
                    <a:p>
                      <a:pPr algn="ctr"/>
                      <a:r>
                        <a:rPr lang="fa-IR" dirty="0" smtClean="0"/>
                        <a:t>ردیف</a:t>
                      </a:r>
                      <a:endParaRPr lang="en-US" dirty="0"/>
                    </a:p>
                  </a:txBody>
                  <a:tcPr/>
                </a:tc>
              </a:tr>
              <a:tr h="667752">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1745810">
                <a:tc gridSpan="8">
                  <a:txBody>
                    <a:bodyPr/>
                    <a:lstStyle/>
                    <a:p>
                      <a:pPr algn="r"/>
                      <a:r>
                        <a:rPr lang="fa-IR" dirty="0" smtClean="0"/>
                        <a:t>            </a:t>
                      </a:r>
                    </a:p>
                    <a:p>
                      <a:pPr algn="r"/>
                      <a:r>
                        <a:rPr lang="fa-IR" dirty="0" smtClean="0"/>
                        <a:t>         نام و امضای</a:t>
                      </a:r>
                      <a:r>
                        <a:rPr lang="fa-IR" baseline="0" dirty="0" smtClean="0"/>
                        <a:t>                                      </a:t>
                      </a:r>
                      <a:r>
                        <a:rPr lang="fa-IR" dirty="0" smtClean="0"/>
                        <a:t>نام و امضای</a:t>
                      </a:r>
                      <a:r>
                        <a:rPr lang="fa-IR" baseline="0" dirty="0" smtClean="0"/>
                        <a:t> </a:t>
                      </a:r>
                      <a:r>
                        <a:rPr lang="fa-IR" dirty="0" smtClean="0"/>
                        <a:t>                       نام و امضای </a:t>
                      </a:r>
                    </a:p>
                    <a:p>
                      <a:pPr algn="r"/>
                      <a:r>
                        <a:rPr lang="fa-IR" baseline="0" dirty="0" smtClean="0"/>
                        <a:t>   </a:t>
                      </a:r>
                      <a:r>
                        <a:rPr lang="fa-IR" dirty="0" smtClean="0"/>
                        <a:t> واحد درخواست کننده                                 </a:t>
                      </a:r>
                      <a:r>
                        <a:rPr lang="fa-IR" baseline="0" dirty="0" smtClean="0"/>
                        <a:t>تایید کننده انبار                      سرپرست انبار</a:t>
                      </a:r>
                    </a:p>
                    <a:p>
                      <a:pPr algn="ctr"/>
                      <a:endParaRPr lang="fa-IR" baseline="0" dirty="0" smtClean="0"/>
                    </a:p>
                    <a:p>
                      <a:pPr algn="ctr"/>
                      <a:endParaRPr lang="fa-IR" baseline="0" dirty="0" smtClean="0"/>
                    </a:p>
                    <a:p>
                      <a:pPr algn="ctr"/>
                      <a:endParaRPr lang="fa-IR" baseline="0" dirty="0" smtClean="0"/>
                    </a:p>
                    <a:p>
                      <a:pPr algn="r"/>
                      <a:r>
                        <a:rPr lang="fa-IR" baseline="0" dirty="0" smtClean="0"/>
                        <a:t>حواله ی انبار شماره:                  صادر شد :                 درخواست خرید شماره صادر شد :</a:t>
                      </a:r>
                      <a:endParaRPr lang="en-US" dirty="0"/>
                    </a:p>
                  </a:txBody>
                  <a:tcPr/>
                </a:tc>
                <a:tc hMerge="1">
                  <a:txBody>
                    <a:bodyPr/>
                    <a:lstStyle/>
                    <a:p>
                      <a:endParaRPr lang="en-US" dirty="0"/>
                    </a:p>
                  </a:txBody>
                  <a:tcPr/>
                </a:tc>
                <a:tc hMerge="1">
                  <a:txBody>
                    <a:bodyPr/>
                    <a:lstStyle/>
                    <a:p>
                      <a:pPr algn="ctr"/>
                      <a:endParaRPr lang="en-US" dirty="0"/>
                    </a:p>
                  </a:txBody>
                  <a:tcPr/>
                </a:tc>
                <a:tc hMerge="1">
                  <a:txBody>
                    <a:bodyPr/>
                    <a:lstStyle/>
                    <a:p>
                      <a:endParaRPr lang="en-US" dirty="0"/>
                    </a:p>
                  </a:txBody>
                  <a:tcPr/>
                </a:tc>
                <a:tc hMerge="1">
                  <a:txBody>
                    <a:bodyPr/>
                    <a:lstStyle/>
                    <a:p>
                      <a:pPr algn="ctr"/>
                      <a:endParaRPr lang="en-US" dirty="0"/>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bl>
          </a:graphicData>
        </a:graphic>
      </p:graphicFrame>
      <p:sp>
        <p:nvSpPr>
          <p:cNvPr id="6" name="Left Arrow 5"/>
          <p:cNvSpPr/>
          <p:nvPr/>
        </p:nvSpPr>
        <p:spPr>
          <a:xfrm>
            <a:off x="0" y="6019800"/>
            <a:ext cx="37338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dirty="0" smtClean="0">
                <a:cs typeface="0 Badr" pitchFamily="2" charset="-78"/>
              </a:rPr>
              <a:t>        </a:t>
            </a:r>
            <a:endParaRPr lang="fa-IR" dirty="0">
              <a:cs typeface="0 Badr" pitchFamily="2" charset="-78"/>
            </a:endParaRPr>
          </a:p>
        </p:txBody>
      </p:sp>
      <p:sp>
        <p:nvSpPr>
          <p:cNvPr id="3" name="Subtitle 2"/>
          <p:cNvSpPr>
            <a:spLocks noGrp="1"/>
          </p:cNvSpPr>
          <p:nvPr>
            <p:ph type="subTitle" idx="1"/>
          </p:nvPr>
        </p:nvSpPr>
        <p:spPr>
          <a:xfrm>
            <a:off x="0" y="1066800"/>
            <a:ext cx="9144000" cy="5791200"/>
          </a:xfrm>
        </p:spPr>
        <p:txBody>
          <a:bodyPr>
            <a:normAutofit/>
          </a:bodyPr>
          <a:lstStyle/>
          <a:p>
            <a:endParaRPr lang="fa-IR" sz="3200" dirty="0" smtClean="0">
              <a:cs typeface="0 Badr" pitchFamily="2" charset="-78"/>
            </a:endParaRPr>
          </a:p>
          <a:p>
            <a:r>
              <a:rPr lang="fa-IR" sz="3200" dirty="0" smtClean="0">
                <a:cs typeface="0 Badr" pitchFamily="2" charset="-78"/>
              </a:rPr>
              <a:t>  </a:t>
            </a:r>
            <a:endParaRPr lang="en-US" sz="3200" dirty="0" smtClean="0">
              <a:cs typeface="0 Badr" pitchFamily="2" charset="-78"/>
            </a:endParaRPr>
          </a:p>
          <a:p>
            <a:endParaRPr lang="en-US" sz="3200" dirty="0" smtClean="0">
              <a:cs typeface="0 Badr" pitchFamily="2" charset="-78"/>
            </a:endParaRPr>
          </a:p>
          <a:p>
            <a:endParaRPr lang="en-US" sz="3200" dirty="0" smtClean="0">
              <a:cs typeface="0 Badr" pitchFamily="2" charset="-78"/>
            </a:endParaRPr>
          </a:p>
          <a:p>
            <a:endParaRPr lang="fa-IR" sz="3200" dirty="0">
              <a:cs typeface="0 Badr" pitchFamily="2" charset="-78"/>
            </a:endParaRPr>
          </a:p>
        </p:txBody>
      </p:sp>
      <p:sp>
        <p:nvSpPr>
          <p:cNvPr id="4" name="Rectangle 3"/>
          <p:cNvSpPr/>
          <p:nvPr/>
        </p:nvSpPr>
        <p:spPr>
          <a:xfrm>
            <a:off x="304800" y="1447800"/>
            <a:ext cx="8534400" cy="3970318"/>
          </a:xfrm>
          <a:prstGeom prst="rect">
            <a:avLst/>
          </a:prstGeom>
        </p:spPr>
        <p:txBody>
          <a:bodyPr wrap="square">
            <a:spAutoFit/>
          </a:bodyPr>
          <a:lstStyle/>
          <a:p>
            <a:pPr algn="r"/>
            <a:r>
              <a:rPr lang="fa-IR" sz="2800" b="1" dirty="0" smtClean="0">
                <a:solidFill>
                  <a:srgbClr val="FF0000"/>
                </a:solidFill>
                <a:cs typeface="B Traffic" pitchFamily="2" charset="-78"/>
              </a:rPr>
              <a:t>* فرم درخواست خريد كالا : </a:t>
            </a:r>
          </a:p>
          <a:p>
            <a:pPr algn="r"/>
            <a:r>
              <a:rPr lang="fa-IR" sz="2800" b="1" dirty="0" smtClean="0">
                <a:solidFill>
                  <a:srgbClr val="FFFF00"/>
                </a:solidFill>
                <a:cs typeface="B Traffic" pitchFamily="2" charset="-78"/>
              </a:rPr>
              <a:t>  </a:t>
            </a:r>
            <a:r>
              <a:rPr lang="fa-IR" sz="2800" b="1" dirty="0" smtClean="0">
                <a:solidFill>
                  <a:srgbClr val="002060"/>
                </a:solidFill>
                <a:cs typeface="B Traffic" pitchFamily="2" charset="-78"/>
              </a:rPr>
              <a:t>فرمي كه با استفاده از آن انباردار ، مواد مورد نياز را جهت خريد  به اطلاع قسمت خريد مي رساند .</a:t>
            </a:r>
          </a:p>
          <a:p>
            <a:pPr algn="r"/>
            <a:endParaRPr lang="en-US" sz="2800" b="1" dirty="0" smtClean="0">
              <a:solidFill>
                <a:srgbClr val="002060"/>
              </a:solidFill>
              <a:cs typeface="B Traffic" pitchFamily="2" charset="-78"/>
            </a:endParaRPr>
          </a:p>
          <a:p>
            <a:pPr algn="r"/>
            <a:endParaRPr lang="en-US" sz="2800" b="1" dirty="0" smtClean="0">
              <a:solidFill>
                <a:srgbClr val="002060"/>
              </a:solidFill>
              <a:cs typeface="B Traffic" pitchFamily="2" charset="-78"/>
            </a:endParaRPr>
          </a:p>
          <a:p>
            <a:pPr algn="r"/>
            <a:r>
              <a:rPr lang="fa-IR" sz="2800" b="1" dirty="0" smtClean="0">
                <a:solidFill>
                  <a:srgbClr val="002060"/>
                </a:solidFill>
                <a:cs typeface="B Traffic" pitchFamily="2" charset="-78"/>
              </a:rPr>
              <a:t> </a:t>
            </a:r>
          </a:p>
          <a:p>
            <a:pPr algn="l" rtl="1">
              <a:buFont typeface="Wingdings" pitchFamily="2" charset="2"/>
              <a:buChar char="Ø"/>
            </a:pPr>
            <a:r>
              <a:rPr lang="fa-IR" sz="2800" b="1" dirty="0" smtClean="0">
                <a:solidFill>
                  <a:srgbClr val="FF0000"/>
                </a:solidFill>
                <a:cs typeface="B Traffic" pitchFamily="2" charset="-78"/>
              </a:rPr>
              <a:t> - فرم درخواست خريد كالادر موارد زير استفاده مي شود :</a:t>
            </a:r>
          </a:p>
          <a:p>
            <a:pPr algn="r"/>
            <a:r>
              <a:rPr lang="fa-IR" sz="2800" b="1" dirty="0" smtClean="0">
                <a:cs typeface="B Traffic" pitchFamily="2" charset="-78"/>
              </a:rPr>
              <a:t>   </a:t>
            </a:r>
            <a:r>
              <a:rPr lang="fa-IR" sz="2800" b="1" dirty="0" smtClean="0">
                <a:solidFill>
                  <a:srgbClr val="002060"/>
                </a:solidFill>
                <a:cs typeface="B Traffic" pitchFamily="2" charset="-78"/>
              </a:rPr>
              <a:t>1- درصورت موجود نبودن كالا ي مورد تقاضا در انبار.</a:t>
            </a:r>
          </a:p>
          <a:p>
            <a:pPr algn="r"/>
            <a:r>
              <a:rPr lang="fa-IR" sz="2800" b="1" dirty="0" smtClean="0">
                <a:solidFill>
                  <a:srgbClr val="002060"/>
                </a:solidFill>
                <a:cs typeface="B Traffic" pitchFamily="2" charset="-78"/>
              </a:rPr>
              <a:t>   2- در مواقع رسيدن موجودي انبار به حد سفارش . </a:t>
            </a:r>
            <a:endParaRPr lang="fa-IR" sz="2800" b="1" dirty="0">
              <a:solidFill>
                <a:srgbClr val="002060"/>
              </a:solidFill>
              <a:cs typeface="B Traffic" pitchFamily="2" charset="-78"/>
            </a:endParaRPr>
          </a:p>
        </p:txBody>
      </p:sp>
      <p:sp>
        <p:nvSpPr>
          <p:cNvPr id="5" name="Title 1"/>
          <p:cNvSpPr txBox="1">
            <a:spLocks/>
          </p:cNvSpPr>
          <p:nvPr/>
        </p:nvSpPr>
        <p:spPr>
          <a:xfrm>
            <a:off x="685800" y="0"/>
            <a:ext cx="8077200" cy="1066800"/>
          </a:xfrm>
          <a:prstGeom prst="rect">
            <a:avLst/>
          </a:prstGeom>
        </p:spPr>
        <p:txBody>
          <a:bodyPr vert="horz" lIns="45720" rIns="45720" bIns="45720" anchor="b">
            <a:normAutofit fontScale="97500"/>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fa-IR" sz="4500" b="1" i="0" u="none" strike="noStrike" kern="1200" cap="none" spc="0" normalizeH="0" baseline="0" noProof="0" smtClean="0">
                <a:ln>
                  <a:noFill/>
                </a:ln>
                <a:solidFill>
                  <a:srgbClr val="0070C0"/>
                </a:solidFill>
                <a:effectLst>
                  <a:outerShdw blurRad="53975" dist="22860" dir="5400000" algn="tl" rotWithShape="0">
                    <a:srgbClr val="000000">
                      <a:alpha val="55000"/>
                    </a:srgbClr>
                  </a:outerShdw>
                </a:effectLst>
                <a:uLnTx/>
                <a:uFillTx/>
                <a:latin typeface="+mj-lt"/>
                <a:ea typeface="+mj-ea"/>
                <a:cs typeface="+mn-cs"/>
              </a:rPr>
              <a:t>   اهميت امور دفتري در سازمان انبار </a:t>
            </a:r>
            <a:endParaRPr kumimoji="0" lang="fa-IR" sz="4500" b="1" i="0" u="none" strike="noStrike" kern="1200" cap="none" spc="0" normalizeH="0" baseline="0" noProof="0" dirty="0">
              <a:ln>
                <a:noFill/>
              </a:ln>
              <a:solidFill>
                <a:srgbClr val="0070C0"/>
              </a:solidFill>
              <a:effectLst>
                <a:outerShdw blurRad="53975" dist="22860" dir="5400000" algn="tl" rotWithShape="0">
                  <a:srgbClr val="000000">
                    <a:alpha val="55000"/>
                  </a:srgbClr>
                </a:outerShdw>
              </a:effectLst>
              <a:uLnTx/>
              <a:uFillTx/>
              <a:latin typeface="+mj-lt"/>
              <a:ea typeface="+mj-ea"/>
              <a:cs typeface="+mn-cs"/>
            </a:endParaRPr>
          </a:p>
        </p:txBody>
      </p:sp>
      <p:sp>
        <p:nvSpPr>
          <p:cNvPr id="6" name="Left Arrow 5"/>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 calcmode="lin" valueType="num">
                                      <p:cBhvr additive="base">
                                        <p:cTn id="2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 calcmode="lin" valueType="num">
                                      <p:cBhvr additive="base">
                                        <p:cTn id="3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dirty="0" smtClean="0">
                <a:solidFill>
                  <a:srgbClr val="0070C0"/>
                </a:solidFill>
                <a:cs typeface="0 Badr" pitchFamily="2" charset="-78"/>
              </a:rPr>
              <a:t>                 كارپردازي يا تداركات </a:t>
            </a:r>
            <a:endParaRPr lang="fa-IR" dirty="0">
              <a:solidFill>
                <a:srgbClr val="0070C0"/>
              </a:solidFill>
              <a:cs typeface="0 Badr" pitchFamily="2" charset="-78"/>
            </a:endParaRPr>
          </a:p>
        </p:txBody>
      </p:sp>
      <p:sp>
        <p:nvSpPr>
          <p:cNvPr id="3" name="Subtitle 2"/>
          <p:cNvSpPr>
            <a:spLocks noGrp="1"/>
          </p:cNvSpPr>
          <p:nvPr>
            <p:ph type="subTitle" idx="1"/>
          </p:nvPr>
        </p:nvSpPr>
        <p:spPr>
          <a:xfrm>
            <a:off x="152400" y="1143000"/>
            <a:ext cx="8763000" cy="5715000"/>
          </a:xfrm>
        </p:spPr>
        <p:txBody>
          <a:bodyPr>
            <a:normAutofit fontScale="77500" lnSpcReduction="20000"/>
          </a:bodyPr>
          <a:lstStyle/>
          <a:p>
            <a:r>
              <a:rPr lang="fa-IR" sz="3200" b="1" dirty="0" smtClean="0">
                <a:cs typeface="B Traffic" pitchFamily="2" charset="-78"/>
              </a:rPr>
              <a:t> </a:t>
            </a:r>
          </a:p>
          <a:p>
            <a:r>
              <a:rPr lang="fa-IR" sz="3200" b="1" dirty="0" smtClean="0">
                <a:cs typeface="B Traffic" pitchFamily="2" charset="-78"/>
              </a:rPr>
              <a:t> * </a:t>
            </a:r>
            <a:r>
              <a:rPr lang="fa-IR" sz="4700" b="1" dirty="0" smtClean="0">
                <a:solidFill>
                  <a:srgbClr val="0070C0"/>
                </a:solidFill>
                <a:cs typeface="B Traffic" pitchFamily="2" charset="-78"/>
              </a:rPr>
              <a:t>هدف سازمان خريد  :</a:t>
            </a:r>
          </a:p>
          <a:p>
            <a:r>
              <a:rPr lang="fa-IR" sz="4700" b="1" dirty="0" smtClean="0">
                <a:solidFill>
                  <a:srgbClr val="0070C0"/>
                </a:solidFill>
                <a:cs typeface="B Traffic" pitchFamily="2" charset="-78"/>
              </a:rPr>
              <a:t>  </a:t>
            </a:r>
            <a:endParaRPr lang="en-US" sz="4700" b="1" dirty="0" smtClean="0">
              <a:solidFill>
                <a:srgbClr val="0070C0"/>
              </a:solidFill>
              <a:cs typeface="B Traffic" pitchFamily="2" charset="-78"/>
            </a:endParaRPr>
          </a:p>
          <a:p>
            <a:r>
              <a:rPr lang="fa-IR" sz="3200" b="1" dirty="0" smtClean="0">
                <a:cs typeface="B Traffic" pitchFamily="2" charset="-78"/>
              </a:rPr>
              <a:t> </a:t>
            </a:r>
            <a:r>
              <a:rPr lang="fa-IR" sz="4400" b="1" dirty="0" smtClean="0">
                <a:solidFill>
                  <a:srgbClr val="002060"/>
                </a:solidFill>
                <a:cs typeface="B Traffic" pitchFamily="2" charset="-78"/>
              </a:rPr>
              <a:t>فعاليتهاي لازم براي تهيه مواد و خدمات مورد نياز به ميزان لازم ،  درموعد مقرر، در مكان مشخص و با کمترين هزينه ممكن است</a:t>
            </a:r>
            <a:r>
              <a:rPr lang="en-US" sz="4400" b="1" dirty="0" smtClean="0">
                <a:solidFill>
                  <a:srgbClr val="002060"/>
                </a:solidFill>
                <a:cs typeface="B Traffic" pitchFamily="2" charset="-78"/>
              </a:rPr>
              <a:t>.</a:t>
            </a:r>
          </a:p>
          <a:p>
            <a:endParaRPr lang="fa-IR" sz="4400" b="1" dirty="0" smtClean="0">
              <a:solidFill>
                <a:srgbClr val="002060"/>
              </a:solidFill>
              <a:cs typeface="B Traffic" pitchFamily="2" charset="-78"/>
            </a:endParaRPr>
          </a:p>
          <a:p>
            <a:r>
              <a:rPr lang="fa-IR" sz="4400" b="1" dirty="0" smtClean="0">
                <a:solidFill>
                  <a:srgbClr val="002060"/>
                </a:solidFill>
                <a:cs typeface="B Traffic" pitchFamily="2" charset="-78"/>
              </a:rPr>
              <a:t> نحوه تهيه و تدارك كالا از تشريفات اداري و مبالغ مورد مطالعه  در سازمانهاي دولتي تابع قوانين و مقررات معاملات دولتي نظير  مناقصه و مزايده است . اما در سازمانهاي خصوصي مورد توجه  </a:t>
            </a:r>
          </a:p>
          <a:p>
            <a:r>
              <a:rPr lang="fa-IR" sz="4400" b="1" dirty="0" smtClean="0">
                <a:solidFill>
                  <a:srgbClr val="002060"/>
                </a:solidFill>
                <a:cs typeface="B Traffic" pitchFamily="2" charset="-78"/>
              </a:rPr>
              <a:t>   نيست </a:t>
            </a:r>
            <a:r>
              <a:rPr lang="fa-IR" sz="3200" b="1" dirty="0" smtClean="0">
                <a:solidFill>
                  <a:srgbClr val="002060"/>
                </a:solidFill>
                <a:cs typeface="B Traffic" pitchFamily="2" charset="-78"/>
              </a:rPr>
              <a:t>.  </a:t>
            </a:r>
            <a:endParaRPr lang="en-US" sz="3200" b="1" dirty="0" smtClean="0">
              <a:solidFill>
                <a:srgbClr val="002060"/>
              </a:solidFill>
              <a:cs typeface="B Traffic" pitchFamily="2" charset="-78"/>
            </a:endParaRPr>
          </a:p>
          <a:p>
            <a:r>
              <a:rPr lang="fa-IR" sz="3200" b="1" dirty="0" smtClean="0">
                <a:cs typeface="B Traffic" pitchFamily="2" charset="-78"/>
              </a:rPr>
              <a:t>  </a:t>
            </a:r>
            <a:endParaRPr lang="en-US" sz="3200" b="1" dirty="0" smtClean="0">
              <a:cs typeface="B Traffic" pitchFamily="2" charset="-78"/>
            </a:endParaRPr>
          </a:p>
          <a:p>
            <a:endParaRPr lang="fa-IR" sz="3200" b="1" dirty="0">
              <a:cs typeface="B Traffic" pitchFamily="2" charset="-78"/>
            </a:endParaRPr>
          </a:p>
        </p:txBody>
      </p:sp>
      <p:sp>
        <p:nvSpPr>
          <p:cNvPr id="4" name="Left Arrow 3"/>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b="0" dirty="0" smtClean="0">
                <a:solidFill>
                  <a:srgbClr val="0070C0"/>
                </a:solidFill>
                <a:cs typeface="+mn-cs"/>
              </a:rPr>
              <a:t>        مراحل اجرايي خريد كالا </a:t>
            </a:r>
            <a:endParaRPr lang="fa-IR" b="0" dirty="0">
              <a:solidFill>
                <a:srgbClr val="0070C0"/>
              </a:solidFill>
              <a:cs typeface="+mn-cs"/>
            </a:endParaRPr>
          </a:p>
        </p:txBody>
      </p:sp>
      <p:sp>
        <p:nvSpPr>
          <p:cNvPr id="3" name="Subtitle 2"/>
          <p:cNvSpPr>
            <a:spLocks noGrp="1"/>
          </p:cNvSpPr>
          <p:nvPr>
            <p:ph type="subTitle" idx="1"/>
          </p:nvPr>
        </p:nvSpPr>
        <p:spPr>
          <a:xfrm>
            <a:off x="0" y="1066800"/>
            <a:ext cx="8839200" cy="5791200"/>
          </a:xfrm>
        </p:spPr>
        <p:txBody>
          <a:bodyPr>
            <a:normAutofit/>
          </a:bodyPr>
          <a:lstStyle/>
          <a:p>
            <a:r>
              <a:rPr lang="fa-IR" sz="3200" b="1" dirty="0" smtClean="0">
                <a:solidFill>
                  <a:srgbClr val="FF0000"/>
                </a:solidFill>
                <a:cs typeface="B Traffic" pitchFamily="2" charset="-78"/>
              </a:rPr>
              <a:t>  </a:t>
            </a:r>
            <a:r>
              <a:rPr lang="fa-IR" sz="4800" b="1" dirty="0" smtClean="0">
                <a:solidFill>
                  <a:srgbClr val="FF0000"/>
                </a:solidFill>
                <a:cs typeface="B Traffic" pitchFamily="2" charset="-78"/>
              </a:rPr>
              <a:t>1- بررسي در خواست كالا: </a:t>
            </a:r>
          </a:p>
          <a:p>
            <a:endParaRPr lang="fa-IR" sz="3200" b="1" dirty="0" smtClean="0">
              <a:solidFill>
                <a:srgbClr val="C00000"/>
              </a:solidFill>
              <a:cs typeface="B Traffic" pitchFamily="2" charset="-78"/>
            </a:endParaRPr>
          </a:p>
          <a:p>
            <a:r>
              <a:rPr lang="fa-IR" sz="3200" b="1" dirty="0" smtClean="0">
                <a:solidFill>
                  <a:srgbClr val="C00000"/>
                </a:solidFill>
                <a:cs typeface="B Traffic" pitchFamily="2" charset="-78"/>
              </a:rPr>
              <a:t>(</a:t>
            </a:r>
            <a:r>
              <a:rPr lang="fa-IR" sz="3200" b="1" dirty="0" smtClean="0">
                <a:solidFill>
                  <a:schemeClr val="tx1"/>
                </a:solidFill>
                <a:cs typeface="B Traffic" pitchFamily="2" charset="-78"/>
              </a:rPr>
              <a:t>فرم درخواست کالا از طرف انبار دار صادر می شود که مستلزم تایید مقام مسئول است  این فرم مجوز رسمی برای خرید است  درصورت موافقت واحد تدارکات فرم سفارش کالا را صادر می کند در صورت عدم موافقت فرم ؛درخواست خرید به انبار عودت داده می شود تا انبار مطلع شود </a:t>
            </a:r>
            <a:r>
              <a:rPr lang="fa-IR" sz="3200" b="1" dirty="0" smtClean="0">
                <a:solidFill>
                  <a:srgbClr val="C00000"/>
                </a:solidFill>
                <a:cs typeface="B Traffic" pitchFamily="2" charset="-78"/>
              </a:rPr>
              <a:t>) </a:t>
            </a:r>
          </a:p>
          <a:p>
            <a:r>
              <a:rPr lang="fa-IR" sz="3200" b="1" dirty="0" smtClean="0">
                <a:solidFill>
                  <a:srgbClr val="C00000"/>
                </a:solidFill>
                <a:cs typeface="B Traffic" pitchFamily="2" charset="-78"/>
              </a:rPr>
              <a:t>   </a:t>
            </a:r>
            <a:endParaRPr lang="en-US" sz="3200" b="1" dirty="0" smtClean="0">
              <a:solidFill>
                <a:srgbClr val="C00000"/>
              </a:solidFill>
              <a:cs typeface="B Traffic" pitchFamily="2" charset="-78"/>
            </a:endParaRPr>
          </a:p>
          <a:p>
            <a:endParaRPr lang="fa-IR" sz="3200" b="1" dirty="0">
              <a:solidFill>
                <a:srgbClr val="C00000"/>
              </a:solidFill>
              <a:cs typeface="B Traffic" pitchFamily="2" charset="-78"/>
            </a:endParaRPr>
          </a:p>
        </p:txBody>
      </p:sp>
      <p:sp>
        <p:nvSpPr>
          <p:cNvPr id="4" name="Left Arrow 3"/>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2"/>
          <p:cNvSpPr>
            <a:spLocks noGrp="1"/>
          </p:cNvSpPr>
          <p:nvPr>
            <p:ph idx="1"/>
          </p:nvPr>
        </p:nvSpPr>
        <p:spPr>
          <a:xfrm>
            <a:off x="0" y="0"/>
            <a:ext cx="9144000" cy="6858000"/>
          </a:xfrm>
        </p:spPr>
        <p:txBody>
          <a:bodyPr/>
          <a:lstStyle/>
          <a:p>
            <a:pPr algn="r" rtl="1" eaLnBrk="1" hangingPunct="1">
              <a:buFont typeface="Wingdings 3" pitchFamily="18" charset="2"/>
              <a:buNone/>
            </a:pPr>
            <a:endParaRPr lang="fa-IR" sz="3200" dirty="0" smtClean="0">
              <a:solidFill>
                <a:srgbClr val="66FF33"/>
              </a:solidFill>
              <a:cs typeface="B Nazanin" pitchFamily="2" charset="-78"/>
            </a:endParaRPr>
          </a:p>
          <a:p>
            <a:pPr algn="r" rtl="1" eaLnBrk="1" hangingPunct="1">
              <a:buFont typeface="Wingdings 3" pitchFamily="18" charset="2"/>
              <a:buNone/>
            </a:pPr>
            <a:r>
              <a:rPr lang="fa-IR" sz="2400" dirty="0" smtClean="0">
                <a:cs typeface="B Nazanin" pitchFamily="2" charset="-78"/>
              </a:rPr>
              <a:t> </a:t>
            </a:r>
            <a:endParaRPr lang="fa-IR" sz="2400" dirty="0" smtClean="0">
              <a:solidFill>
                <a:srgbClr val="66FF33"/>
              </a:solidFill>
              <a:cs typeface="B Nazanin" pitchFamily="2" charset="-78"/>
            </a:endParaRPr>
          </a:p>
          <a:p>
            <a:pPr algn="r" eaLnBrk="1" hangingPunct="1">
              <a:buFont typeface="Wingdings 3" pitchFamily="18" charset="2"/>
              <a:buNone/>
            </a:pPr>
            <a:r>
              <a:rPr lang="fa-IR" sz="3200" b="1" dirty="0" smtClean="0">
                <a:solidFill>
                  <a:srgbClr val="7030A0"/>
                </a:solidFill>
                <a:cs typeface="B Nazanin" pitchFamily="2" charset="-78"/>
              </a:rPr>
              <a:t>         بخشهای مختلف چارت سازمانی انباراز نظر اداری :</a:t>
            </a:r>
          </a:p>
          <a:p>
            <a:pPr algn="r" eaLnBrk="1" hangingPunct="1">
              <a:buFont typeface="Wingdings 3" pitchFamily="18" charset="2"/>
              <a:buNone/>
            </a:pPr>
            <a:endParaRPr lang="fa-IR" sz="3200" dirty="0" smtClean="0">
              <a:solidFill>
                <a:srgbClr val="66FF33"/>
              </a:solidFill>
              <a:cs typeface="B Nazanin" pitchFamily="2" charset="-78"/>
            </a:endParaRPr>
          </a:p>
          <a:p>
            <a:pPr algn="r" eaLnBrk="1" hangingPunct="1">
              <a:buFont typeface="Wingdings 3" pitchFamily="18" charset="2"/>
              <a:buNone/>
            </a:pPr>
            <a:r>
              <a:rPr lang="fa-IR" sz="2400" dirty="0" smtClean="0">
                <a:cs typeface="B Nazanin" pitchFamily="2" charset="-78"/>
              </a:rPr>
              <a:t>                                              </a:t>
            </a:r>
            <a:r>
              <a:rPr lang="fa-IR" sz="2400" b="1" dirty="0" smtClean="0">
                <a:cs typeface="B Nazanin" pitchFamily="2" charset="-78"/>
              </a:rPr>
              <a:t>مدیریت کارخانه</a:t>
            </a:r>
          </a:p>
          <a:p>
            <a:pPr algn="r" eaLnBrk="1" hangingPunct="1">
              <a:buFont typeface="Wingdings 3" pitchFamily="18" charset="2"/>
              <a:buNone/>
            </a:pPr>
            <a:endParaRPr lang="fa-IR" sz="2400" dirty="0" smtClean="0">
              <a:solidFill>
                <a:srgbClr val="66FF33"/>
              </a:solidFill>
              <a:cs typeface="B Nazanin" pitchFamily="2" charset="-78"/>
            </a:endParaRPr>
          </a:p>
          <a:p>
            <a:pPr algn="r" eaLnBrk="1" hangingPunct="1">
              <a:buFont typeface="Wingdings 3" pitchFamily="18" charset="2"/>
              <a:buNone/>
            </a:pPr>
            <a:r>
              <a:rPr lang="fa-IR" sz="2400" dirty="0" smtClean="0">
                <a:cs typeface="B Nazanin" pitchFamily="2" charset="-78"/>
              </a:rPr>
              <a:t>     مدیریت فنی           مدیریت مالی               مدیریت اداری               مدیریت بازرگانی</a:t>
            </a:r>
            <a:r>
              <a:rPr lang="fa-IR" sz="3200" dirty="0" smtClean="0">
                <a:cs typeface="B Nazanin" pitchFamily="2" charset="-78"/>
              </a:rPr>
              <a:t> </a:t>
            </a:r>
          </a:p>
          <a:p>
            <a:pPr algn="r" eaLnBrk="1" hangingPunct="1">
              <a:buFont typeface="Wingdings 3" pitchFamily="18" charset="2"/>
              <a:buNone/>
            </a:pPr>
            <a:endParaRPr lang="fa-IR" sz="3200" dirty="0" smtClean="0">
              <a:cs typeface="B Nazanin" pitchFamily="2" charset="-78"/>
            </a:endParaRPr>
          </a:p>
          <a:p>
            <a:pPr algn="r" eaLnBrk="1" hangingPunct="1">
              <a:buFont typeface="Wingdings 3" pitchFamily="18" charset="2"/>
              <a:buNone/>
            </a:pPr>
            <a:r>
              <a:rPr lang="fa-IR" sz="2400" dirty="0" smtClean="0">
                <a:cs typeface="B Nazanin" pitchFamily="2" charset="-78"/>
              </a:rPr>
              <a:t>                                               مدیریت انبارها</a:t>
            </a:r>
          </a:p>
          <a:p>
            <a:pPr algn="r" eaLnBrk="1" hangingPunct="1">
              <a:buFont typeface="Wingdings 3" pitchFamily="18" charset="2"/>
              <a:buNone/>
            </a:pPr>
            <a:endParaRPr lang="fa-IR" sz="2400" dirty="0" smtClean="0">
              <a:cs typeface="B Nazanin" pitchFamily="2" charset="-78"/>
            </a:endParaRPr>
          </a:p>
          <a:p>
            <a:pPr algn="r" eaLnBrk="1" hangingPunct="1">
              <a:buFont typeface="Wingdings 3" pitchFamily="18" charset="2"/>
              <a:buNone/>
            </a:pPr>
            <a:r>
              <a:rPr lang="fa-IR" sz="2400" dirty="0" smtClean="0">
                <a:cs typeface="B Nazanin" pitchFamily="2" charset="-78"/>
              </a:rPr>
              <a:t>      سرپرست انبار قطعات             سرپرست انبار مواد              سرپرست انبار محصولات</a:t>
            </a:r>
            <a:r>
              <a:rPr lang="fa-IR" sz="3200" dirty="0" smtClean="0">
                <a:cs typeface="B Nazanin" pitchFamily="2" charset="-78"/>
              </a:rPr>
              <a:t>           </a:t>
            </a:r>
          </a:p>
        </p:txBody>
      </p:sp>
      <p:sp>
        <p:nvSpPr>
          <p:cNvPr id="7" name="Frame 6"/>
          <p:cNvSpPr/>
          <p:nvPr/>
        </p:nvSpPr>
        <p:spPr>
          <a:xfrm>
            <a:off x="3657600" y="1905000"/>
            <a:ext cx="2362200" cy="6096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27" name="Frame 26"/>
          <p:cNvSpPr/>
          <p:nvPr/>
        </p:nvSpPr>
        <p:spPr>
          <a:xfrm>
            <a:off x="7239000" y="2895600"/>
            <a:ext cx="1600200" cy="6096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31" name="Frame 30"/>
          <p:cNvSpPr/>
          <p:nvPr/>
        </p:nvSpPr>
        <p:spPr>
          <a:xfrm>
            <a:off x="2895600" y="2895600"/>
            <a:ext cx="1600200" cy="6096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32" name="Frame 31"/>
          <p:cNvSpPr/>
          <p:nvPr/>
        </p:nvSpPr>
        <p:spPr>
          <a:xfrm>
            <a:off x="5257800" y="2895600"/>
            <a:ext cx="1600200" cy="6096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33" name="Frame 32"/>
          <p:cNvSpPr/>
          <p:nvPr/>
        </p:nvSpPr>
        <p:spPr>
          <a:xfrm>
            <a:off x="304800" y="2895600"/>
            <a:ext cx="1752600" cy="6096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34" name="Frame 33"/>
          <p:cNvSpPr/>
          <p:nvPr/>
        </p:nvSpPr>
        <p:spPr>
          <a:xfrm>
            <a:off x="6477000" y="4800600"/>
            <a:ext cx="2209800" cy="6096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35" name="Frame 34"/>
          <p:cNvSpPr/>
          <p:nvPr/>
        </p:nvSpPr>
        <p:spPr>
          <a:xfrm>
            <a:off x="4038600" y="3886200"/>
            <a:ext cx="1600200" cy="6096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38" name="Frame 37"/>
          <p:cNvSpPr/>
          <p:nvPr/>
        </p:nvSpPr>
        <p:spPr>
          <a:xfrm>
            <a:off x="457200" y="4800600"/>
            <a:ext cx="2514600" cy="6096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40" name="Frame 39"/>
          <p:cNvSpPr/>
          <p:nvPr/>
        </p:nvSpPr>
        <p:spPr>
          <a:xfrm>
            <a:off x="3581400" y="4800600"/>
            <a:ext cx="2209800" cy="6096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cxnSp>
        <p:nvCxnSpPr>
          <p:cNvPr id="43" name="Elbow Connector 42"/>
          <p:cNvCxnSpPr/>
          <p:nvPr/>
        </p:nvCxnSpPr>
        <p:spPr>
          <a:xfrm rot="16200000" flipH="1">
            <a:off x="5393531" y="2226469"/>
            <a:ext cx="360363" cy="936625"/>
          </a:xfrm>
          <a:prstGeom prst="bentConnector3">
            <a:avLst>
              <a:gd name="adj1" fmla="val 36145"/>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Elbow Connector 47"/>
          <p:cNvCxnSpPr/>
          <p:nvPr/>
        </p:nvCxnSpPr>
        <p:spPr>
          <a:xfrm rot="5400000">
            <a:off x="3945731" y="2226469"/>
            <a:ext cx="360363" cy="936625"/>
          </a:xfrm>
          <a:prstGeom prst="bentConnector3">
            <a:avLst>
              <a:gd name="adj1" fmla="val 36145"/>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0800000">
            <a:off x="1143000" y="2665413"/>
            <a:ext cx="25146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rot="5400000">
            <a:off x="952500" y="2705100"/>
            <a:ext cx="2286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0800000">
            <a:off x="6019800" y="2667000"/>
            <a:ext cx="208756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rot="16200000" flipH="1">
            <a:off x="8039100" y="2705100"/>
            <a:ext cx="2286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a:stCxn id="7" idx="2"/>
          </p:cNvCxnSpPr>
          <p:nvPr/>
        </p:nvCxnSpPr>
        <p:spPr>
          <a:xfrm rot="16200000" flipH="1">
            <a:off x="4152900" y="3200400"/>
            <a:ext cx="1371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a:stCxn id="35" idx="2"/>
          </p:cNvCxnSpPr>
          <p:nvPr/>
        </p:nvCxnSpPr>
        <p:spPr>
          <a:xfrm rot="16200000" flipH="1">
            <a:off x="4686300" y="4648200"/>
            <a:ext cx="304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9" name="Elbow Connector 68"/>
          <p:cNvCxnSpPr/>
          <p:nvPr/>
        </p:nvCxnSpPr>
        <p:spPr>
          <a:xfrm rot="5400000">
            <a:off x="2992438" y="3181350"/>
            <a:ext cx="287338" cy="2916237"/>
          </a:xfrm>
          <a:prstGeom prst="bentConnector3">
            <a:avLst>
              <a:gd name="adj1" fmla="val 36145"/>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 name="Elbow Connector 70"/>
          <p:cNvCxnSpPr/>
          <p:nvPr/>
        </p:nvCxnSpPr>
        <p:spPr>
          <a:xfrm rot="16200000" flipH="1">
            <a:off x="6167438" y="3433762"/>
            <a:ext cx="323850" cy="2447925"/>
          </a:xfrm>
          <a:prstGeom prst="bentConnector3">
            <a:avLst>
              <a:gd name="adj1" fmla="val 36145"/>
            </a:avLst>
          </a:prstGeom>
          <a:ln>
            <a:tailEnd type="arrow"/>
          </a:ln>
        </p:spPr>
        <p:style>
          <a:lnRef idx="1">
            <a:schemeClr val="accent1"/>
          </a:lnRef>
          <a:fillRef idx="0">
            <a:schemeClr val="accent1"/>
          </a:fillRef>
          <a:effectRef idx="0">
            <a:schemeClr val="accent1"/>
          </a:effectRef>
          <a:fontRef idx="minor">
            <a:schemeClr val="tx1"/>
          </a:fontRef>
        </p:style>
      </p:cxnSp>
      <p:sp>
        <p:nvSpPr>
          <p:cNvPr id="72" name="Left Arrow 71"/>
          <p:cNvSpPr/>
          <p:nvPr/>
        </p:nvSpPr>
        <p:spPr>
          <a:xfrm>
            <a:off x="0" y="6019800"/>
            <a:ext cx="37338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9154">
                                            <p:txEl>
                                              <p:pRg st="1" end="1"/>
                                            </p:txEl>
                                          </p:spTgt>
                                        </p:tgtEl>
                                        <p:attrNameLst>
                                          <p:attrName>style.visibility</p:attrName>
                                        </p:attrNameLst>
                                      </p:cBhvr>
                                      <p:to>
                                        <p:strVal val="visible"/>
                                      </p:to>
                                    </p:set>
                                    <p:anim calcmode="lin" valueType="num">
                                      <p:cBhvr additive="base">
                                        <p:cTn id="7" dur="500" fill="hold"/>
                                        <p:tgtEl>
                                          <p:spTgt spid="4915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915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9154">
                                            <p:txEl>
                                              <p:pRg st="2" end="2"/>
                                            </p:txEl>
                                          </p:spTgt>
                                        </p:tgtEl>
                                        <p:attrNameLst>
                                          <p:attrName>style.visibility</p:attrName>
                                        </p:attrNameLst>
                                      </p:cBhvr>
                                      <p:to>
                                        <p:strVal val="visible"/>
                                      </p:to>
                                    </p:set>
                                    <p:anim calcmode="lin" valueType="num">
                                      <p:cBhvr additive="base">
                                        <p:cTn id="13" dur="500" fill="hold"/>
                                        <p:tgtEl>
                                          <p:spTgt spid="4915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915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9154">
                                            <p:txEl>
                                              <p:pRg st="4" end="4"/>
                                            </p:txEl>
                                          </p:spTgt>
                                        </p:tgtEl>
                                        <p:attrNameLst>
                                          <p:attrName>style.visibility</p:attrName>
                                        </p:attrNameLst>
                                      </p:cBhvr>
                                      <p:to>
                                        <p:strVal val="visible"/>
                                      </p:to>
                                    </p:set>
                                    <p:anim calcmode="lin" valueType="num">
                                      <p:cBhvr additive="base">
                                        <p:cTn id="19" dur="500" fill="hold"/>
                                        <p:tgtEl>
                                          <p:spTgt spid="4915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915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9154">
                                            <p:txEl>
                                              <p:pRg st="6" end="6"/>
                                            </p:txEl>
                                          </p:spTgt>
                                        </p:tgtEl>
                                        <p:attrNameLst>
                                          <p:attrName>style.visibility</p:attrName>
                                        </p:attrNameLst>
                                      </p:cBhvr>
                                      <p:to>
                                        <p:strVal val="visible"/>
                                      </p:to>
                                    </p:set>
                                    <p:anim calcmode="lin" valueType="num">
                                      <p:cBhvr additive="base">
                                        <p:cTn id="25" dur="500" fill="hold"/>
                                        <p:tgtEl>
                                          <p:spTgt spid="4915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915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9154">
                                            <p:txEl>
                                              <p:pRg st="8" end="8"/>
                                            </p:txEl>
                                          </p:spTgt>
                                        </p:tgtEl>
                                        <p:attrNameLst>
                                          <p:attrName>style.visibility</p:attrName>
                                        </p:attrNameLst>
                                      </p:cBhvr>
                                      <p:to>
                                        <p:strVal val="visible"/>
                                      </p:to>
                                    </p:set>
                                    <p:anim calcmode="lin" valueType="num">
                                      <p:cBhvr additive="base">
                                        <p:cTn id="31" dur="500" fill="hold"/>
                                        <p:tgtEl>
                                          <p:spTgt spid="49154">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915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9154">
                                            <p:txEl>
                                              <p:pRg st="10" end="10"/>
                                            </p:txEl>
                                          </p:spTgt>
                                        </p:tgtEl>
                                        <p:attrNameLst>
                                          <p:attrName>style.visibility</p:attrName>
                                        </p:attrNameLst>
                                      </p:cBhvr>
                                      <p:to>
                                        <p:strVal val="visible"/>
                                      </p:to>
                                    </p:set>
                                    <p:anim calcmode="lin" valueType="num">
                                      <p:cBhvr additive="base">
                                        <p:cTn id="37" dur="500" fill="hold"/>
                                        <p:tgtEl>
                                          <p:spTgt spid="49154">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915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b="0" dirty="0" smtClean="0">
                <a:solidFill>
                  <a:srgbClr val="0070C0"/>
                </a:solidFill>
                <a:cs typeface="+mn-cs"/>
              </a:rPr>
              <a:t>        مراحل اجرايي خريد كالا </a:t>
            </a:r>
            <a:endParaRPr lang="fa-IR" b="0" dirty="0">
              <a:solidFill>
                <a:srgbClr val="0070C0"/>
              </a:solidFill>
              <a:cs typeface="+mn-cs"/>
            </a:endParaRPr>
          </a:p>
        </p:txBody>
      </p:sp>
      <p:sp>
        <p:nvSpPr>
          <p:cNvPr id="3" name="Subtitle 2"/>
          <p:cNvSpPr>
            <a:spLocks noGrp="1"/>
          </p:cNvSpPr>
          <p:nvPr>
            <p:ph type="subTitle" idx="1"/>
          </p:nvPr>
        </p:nvSpPr>
        <p:spPr>
          <a:xfrm>
            <a:off x="381000" y="1066800"/>
            <a:ext cx="8382000" cy="5791200"/>
          </a:xfrm>
        </p:spPr>
        <p:txBody>
          <a:bodyPr>
            <a:normAutofit/>
          </a:bodyPr>
          <a:lstStyle/>
          <a:p>
            <a:r>
              <a:rPr lang="fa-IR" sz="3200" b="1" dirty="0" smtClean="0">
                <a:solidFill>
                  <a:srgbClr val="002060"/>
                </a:solidFill>
                <a:cs typeface="B Traffic" pitchFamily="2" charset="-78"/>
              </a:rPr>
              <a:t>  </a:t>
            </a:r>
            <a:endParaRPr lang="fa-IR" sz="2400" b="1" dirty="0" smtClean="0">
              <a:solidFill>
                <a:srgbClr val="002060"/>
              </a:solidFill>
              <a:cs typeface="B Traffic" pitchFamily="2" charset="-78"/>
            </a:endParaRPr>
          </a:p>
          <a:p>
            <a:r>
              <a:rPr lang="fa-IR" sz="4800" b="1" dirty="0" smtClean="0">
                <a:solidFill>
                  <a:srgbClr val="002060"/>
                </a:solidFill>
                <a:cs typeface="B Traffic" pitchFamily="2" charset="-78"/>
              </a:rPr>
              <a:t>   2- تكميل فرم سفارش خريد كالا      </a:t>
            </a:r>
            <a:r>
              <a:rPr lang="fa-IR" sz="4800" b="1" dirty="0" smtClean="0">
                <a:solidFill>
                  <a:srgbClr val="002060"/>
                </a:solidFill>
                <a:cs typeface="B Traffic" pitchFamily="2" charset="-78"/>
              </a:rPr>
              <a:t>(</a:t>
            </a:r>
            <a:r>
              <a:rPr lang="fa-IR" sz="2800" b="1" dirty="0" smtClean="0">
                <a:solidFill>
                  <a:srgbClr val="002060"/>
                </a:solidFill>
                <a:cs typeface="B Traffic" pitchFamily="2" charset="-78"/>
              </a:rPr>
              <a:t>از </a:t>
            </a:r>
            <a:r>
              <a:rPr lang="fa-IR" sz="2800" b="1" dirty="0" smtClean="0">
                <a:solidFill>
                  <a:srgbClr val="002060"/>
                </a:solidFill>
                <a:cs typeface="B Traffic" pitchFamily="2" charset="-78"/>
              </a:rPr>
              <a:t>فرم سفارش خرید می توان برای کنترل خرید و </a:t>
            </a:r>
            <a:r>
              <a:rPr lang="fa-IR" sz="2800" b="1" dirty="0" smtClean="0">
                <a:solidFill>
                  <a:srgbClr val="002060"/>
                </a:solidFill>
                <a:cs typeface="B Traffic" pitchFamily="2" charset="-78"/>
              </a:rPr>
              <a:t>جلوگیری </a:t>
            </a:r>
            <a:r>
              <a:rPr lang="fa-IR" sz="2800" b="1" dirty="0" smtClean="0">
                <a:solidFill>
                  <a:srgbClr val="002060"/>
                </a:solidFill>
                <a:cs typeface="B Traffic" pitchFamily="2" charset="-78"/>
              </a:rPr>
              <a:t>از سفارشهای زاید و تکراری استفاده نمود</a:t>
            </a:r>
            <a:r>
              <a:rPr lang="fa-IR" sz="4800" b="1" dirty="0" smtClean="0">
                <a:solidFill>
                  <a:srgbClr val="002060"/>
                </a:solidFill>
                <a:cs typeface="B Traffic" pitchFamily="2" charset="-78"/>
              </a:rPr>
              <a:t> )</a:t>
            </a:r>
          </a:p>
          <a:p>
            <a:endParaRPr lang="fa-IR" sz="4800" b="1" dirty="0" smtClean="0">
              <a:solidFill>
                <a:srgbClr val="002060"/>
              </a:solidFill>
              <a:cs typeface="B Traffic" pitchFamily="2" charset="-78"/>
            </a:endParaRPr>
          </a:p>
          <a:p>
            <a:r>
              <a:rPr lang="fa-IR" sz="4800" b="1" dirty="0" smtClean="0">
                <a:solidFill>
                  <a:srgbClr val="002060"/>
                </a:solidFill>
                <a:cs typeface="B Traffic" pitchFamily="2" charset="-78"/>
              </a:rPr>
              <a:t>  3- انتخاب تامين كنندگان كالا </a:t>
            </a:r>
            <a:endParaRPr lang="en-US" sz="4800" b="1" dirty="0" smtClean="0">
              <a:solidFill>
                <a:srgbClr val="002060"/>
              </a:solidFill>
              <a:cs typeface="B Traffic" pitchFamily="2" charset="-78"/>
            </a:endParaRPr>
          </a:p>
          <a:p>
            <a:endParaRPr lang="en-US" sz="3200" b="1" dirty="0" smtClean="0">
              <a:solidFill>
                <a:srgbClr val="002060"/>
              </a:solidFill>
              <a:cs typeface="B Traffic" pitchFamily="2" charset="-78"/>
            </a:endParaRPr>
          </a:p>
          <a:p>
            <a:endParaRPr lang="fa-IR" sz="3200" b="1" dirty="0">
              <a:solidFill>
                <a:srgbClr val="002060"/>
              </a:solidFill>
              <a:cs typeface="B Traffic" pitchFamily="2" charset="-78"/>
            </a:endParaRPr>
          </a:p>
        </p:txBody>
      </p:sp>
      <p:sp>
        <p:nvSpPr>
          <p:cNvPr id="4" name="Left Arrow 3"/>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rmAutofit fontScale="90000"/>
          </a:bodyPr>
          <a:lstStyle/>
          <a:p>
            <a:r>
              <a:rPr lang="fa-IR" dirty="0" smtClean="0">
                <a:solidFill>
                  <a:srgbClr val="0070C0"/>
                </a:solidFill>
                <a:cs typeface="+mn-cs"/>
              </a:rPr>
              <a:t>     اهميت امور دفتري در سازمان انبار   </a:t>
            </a:r>
            <a:endParaRPr lang="fa-IR" dirty="0">
              <a:solidFill>
                <a:srgbClr val="0070C0"/>
              </a:solidFill>
              <a:cs typeface="+mn-cs"/>
            </a:endParaRPr>
          </a:p>
        </p:txBody>
      </p:sp>
      <p:sp>
        <p:nvSpPr>
          <p:cNvPr id="3" name="Subtitle 2"/>
          <p:cNvSpPr>
            <a:spLocks noGrp="1"/>
          </p:cNvSpPr>
          <p:nvPr>
            <p:ph type="subTitle" idx="1"/>
          </p:nvPr>
        </p:nvSpPr>
        <p:spPr>
          <a:xfrm>
            <a:off x="152400" y="1143000"/>
            <a:ext cx="8839200" cy="5715000"/>
          </a:xfrm>
        </p:spPr>
        <p:txBody>
          <a:bodyPr>
            <a:noAutofit/>
          </a:bodyPr>
          <a:lstStyle/>
          <a:p>
            <a:r>
              <a:rPr lang="fa-IR" sz="3200" b="1" dirty="0" smtClean="0">
                <a:solidFill>
                  <a:srgbClr val="002060"/>
                </a:solidFill>
                <a:cs typeface="+mj-cs"/>
              </a:rPr>
              <a:t>      </a:t>
            </a:r>
            <a:endParaRPr lang="en-US" sz="3200" b="1" dirty="0" smtClean="0">
              <a:solidFill>
                <a:srgbClr val="002060"/>
              </a:solidFill>
              <a:cs typeface="+mj-cs"/>
            </a:endParaRPr>
          </a:p>
          <a:p>
            <a:endParaRPr lang="en-US" sz="3200" b="1" dirty="0" smtClean="0">
              <a:solidFill>
                <a:srgbClr val="002060"/>
              </a:solidFill>
              <a:cs typeface="+mj-cs"/>
            </a:endParaRPr>
          </a:p>
          <a:p>
            <a:endParaRPr lang="en-US" sz="3200" b="1" dirty="0" smtClean="0">
              <a:solidFill>
                <a:srgbClr val="002060"/>
              </a:solidFill>
              <a:cs typeface="+mj-cs"/>
            </a:endParaRPr>
          </a:p>
          <a:p>
            <a:endParaRPr lang="fa-IR" sz="3200" b="1" dirty="0" smtClean="0">
              <a:solidFill>
                <a:srgbClr val="002060"/>
              </a:solidFill>
              <a:cs typeface="+mj-cs"/>
            </a:endParaRPr>
          </a:p>
          <a:p>
            <a:endParaRPr lang="fa-IR" sz="3200" b="1" dirty="0" smtClean="0">
              <a:solidFill>
                <a:srgbClr val="002060"/>
              </a:solidFill>
              <a:cs typeface="+mj-cs"/>
            </a:endParaRPr>
          </a:p>
          <a:p>
            <a:endParaRPr lang="fa-IR" sz="3200" b="1" dirty="0" smtClean="0">
              <a:solidFill>
                <a:srgbClr val="002060"/>
              </a:solidFill>
              <a:cs typeface="+mj-cs"/>
            </a:endParaRPr>
          </a:p>
          <a:p>
            <a:endParaRPr lang="fa-IR" sz="3200" b="1" dirty="0" smtClean="0">
              <a:solidFill>
                <a:srgbClr val="002060"/>
              </a:solidFill>
              <a:cs typeface="+mj-cs"/>
            </a:endParaRPr>
          </a:p>
          <a:p>
            <a:endParaRPr lang="fa-IR" sz="3200" b="1" dirty="0" smtClean="0">
              <a:solidFill>
                <a:srgbClr val="002060"/>
              </a:solidFill>
              <a:cs typeface="+mj-cs"/>
            </a:endParaRPr>
          </a:p>
          <a:p>
            <a:endParaRPr lang="fa-IR" sz="3200" b="1" dirty="0">
              <a:solidFill>
                <a:srgbClr val="002060"/>
              </a:solidFill>
              <a:cs typeface="+mj-cs"/>
            </a:endParaRPr>
          </a:p>
        </p:txBody>
      </p:sp>
      <p:sp>
        <p:nvSpPr>
          <p:cNvPr id="4" name="Rectangle 3"/>
          <p:cNvSpPr/>
          <p:nvPr/>
        </p:nvSpPr>
        <p:spPr>
          <a:xfrm>
            <a:off x="381000" y="1066801"/>
            <a:ext cx="8458200" cy="4647426"/>
          </a:xfrm>
          <a:prstGeom prst="rect">
            <a:avLst/>
          </a:prstGeom>
        </p:spPr>
        <p:txBody>
          <a:bodyPr wrap="square">
            <a:spAutoFit/>
          </a:bodyPr>
          <a:lstStyle/>
          <a:p>
            <a:pPr algn="r"/>
            <a:r>
              <a:rPr lang="en-US" sz="2400" b="1" dirty="0" smtClean="0">
                <a:solidFill>
                  <a:srgbClr val="7030A0"/>
                </a:solidFill>
              </a:rPr>
              <a:t>:</a:t>
            </a:r>
            <a:r>
              <a:rPr lang="fa-IR" sz="3200" b="1" dirty="0" smtClean="0">
                <a:solidFill>
                  <a:srgbClr val="7030A0"/>
                </a:solidFill>
              </a:rPr>
              <a:t>مدارک خرید: </a:t>
            </a:r>
            <a:r>
              <a:rPr lang="fa-IR" sz="2400" b="1" dirty="0" smtClean="0">
                <a:cs typeface="B Nazanin" pitchFamily="2" charset="-78"/>
              </a:rPr>
              <a:t>به مجموعه فرم های  </a:t>
            </a:r>
          </a:p>
          <a:p>
            <a:pPr algn="r"/>
            <a:r>
              <a:rPr lang="fa-IR" sz="2400" b="1" dirty="0" smtClean="0">
                <a:solidFill>
                  <a:srgbClr val="7030A0"/>
                </a:solidFill>
              </a:rPr>
              <a:t> </a:t>
            </a:r>
            <a:endParaRPr lang="en-US" sz="2400" b="1" dirty="0" smtClean="0">
              <a:solidFill>
                <a:srgbClr val="7030A0"/>
              </a:solidFill>
            </a:endParaRPr>
          </a:p>
          <a:p>
            <a:pPr algn="r"/>
            <a:endParaRPr lang="fa-IR" sz="2400" dirty="0" smtClean="0"/>
          </a:p>
          <a:p>
            <a:pPr algn="r"/>
            <a:endParaRPr lang="en-US" sz="2400" dirty="0" smtClean="0">
              <a:cs typeface="B Nazanin" pitchFamily="2" charset="-78"/>
            </a:endParaRPr>
          </a:p>
          <a:p>
            <a:pPr algn="r"/>
            <a:r>
              <a:rPr lang="fa-IR" sz="2400" b="1" dirty="0" smtClean="0">
                <a:cs typeface="B Nazanin" pitchFamily="2" charset="-78"/>
              </a:rPr>
              <a:t>درخواست کالا     </a:t>
            </a:r>
          </a:p>
          <a:p>
            <a:pPr algn="r"/>
            <a:r>
              <a:rPr lang="fa-IR" sz="2400" b="1" dirty="0" smtClean="0">
                <a:cs typeface="B Nazanin" pitchFamily="2" charset="-78"/>
              </a:rPr>
              <a:t>                             تقاضای خرید     </a:t>
            </a:r>
          </a:p>
          <a:p>
            <a:pPr algn="r"/>
            <a:r>
              <a:rPr lang="fa-IR" sz="2400" b="1" dirty="0" smtClean="0">
                <a:cs typeface="B Nazanin" pitchFamily="2" charset="-78"/>
              </a:rPr>
              <a:t>                                                     سفارش کالا     </a:t>
            </a:r>
          </a:p>
          <a:p>
            <a:pPr algn="r"/>
            <a:r>
              <a:rPr lang="fa-IR" sz="2400" b="1" dirty="0" smtClean="0">
                <a:cs typeface="B Nazanin" pitchFamily="2" charset="-78"/>
              </a:rPr>
              <a:t>                                                                               فاکتور خرید   </a:t>
            </a:r>
          </a:p>
          <a:p>
            <a:pPr algn="r"/>
            <a:r>
              <a:rPr lang="fa-IR" sz="2400" b="1" dirty="0" smtClean="0">
                <a:cs typeface="B Nazanin" pitchFamily="2" charset="-78"/>
              </a:rPr>
              <a:t>                                                                                                       رسید انبار</a:t>
            </a:r>
          </a:p>
          <a:p>
            <a:pPr algn="r"/>
            <a:endParaRPr lang="fa-IR" sz="2400" b="1" dirty="0" smtClean="0">
              <a:cs typeface="B Nazanin" pitchFamily="2" charset="-78"/>
            </a:endParaRPr>
          </a:p>
          <a:p>
            <a:pPr algn="r"/>
            <a:endParaRPr lang="en-US" sz="2400" dirty="0" smtClean="0">
              <a:cs typeface="B Nazanin" pitchFamily="2" charset="-78"/>
            </a:endParaRPr>
          </a:p>
          <a:p>
            <a:pPr algn="ctr"/>
            <a:r>
              <a:rPr lang="fa-IR" sz="2400" b="1" dirty="0" smtClean="0">
                <a:cs typeface="B Nazanin" pitchFamily="2" charset="-78"/>
              </a:rPr>
              <a:t>که بر اساس این مدارک مبلغ کالا قابل پرداخت به فروشنده خواهد بو</a:t>
            </a:r>
            <a:r>
              <a:rPr lang="fa-IR" sz="2400" b="1" dirty="0" smtClean="0"/>
              <a:t>د</a:t>
            </a:r>
            <a:endParaRPr lang="fa-IR" sz="2400" dirty="0"/>
          </a:p>
        </p:txBody>
      </p:sp>
      <p:sp>
        <p:nvSpPr>
          <p:cNvPr id="11" name="Left Arrow 10"/>
          <p:cNvSpPr/>
          <p:nvPr/>
        </p:nvSpPr>
        <p:spPr>
          <a:xfrm>
            <a:off x="7620000" y="2286000"/>
            <a:ext cx="7620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3" name="Left Arrow 12"/>
          <p:cNvSpPr/>
          <p:nvPr/>
        </p:nvSpPr>
        <p:spPr>
          <a:xfrm>
            <a:off x="5715000" y="2590800"/>
            <a:ext cx="7620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4" name="Left Arrow 13"/>
          <p:cNvSpPr/>
          <p:nvPr/>
        </p:nvSpPr>
        <p:spPr>
          <a:xfrm>
            <a:off x="4267200" y="2895600"/>
            <a:ext cx="7620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5" name="Left Arrow 14"/>
          <p:cNvSpPr/>
          <p:nvPr/>
        </p:nvSpPr>
        <p:spPr>
          <a:xfrm>
            <a:off x="2514600" y="3276600"/>
            <a:ext cx="7620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6" name="Left Arrow 15"/>
          <p:cNvSpPr/>
          <p:nvPr/>
        </p:nvSpPr>
        <p:spPr>
          <a:xfrm>
            <a:off x="914400" y="3733800"/>
            <a:ext cx="7620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Left Arrow 9"/>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 calcmode="lin" valueType="num">
                                      <p:cBhvr additive="base">
                                        <p:cTn id="3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7" end="7"/>
                                            </p:txEl>
                                          </p:spTgt>
                                        </p:tgtEl>
                                        <p:attrNameLst>
                                          <p:attrName>style.visibility</p:attrName>
                                        </p:attrNameLst>
                                      </p:cBhvr>
                                      <p:to>
                                        <p:strVal val="visible"/>
                                      </p:to>
                                    </p:set>
                                    <p:anim calcmode="lin" valueType="num">
                                      <p:cBhvr additive="base">
                                        <p:cTn id="4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8" end="8"/>
                                            </p:txEl>
                                          </p:spTgt>
                                        </p:tgtEl>
                                        <p:attrNameLst>
                                          <p:attrName>style.visibility</p:attrName>
                                        </p:attrNameLst>
                                      </p:cBhvr>
                                      <p:to>
                                        <p:strVal val="visible"/>
                                      </p:to>
                                    </p:set>
                                    <p:anim calcmode="lin" valueType="num">
                                      <p:cBhvr additive="base">
                                        <p:cTn id="4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txEl>
                                              <p:pRg st="11" end="11"/>
                                            </p:txEl>
                                          </p:spTgt>
                                        </p:tgtEl>
                                        <p:attrNameLst>
                                          <p:attrName>style.visibility</p:attrName>
                                        </p:attrNameLst>
                                      </p:cBhvr>
                                      <p:to>
                                        <p:strVal val="visible"/>
                                      </p:to>
                                    </p:set>
                                    <p:anim calcmode="lin" valueType="num">
                                      <p:cBhvr additive="base">
                                        <p:cTn id="5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0"/>
            <a:ext cx="7543800" cy="1066800"/>
          </a:xfrm>
        </p:spPr>
        <p:txBody>
          <a:bodyPr/>
          <a:lstStyle/>
          <a:p>
            <a:r>
              <a:rPr lang="fa-IR" dirty="0" smtClean="0">
                <a:solidFill>
                  <a:srgbClr val="0070C0"/>
                </a:solidFill>
                <a:cs typeface="+mn-cs"/>
              </a:rPr>
              <a:t>        كنترل موجودي انبار </a:t>
            </a:r>
            <a:endParaRPr lang="fa-IR" dirty="0">
              <a:solidFill>
                <a:srgbClr val="0070C0"/>
              </a:solidFill>
              <a:cs typeface="+mn-cs"/>
            </a:endParaRPr>
          </a:p>
        </p:txBody>
      </p:sp>
      <p:sp>
        <p:nvSpPr>
          <p:cNvPr id="3" name="Subtitle 2"/>
          <p:cNvSpPr>
            <a:spLocks noGrp="1"/>
          </p:cNvSpPr>
          <p:nvPr>
            <p:ph type="subTitle" idx="1"/>
          </p:nvPr>
        </p:nvSpPr>
        <p:spPr>
          <a:xfrm>
            <a:off x="381000" y="1066800"/>
            <a:ext cx="8458200" cy="5791200"/>
          </a:xfrm>
        </p:spPr>
        <p:txBody>
          <a:bodyPr>
            <a:normAutofit/>
          </a:bodyPr>
          <a:lstStyle/>
          <a:p>
            <a:pPr>
              <a:buFont typeface="Wingdings" pitchFamily="2" charset="2"/>
              <a:buChar char="v"/>
            </a:pPr>
            <a:r>
              <a:rPr lang="fa-IR" sz="2800" b="1" dirty="0" smtClean="0">
                <a:solidFill>
                  <a:srgbClr val="FFC000"/>
                </a:solidFill>
                <a:cs typeface="B Traffic" pitchFamily="2" charset="-78"/>
              </a:rPr>
              <a:t>   </a:t>
            </a:r>
            <a:r>
              <a:rPr lang="fa-IR" sz="2800" b="1" dirty="0" smtClean="0">
                <a:solidFill>
                  <a:srgbClr val="0070C0"/>
                </a:solidFill>
                <a:cs typeface="B Traffic" pitchFamily="2" charset="-78"/>
              </a:rPr>
              <a:t>آ- </a:t>
            </a:r>
            <a:r>
              <a:rPr lang="fa-IR" sz="2800" b="1" dirty="0" smtClean="0">
                <a:solidFill>
                  <a:srgbClr val="FF0000"/>
                </a:solidFill>
                <a:cs typeface="B Traffic" pitchFamily="2" charset="-78"/>
              </a:rPr>
              <a:t>موجودي برداري عيني ومستمر </a:t>
            </a:r>
            <a:r>
              <a:rPr lang="fa-IR" sz="2800" b="1" dirty="0" smtClean="0">
                <a:solidFill>
                  <a:srgbClr val="FFC000"/>
                </a:solidFill>
                <a:cs typeface="B Traffic" pitchFamily="2" charset="-78"/>
              </a:rPr>
              <a:t>:</a:t>
            </a:r>
          </a:p>
          <a:p>
            <a:r>
              <a:rPr lang="fa-IR" sz="2800" b="1" dirty="0" smtClean="0">
                <a:cs typeface="B Traffic" pitchFamily="2" charset="-78"/>
              </a:rPr>
              <a:t>       </a:t>
            </a:r>
            <a:r>
              <a:rPr lang="fa-IR" sz="2800" b="1" dirty="0" smtClean="0">
                <a:solidFill>
                  <a:srgbClr val="002060"/>
                </a:solidFill>
                <a:cs typeface="B Traffic" pitchFamily="2" charset="-78"/>
              </a:rPr>
              <a:t>موجودي انبار شمارش يا توزين مي گردد و با موجودي ثبت شده در  كارت مطابقت داده مي شود . تا موجودي در زمانهاي معين نشان داده شود . </a:t>
            </a:r>
          </a:p>
          <a:p>
            <a:endParaRPr lang="fa-IR" sz="2800" b="1" dirty="0" smtClean="0">
              <a:cs typeface="B Traffic" pitchFamily="2" charset="-78"/>
            </a:endParaRPr>
          </a:p>
          <a:p>
            <a:pPr>
              <a:buFont typeface="Wingdings" pitchFamily="2" charset="2"/>
              <a:buChar char="v"/>
            </a:pPr>
            <a:r>
              <a:rPr lang="fa-IR" sz="2800" b="1" dirty="0" smtClean="0">
                <a:solidFill>
                  <a:srgbClr val="FF0000"/>
                </a:solidFill>
                <a:cs typeface="B Traffic" pitchFamily="2" charset="-78"/>
              </a:rPr>
              <a:t>  ب- موجودي برداري عيني دوره اي يا انبار گرداني : </a:t>
            </a:r>
          </a:p>
          <a:p>
            <a:r>
              <a:rPr lang="fa-IR" sz="2800" b="1" dirty="0" smtClean="0">
                <a:solidFill>
                  <a:srgbClr val="002060"/>
                </a:solidFill>
                <a:cs typeface="B Traffic" pitchFamily="2" charset="-78"/>
              </a:rPr>
              <a:t>      انبارگرداني عبارتست از شمارش كالاها و اجناس موجود در انبار و  تطبيق آن با كارت ها و دفاترانبار و حسابداري .</a:t>
            </a:r>
          </a:p>
          <a:p>
            <a:r>
              <a:rPr lang="fa-IR" sz="2800" b="1" dirty="0" smtClean="0">
                <a:solidFill>
                  <a:srgbClr val="002060"/>
                </a:solidFill>
                <a:cs typeface="B Traffic" pitchFamily="2" charset="-78"/>
              </a:rPr>
              <a:t>(تعداد كل جنس سالم  و خسارت ديده جزئي و كلي مشخص     مي شود ،  موجب آسان شدن  شناسايي  و تفكيك موجودي ها ي كم گردش و يا  بدون گردش مي گردد.)  </a:t>
            </a:r>
            <a:r>
              <a:rPr lang="fa-IR" sz="2800" b="1" dirty="0" smtClean="0">
                <a:cs typeface="B Traffic" pitchFamily="2" charset="-78"/>
              </a:rPr>
              <a:t>    </a:t>
            </a:r>
          </a:p>
          <a:p>
            <a:r>
              <a:rPr lang="fa-IR" sz="2800" b="1" dirty="0" smtClean="0">
                <a:cs typeface="B Traffic" pitchFamily="2" charset="-78"/>
              </a:rPr>
              <a:t>  </a:t>
            </a:r>
            <a:endParaRPr lang="en-US" sz="2800" b="1" dirty="0" smtClean="0">
              <a:cs typeface="B Traffic" pitchFamily="2" charset="-78"/>
            </a:endParaRPr>
          </a:p>
          <a:p>
            <a:endParaRPr lang="en-US" sz="2800" b="1" dirty="0" smtClean="0">
              <a:cs typeface="B Traffic" pitchFamily="2" charset="-78"/>
            </a:endParaRPr>
          </a:p>
          <a:p>
            <a:endParaRPr lang="en-US" sz="2800" b="1" dirty="0" smtClean="0">
              <a:cs typeface="B Traffic" pitchFamily="2" charset="-78"/>
            </a:endParaRPr>
          </a:p>
          <a:p>
            <a:endParaRPr lang="fa-IR" sz="2800" b="1" dirty="0">
              <a:cs typeface="B Traffic" pitchFamily="2" charset="-78"/>
            </a:endParaRPr>
          </a:p>
        </p:txBody>
      </p:sp>
      <p:sp>
        <p:nvSpPr>
          <p:cNvPr id="4" name="Left Arrow 3"/>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1219200"/>
            <a:ext cx="8153400" cy="6340197"/>
          </a:xfrm>
          <a:prstGeom prst="rect">
            <a:avLst/>
          </a:prstGeom>
        </p:spPr>
        <p:txBody>
          <a:bodyPr wrap="square">
            <a:spAutoFit/>
          </a:bodyPr>
          <a:lstStyle/>
          <a:p>
            <a:pPr algn="r" eaLnBrk="0" hangingPunct="0">
              <a:spcBef>
                <a:spcPct val="50000"/>
              </a:spcBef>
            </a:pPr>
            <a:r>
              <a:rPr kumimoji="1" lang="ar-SA" sz="2800" b="1" dirty="0" smtClean="0">
                <a:solidFill>
                  <a:srgbClr val="002060"/>
                </a:solidFill>
                <a:ea typeface="Arial Unicode MS" pitchFamily="34" charset="-128"/>
                <a:cs typeface="B Traffic" pitchFamily="2" charset="-78"/>
              </a:rPr>
              <a:t>1-انبار كردن به ترتیب حروف یا شماره با در نظر گرفتن حداكثر موجودی</a:t>
            </a:r>
            <a:endParaRPr kumimoji="1" lang="en-US" sz="2800" b="1" dirty="0" smtClean="0">
              <a:solidFill>
                <a:srgbClr val="002060"/>
              </a:solidFill>
              <a:ea typeface="Arial Unicode MS" pitchFamily="34" charset="-128"/>
              <a:cs typeface="B Traffic" pitchFamily="2" charset="-78"/>
            </a:endParaRPr>
          </a:p>
          <a:p>
            <a:pPr algn="r" eaLnBrk="0" hangingPunct="0">
              <a:spcBef>
                <a:spcPct val="50000"/>
              </a:spcBef>
            </a:pPr>
            <a:endParaRPr kumimoji="1" lang="en-US" sz="2800" b="1" dirty="0" smtClean="0">
              <a:solidFill>
                <a:srgbClr val="002060"/>
              </a:solidFill>
              <a:ea typeface="Arial Unicode MS" pitchFamily="34" charset="-128"/>
              <a:cs typeface="B Traffic" pitchFamily="2" charset="-78"/>
            </a:endParaRPr>
          </a:p>
          <a:p>
            <a:pPr algn="r" eaLnBrk="0" hangingPunct="0">
              <a:spcBef>
                <a:spcPct val="50000"/>
              </a:spcBef>
            </a:pPr>
            <a:r>
              <a:rPr kumimoji="1" lang="ar-SA" sz="2800" b="1" dirty="0" smtClean="0">
                <a:solidFill>
                  <a:srgbClr val="002060"/>
                </a:solidFill>
                <a:ea typeface="Arial Unicode MS" pitchFamily="34" charset="-128"/>
                <a:cs typeface="B Traffic" pitchFamily="2" charset="-78"/>
              </a:rPr>
              <a:t>2-انبار كردن به ترتیب حروف یا شماره با در نظر گرفتن حداقل موجودی</a:t>
            </a:r>
            <a:endParaRPr kumimoji="1" lang="en-US" sz="2800" b="1" dirty="0" smtClean="0">
              <a:solidFill>
                <a:srgbClr val="002060"/>
              </a:solidFill>
              <a:ea typeface="Arial Unicode MS" pitchFamily="34" charset="-128"/>
              <a:cs typeface="B Traffic" pitchFamily="2" charset="-78"/>
            </a:endParaRPr>
          </a:p>
          <a:p>
            <a:pPr algn="r" eaLnBrk="0" hangingPunct="0">
              <a:spcBef>
                <a:spcPct val="50000"/>
              </a:spcBef>
            </a:pPr>
            <a:endParaRPr kumimoji="1" lang="en-US" sz="2800" b="1" dirty="0" smtClean="0">
              <a:solidFill>
                <a:srgbClr val="002060"/>
              </a:solidFill>
              <a:ea typeface="Arial Unicode MS" pitchFamily="34" charset="-128"/>
              <a:cs typeface="B Traffic" pitchFamily="2" charset="-78"/>
            </a:endParaRPr>
          </a:p>
          <a:p>
            <a:pPr algn="r" eaLnBrk="0" hangingPunct="0">
              <a:spcBef>
                <a:spcPct val="50000"/>
              </a:spcBef>
            </a:pPr>
            <a:r>
              <a:rPr kumimoji="1" lang="ar-SA" sz="2800" b="1" dirty="0" smtClean="0">
                <a:solidFill>
                  <a:srgbClr val="002060"/>
                </a:solidFill>
                <a:ea typeface="Arial Unicode MS" pitchFamily="34" charset="-128"/>
                <a:cs typeface="B Traffic" pitchFamily="2" charset="-78"/>
              </a:rPr>
              <a:t>3-انبار كردن به ترتیب ورود كالا(موجودیها)</a:t>
            </a:r>
            <a:r>
              <a:rPr kumimoji="1" lang="fa-IR" sz="2800" b="1" dirty="0" smtClean="0">
                <a:solidFill>
                  <a:srgbClr val="002060"/>
                </a:solidFill>
                <a:ea typeface="Arial Unicode MS" pitchFamily="34" charset="-128"/>
                <a:cs typeface="B Traffic" pitchFamily="2" charset="-78"/>
              </a:rPr>
              <a:t> </a:t>
            </a:r>
          </a:p>
          <a:p>
            <a:pPr algn="r" eaLnBrk="0" hangingPunct="0">
              <a:spcBef>
                <a:spcPct val="50000"/>
              </a:spcBef>
            </a:pPr>
            <a:r>
              <a:rPr kumimoji="1" lang="ar-SA" altLang="en-US" sz="2800" b="1" dirty="0" smtClean="0">
                <a:solidFill>
                  <a:srgbClr val="002060"/>
                </a:solidFill>
                <a:ea typeface="Arial Unicode MS" pitchFamily="34" charset="-128"/>
                <a:cs typeface="B Traffic" pitchFamily="2" charset="-78"/>
              </a:rPr>
              <a:t>4- </a:t>
            </a:r>
            <a:r>
              <a:rPr kumimoji="1" lang="ar-SA" sz="2800" b="1" dirty="0" smtClean="0">
                <a:solidFill>
                  <a:srgbClr val="002060"/>
                </a:solidFill>
                <a:ea typeface="Arial Unicode MS" pitchFamily="34" charset="-128"/>
                <a:cs typeface="B Traffic" pitchFamily="2" charset="-78"/>
              </a:rPr>
              <a:t>انبار كردن به ترتیب ورود با در اختیار داشتن سیستم شماره قفسه</a:t>
            </a:r>
            <a:endParaRPr kumimoji="1" lang="en-US" altLang="en-US" sz="2800" b="1" dirty="0" smtClean="0">
              <a:solidFill>
                <a:srgbClr val="002060"/>
              </a:solidFill>
              <a:ea typeface="Arial Unicode MS" pitchFamily="34" charset="-128"/>
              <a:cs typeface="B Traffic" pitchFamily="2" charset="-78"/>
            </a:endParaRPr>
          </a:p>
          <a:p>
            <a:pPr algn="r" eaLnBrk="0" hangingPunct="0">
              <a:spcBef>
                <a:spcPct val="50000"/>
              </a:spcBef>
            </a:pPr>
            <a:r>
              <a:rPr kumimoji="1" lang="en-US" sz="2800" b="1" dirty="0" smtClean="0">
                <a:solidFill>
                  <a:srgbClr val="002060"/>
                </a:solidFill>
                <a:ea typeface="Arial Unicode MS" pitchFamily="34" charset="-128"/>
                <a:cs typeface="B Traffic" pitchFamily="2" charset="-78"/>
              </a:rPr>
              <a:t> </a:t>
            </a:r>
          </a:p>
          <a:p>
            <a:pPr algn="r" eaLnBrk="0" hangingPunct="0">
              <a:spcBef>
                <a:spcPct val="50000"/>
              </a:spcBef>
            </a:pPr>
            <a:endParaRPr kumimoji="1" lang="fa-IR" sz="2800" b="1" dirty="0">
              <a:solidFill>
                <a:srgbClr val="002060"/>
              </a:solidFill>
              <a:ea typeface="Arial Unicode MS" pitchFamily="34" charset="-128"/>
              <a:cs typeface="B Traffic" pitchFamily="2" charset="-78"/>
            </a:endParaRPr>
          </a:p>
        </p:txBody>
      </p:sp>
      <p:sp>
        <p:nvSpPr>
          <p:cNvPr id="5" name="Rectangle 4"/>
          <p:cNvSpPr/>
          <p:nvPr/>
        </p:nvSpPr>
        <p:spPr>
          <a:xfrm>
            <a:off x="304800" y="381000"/>
            <a:ext cx="8433719" cy="646331"/>
          </a:xfrm>
          <a:prstGeom prst="rect">
            <a:avLst/>
          </a:prstGeom>
        </p:spPr>
        <p:txBody>
          <a:bodyPr wrap="none">
            <a:spAutoFit/>
          </a:bodyPr>
          <a:lstStyle/>
          <a:p>
            <a:r>
              <a:rPr lang="ar-SA" sz="3600" b="1" dirty="0" smtClean="0">
                <a:solidFill>
                  <a:schemeClr val="accent2"/>
                </a:solidFill>
                <a:cs typeface="B Traffic" pitchFamily="2" charset="-78"/>
              </a:rPr>
              <a:t>روش های مختلف انبار كردن كالاها (موجودیها)</a:t>
            </a:r>
            <a:endParaRPr lang="fa-IR" sz="3600" dirty="0"/>
          </a:p>
        </p:txBody>
      </p:sp>
      <p:sp>
        <p:nvSpPr>
          <p:cNvPr id="6" name="Left Arrow 5"/>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 calcmode="lin" valueType="num">
                                      <p:cBhvr additive="base">
                                        <p:cTn id="2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ChangeArrowheads="1"/>
          </p:cNvSpPr>
          <p:nvPr/>
        </p:nvSpPr>
        <p:spPr bwMode="auto">
          <a:xfrm>
            <a:off x="0" y="1524000"/>
            <a:ext cx="9144000" cy="5105400"/>
          </a:xfrm>
          <a:prstGeom prst="rect">
            <a:avLst/>
          </a:prstGeom>
          <a:noFill/>
          <a:ln w="9525">
            <a:noFill/>
            <a:miter lim="800000"/>
            <a:headEnd/>
            <a:tailEnd/>
          </a:ln>
          <a:effectLst/>
        </p:spPr>
        <p:txBody>
          <a:bodyPr lIns="92075" tIns="46038" rIns="92075" bIns="46038"/>
          <a:lstStyle/>
          <a:p>
            <a:pPr marL="342900" indent="-342900" algn="just">
              <a:spcBef>
                <a:spcPct val="20000"/>
              </a:spcBef>
              <a:buFontTx/>
              <a:buChar char="•"/>
            </a:pPr>
            <a:endParaRPr lang="en-US" altLang="en-US" sz="2800" dirty="0">
              <a:latin typeface="B Compset" pitchFamily="2" charset="-78"/>
            </a:endParaRPr>
          </a:p>
        </p:txBody>
      </p:sp>
      <p:sp>
        <p:nvSpPr>
          <p:cNvPr id="11" name="Rectangle 10"/>
          <p:cNvSpPr/>
          <p:nvPr/>
        </p:nvSpPr>
        <p:spPr>
          <a:xfrm>
            <a:off x="1905000" y="304800"/>
            <a:ext cx="6516528" cy="584775"/>
          </a:xfrm>
          <a:prstGeom prst="rect">
            <a:avLst/>
          </a:prstGeom>
        </p:spPr>
        <p:txBody>
          <a:bodyPr wrap="none">
            <a:spAutoFit/>
          </a:bodyPr>
          <a:lstStyle/>
          <a:p>
            <a:r>
              <a:rPr lang="ar-SA" sz="3200" b="1" dirty="0" smtClean="0">
                <a:solidFill>
                  <a:schemeClr val="accent2"/>
                </a:solidFill>
                <a:cs typeface="B Traffic" pitchFamily="2" charset="-78"/>
              </a:rPr>
              <a:t>روش های مختلف استفاده از اجناس انبار</a:t>
            </a:r>
            <a:endParaRPr lang="fa-IR" sz="3200" dirty="0"/>
          </a:p>
        </p:txBody>
      </p:sp>
      <p:sp>
        <p:nvSpPr>
          <p:cNvPr id="12" name="Rectangle 11"/>
          <p:cNvSpPr/>
          <p:nvPr/>
        </p:nvSpPr>
        <p:spPr>
          <a:xfrm>
            <a:off x="381000" y="838200"/>
            <a:ext cx="8458200" cy="5678478"/>
          </a:xfrm>
          <a:prstGeom prst="rect">
            <a:avLst/>
          </a:prstGeom>
        </p:spPr>
        <p:txBody>
          <a:bodyPr wrap="square">
            <a:spAutoFit/>
          </a:bodyPr>
          <a:lstStyle/>
          <a:p>
            <a:pPr algn="r" eaLnBrk="0" hangingPunct="0"/>
            <a:r>
              <a:rPr kumimoji="1" lang="fa-IR" altLang="en-US" sz="2200" b="1" dirty="0" smtClean="0">
                <a:ea typeface="Arial Unicode MS" pitchFamily="34" charset="-128"/>
              </a:rPr>
              <a:t>                                                                                          </a:t>
            </a:r>
            <a:r>
              <a:rPr kumimoji="1" lang="en-US" altLang="en-US" sz="2200" b="1" dirty="0" smtClean="0">
                <a:ea typeface="Arial Unicode MS" pitchFamily="34" charset="-128"/>
              </a:rPr>
              <a:t>(</a:t>
            </a:r>
            <a:r>
              <a:rPr kumimoji="1" lang="en-US" altLang="ar-SA" sz="2200" b="1" dirty="0" smtClean="0">
                <a:ea typeface="Arial Unicode MS" pitchFamily="34" charset="-128"/>
              </a:rPr>
              <a:t>FIFO) </a:t>
            </a:r>
            <a:r>
              <a:rPr kumimoji="1" lang="fa-IR" altLang="ar-SA" sz="2200" b="1" dirty="0" smtClean="0">
                <a:ea typeface="Arial Unicode MS" pitchFamily="34" charset="-128"/>
              </a:rPr>
              <a:t>1- </a:t>
            </a:r>
            <a:r>
              <a:rPr kumimoji="1" lang="ar-SA" sz="2200" b="1" dirty="0" smtClean="0">
                <a:ea typeface="Arial Unicode MS" pitchFamily="34" charset="-128"/>
              </a:rPr>
              <a:t>سیسثم فای</a:t>
            </a:r>
            <a:r>
              <a:rPr kumimoji="1" lang="fa-IR" sz="2200" b="1" dirty="0" smtClean="0">
                <a:ea typeface="Arial Unicode MS" pitchFamily="34" charset="-128"/>
              </a:rPr>
              <a:t>ف</a:t>
            </a:r>
            <a:r>
              <a:rPr kumimoji="1" lang="ar-SA" sz="2200" b="1" dirty="0" smtClean="0">
                <a:ea typeface="Arial Unicode MS" pitchFamily="34" charset="-128"/>
              </a:rPr>
              <a:t>و</a:t>
            </a:r>
          </a:p>
          <a:p>
            <a:pPr algn="r" eaLnBrk="0" hangingPunct="0"/>
            <a:r>
              <a:rPr kumimoji="1" lang="en-US" altLang="ar-SA" sz="2200" b="1" dirty="0" smtClean="0">
                <a:ea typeface="Arial Unicode MS" pitchFamily="34" charset="-128"/>
              </a:rPr>
              <a:t>                                      </a:t>
            </a:r>
            <a:r>
              <a:rPr kumimoji="1" lang="en-US" altLang="ar-SA" sz="2200" b="1" dirty="0" smtClean="0">
                <a:ea typeface="Arial Unicode MS" pitchFamily="34" charset="-128"/>
              </a:rPr>
              <a:t>(LIFO)</a:t>
            </a:r>
            <a:r>
              <a:rPr kumimoji="1" lang="en-US" sz="2200" b="1" dirty="0" smtClean="0">
                <a:ea typeface="Arial Unicode MS" pitchFamily="34" charset="-128"/>
              </a:rPr>
              <a:t> </a:t>
            </a:r>
            <a:r>
              <a:rPr kumimoji="1" lang="fa-IR" sz="2200" b="1" dirty="0" smtClean="0">
                <a:ea typeface="Arial Unicode MS" pitchFamily="34" charset="-128"/>
              </a:rPr>
              <a:t>2- </a:t>
            </a:r>
            <a:r>
              <a:rPr kumimoji="1" lang="ar-SA" sz="2200" b="1" dirty="0" smtClean="0">
                <a:ea typeface="Arial Unicode MS" pitchFamily="34" charset="-128"/>
              </a:rPr>
              <a:t>سیستم لایفو</a:t>
            </a:r>
            <a:endParaRPr kumimoji="1" lang="fa-IR" sz="2200" b="1" dirty="0" smtClean="0">
              <a:ea typeface="Arial Unicode MS" pitchFamily="34" charset="-128"/>
            </a:endParaRPr>
          </a:p>
          <a:p>
            <a:pPr algn="r" eaLnBrk="0" hangingPunct="0">
              <a:spcBef>
                <a:spcPct val="50000"/>
              </a:spcBef>
            </a:pPr>
            <a:r>
              <a:rPr kumimoji="1" lang="ar-SA" sz="2200" b="1" dirty="0" smtClean="0"/>
              <a:t>در روش اول </a:t>
            </a:r>
            <a:r>
              <a:rPr kumimoji="1" lang="fa-IR" sz="2200" b="1" dirty="0" smtClean="0"/>
              <a:t>(فایفو)</a:t>
            </a:r>
            <a:r>
              <a:rPr kumimoji="1" lang="ar-SA" sz="2200" b="1" dirty="0" smtClean="0"/>
              <a:t>جنسی كه اول وارد شده اول خارج و مصرف می شود و در روش دوم </a:t>
            </a:r>
            <a:r>
              <a:rPr kumimoji="1" lang="fa-IR" sz="2200" b="1" dirty="0" smtClean="0"/>
              <a:t>(لایفو)</a:t>
            </a:r>
            <a:r>
              <a:rPr kumimoji="1" lang="ar-SA" sz="2200" b="1" dirty="0" smtClean="0"/>
              <a:t>جنسی كه آخر از  همه وارد شده اول مصرف می شود</a:t>
            </a:r>
            <a:r>
              <a:rPr kumimoji="1" lang="fa-IR" sz="2200" b="1" dirty="0" smtClean="0"/>
              <a:t> </a:t>
            </a:r>
            <a:r>
              <a:rPr kumimoji="1" lang="fa-IR" sz="2200" b="1" dirty="0" smtClean="0"/>
              <a:t>. </a:t>
            </a:r>
            <a:endParaRPr kumimoji="1" lang="fa-IR" sz="2200" b="1" smtClean="0"/>
          </a:p>
          <a:p>
            <a:pPr algn="r" eaLnBrk="0" hangingPunct="0">
              <a:spcBef>
                <a:spcPct val="50000"/>
              </a:spcBef>
            </a:pPr>
            <a:r>
              <a:rPr kumimoji="1" lang="fa-IR" sz="2200" b="1" smtClean="0"/>
              <a:t> </a:t>
            </a:r>
            <a:r>
              <a:rPr kumimoji="1" lang="fa-IR" sz="2200" b="1" smtClean="0"/>
              <a:t>     </a:t>
            </a:r>
            <a:r>
              <a:rPr kumimoji="1" lang="fa-IR" sz="2200" b="1" smtClean="0"/>
              <a:t>(</a:t>
            </a:r>
            <a:r>
              <a:rPr kumimoji="1" lang="fa-IR" sz="2200" b="1" dirty="0" smtClean="0"/>
              <a:t>انبار </a:t>
            </a:r>
            <a:r>
              <a:rPr kumimoji="1" lang="fa-IR" sz="2200" b="1" dirty="0" smtClean="0"/>
              <a:t>آهن ) </a:t>
            </a:r>
            <a:r>
              <a:rPr kumimoji="1" lang="ar-SA" sz="2200" b="1" dirty="0" smtClean="0"/>
              <a:t>.</a:t>
            </a:r>
            <a:r>
              <a:rPr kumimoji="1" lang="fa-IR" sz="2200" b="1" dirty="0" smtClean="0"/>
              <a:t> </a:t>
            </a:r>
          </a:p>
          <a:p>
            <a:pPr algn="r" eaLnBrk="0" hangingPunct="0">
              <a:spcBef>
                <a:spcPct val="50000"/>
              </a:spcBef>
            </a:pPr>
            <a:r>
              <a:rPr kumimoji="1" lang="ar-SA" sz="2200" b="1" dirty="0" smtClean="0"/>
              <a:t>استعمال روش لایفو نادر بوده و غالبا فایفو را به كار می</a:t>
            </a:r>
            <a:r>
              <a:rPr kumimoji="1" lang="fa-IR" sz="2200" b="1" dirty="0" smtClean="0"/>
              <a:t> </a:t>
            </a:r>
            <a:r>
              <a:rPr kumimoji="1" lang="ar-SA" sz="2200" b="1" dirty="0" smtClean="0"/>
              <a:t>برند كه به   چند طریق عملی است :</a:t>
            </a:r>
            <a:endParaRPr kumimoji="1" lang="en-US" sz="2200" b="1" dirty="0" smtClean="0">
              <a:ea typeface="Arial Unicode MS" pitchFamily="34" charset="-128"/>
            </a:endParaRPr>
          </a:p>
          <a:p>
            <a:pPr algn="r" eaLnBrk="0" hangingPunct="0">
              <a:spcBef>
                <a:spcPct val="50000"/>
              </a:spcBef>
            </a:pPr>
            <a:r>
              <a:rPr kumimoji="1" lang="ar-SA" sz="2200" b="1" dirty="0" smtClean="0">
                <a:solidFill>
                  <a:srgbClr val="0070C0"/>
                </a:solidFill>
                <a:effectLst>
                  <a:outerShdw blurRad="38100" dist="38100" dir="2700000" algn="tl">
                    <a:srgbClr val="C0C0C0"/>
                  </a:outerShdw>
                </a:effectLst>
                <a:ea typeface="Arial Unicode MS" pitchFamily="34" charset="-128"/>
              </a:rPr>
              <a:t>الف)روش دو كارتی</a:t>
            </a:r>
            <a:r>
              <a:rPr kumimoji="1" lang="ar-SA" sz="2200" b="1" dirty="0" smtClean="0">
                <a:solidFill>
                  <a:srgbClr val="0070C0"/>
                </a:solidFill>
                <a:ea typeface="Arial Unicode MS" pitchFamily="34" charset="-128"/>
              </a:rPr>
              <a:t>:</a:t>
            </a:r>
            <a:r>
              <a:rPr kumimoji="1" lang="fa-IR" sz="2200" b="1" dirty="0" smtClean="0">
                <a:solidFill>
                  <a:srgbClr val="0070C0"/>
                </a:solidFill>
                <a:ea typeface="Arial Unicode MS" pitchFamily="34" charset="-128"/>
              </a:rPr>
              <a:t> </a:t>
            </a:r>
            <a:r>
              <a:rPr kumimoji="1" lang="ar-SA" sz="2200" b="1" dirty="0" smtClean="0">
                <a:ea typeface="Arial Unicode MS" pitchFamily="34" charset="-128"/>
              </a:rPr>
              <a:t>این روش وقتی قابل اجرا است كه اجناس دارای بسته بندی بزرگ باشندیا در ظروف بزرگ قرارداشته باشند. در این صورت برای هر بسته دو كارت نوشته می شود كه یك كارت به بسته مربوطه چسبانیده شده و</a:t>
            </a:r>
            <a:r>
              <a:rPr kumimoji="1" lang="fa-IR" sz="2200" b="1" dirty="0" smtClean="0">
                <a:ea typeface="Arial Unicode MS" pitchFamily="34" charset="-128"/>
              </a:rPr>
              <a:t> </a:t>
            </a:r>
            <a:r>
              <a:rPr kumimoji="1" lang="ar-SA" sz="2200" b="1" dirty="0" smtClean="0">
                <a:ea typeface="Arial Unicode MS" pitchFamily="34" charset="-128"/>
              </a:rPr>
              <a:t>كارت دیگر را انبار دار نگه می دارد</a:t>
            </a:r>
            <a:r>
              <a:rPr kumimoji="1" lang="fa-IR" sz="2200" b="1" dirty="0" smtClean="0">
                <a:ea typeface="Arial Unicode MS" pitchFamily="34" charset="-128"/>
              </a:rPr>
              <a:t> </a:t>
            </a:r>
            <a:r>
              <a:rPr kumimoji="1" lang="ar-SA" sz="2200" b="1" dirty="0" smtClean="0">
                <a:ea typeface="Arial Unicode MS" pitchFamily="34" charset="-128"/>
              </a:rPr>
              <a:t>و در هنگام درخواست انباردار از </a:t>
            </a:r>
            <a:r>
              <a:rPr kumimoji="1" lang="en-US" sz="2200" b="1" dirty="0" smtClean="0">
                <a:ea typeface="Arial Unicode MS" pitchFamily="34" charset="-128"/>
              </a:rPr>
              <a:t> </a:t>
            </a:r>
            <a:r>
              <a:rPr kumimoji="1" lang="ar-SA" sz="2200" b="1" dirty="0" smtClean="0">
                <a:ea typeface="Arial Unicode MS" pitchFamily="34" charset="-128"/>
              </a:rPr>
              <a:t>روی كارت های معین می داند كدام بسته باید اول از انبار خارج شو</a:t>
            </a:r>
            <a:r>
              <a:rPr kumimoji="1" lang="fa-IR" sz="2200" b="1" dirty="0" smtClean="0">
                <a:ea typeface="Arial Unicode MS" pitchFamily="34" charset="-128"/>
              </a:rPr>
              <a:t>د.</a:t>
            </a:r>
          </a:p>
          <a:p>
            <a:pPr algn="r" eaLnBrk="0" hangingPunct="0">
              <a:spcBef>
                <a:spcPct val="50000"/>
              </a:spcBef>
            </a:pPr>
            <a:r>
              <a:rPr kumimoji="1" lang="fa-IR" sz="2200" b="1" dirty="0" smtClean="0">
                <a:ea typeface="Arial Unicode MS" pitchFamily="34" charset="-128"/>
              </a:rPr>
              <a:t>  </a:t>
            </a:r>
            <a:endParaRPr kumimoji="1" lang="en-US" sz="2200" b="1" dirty="0" smtClean="0"/>
          </a:p>
          <a:p>
            <a:pPr algn="r" eaLnBrk="0" hangingPunct="0"/>
            <a:endParaRPr lang="fa-IR" sz="2200" dirty="0"/>
          </a:p>
        </p:txBody>
      </p:sp>
      <p:sp>
        <p:nvSpPr>
          <p:cNvPr id="5" name="Left Arrow 4"/>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additive="base">
                                        <p:cTn id="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xEl>
                                              <p:pRg st="1" end="1"/>
                                            </p:txEl>
                                          </p:spTgt>
                                        </p:tgtEl>
                                        <p:attrNameLst>
                                          <p:attrName>style.visibility</p:attrName>
                                        </p:attrNameLst>
                                      </p:cBhvr>
                                      <p:to>
                                        <p:strVal val="visible"/>
                                      </p:to>
                                    </p:set>
                                    <p:anim calcmode="lin" valueType="num">
                                      <p:cBhvr additive="base">
                                        <p:cTn id="13" dur="500" fill="hold"/>
                                        <p:tgtEl>
                                          <p:spTgt spid="1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xEl>
                                              <p:pRg st="2" end="2"/>
                                            </p:txEl>
                                          </p:spTgt>
                                        </p:tgtEl>
                                        <p:attrNameLst>
                                          <p:attrName>style.visibility</p:attrName>
                                        </p:attrNameLst>
                                      </p:cBhvr>
                                      <p:to>
                                        <p:strVal val="visible"/>
                                      </p:to>
                                    </p:set>
                                    <p:anim calcmode="lin" valueType="num">
                                      <p:cBhvr additive="base">
                                        <p:cTn id="19"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xEl>
                                              <p:pRg st="3" end="3"/>
                                            </p:txEl>
                                          </p:spTgt>
                                        </p:tgtEl>
                                        <p:attrNameLst>
                                          <p:attrName>style.visibility</p:attrName>
                                        </p:attrNameLst>
                                      </p:cBhvr>
                                      <p:to>
                                        <p:strVal val="visible"/>
                                      </p:to>
                                    </p:set>
                                    <p:anim calcmode="lin" valueType="num">
                                      <p:cBhvr additive="base">
                                        <p:cTn id="25" dur="500" fill="hold"/>
                                        <p:tgtEl>
                                          <p:spTgt spid="1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xEl>
                                              <p:pRg st="4" end="4"/>
                                            </p:txEl>
                                          </p:spTgt>
                                        </p:tgtEl>
                                        <p:attrNameLst>
                                          <p:attrName>style.visibility</p:attrName>
                                        </p:attrNameLst>
                                      </p:cBhvr>
                                      <p:to>
                                        <p:strVal val="visible"/>
                                      </p:to>
                                    </p:set>
                                    <p:anim calcmode="lin" valueType="num">
                                      <p:cBhvr additive="base">
                                        <p:cTn id="31" dur="500" fill="hold"/>
                                        <p:tgtEl>
                                          <p:spTgt spid="1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xEl>
                                              <p:pRg st="5" end="5"/>
                                            </p:txEl>
                                          </p:spTgt>
                                        </p:tgtEl>
                                        <p:attrNameLst>
                                          <p:attrName>style.visibility</p:attrName>
                                        </p:attrNameLst>
                                      </p:cBhvr>
                                      <p:to>
                                        <p:strVal val="visible"/>
                                      </p:to>
                                    </p:set>
                                    <p:anim calcmode="lin" valueType="num">
                                      <p:cBhvr additive="base">
                                        <p:cTn id="37" dur="500" fill="hold"/>
                                        <p:tgtEl>
                                          <p:spTgt spid="1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
                                            <p:txEl>
                                              <p:pRg st="6" end="6"/>
                                            </p:txEl>
                                          </p:spTgt>
                                        </p:tgtEl>
                                        <p:attrNameLst>
                                          <p:attrName>style.visibility</p:attrName>
                                        </p:attrNameLst>
                                      </p:cBhvr>
                                      <p:to>
                                        <p:strVal val="visible"/>
                                      </p:to>
                                    </p:set>
                                    <p:anim calcmode="lin" valueType="num">
                                      <p:cBhvr additive="base">
                                        <p:cTn id="43" dur="500" fill="hold"/>
                                        <p:tgtEl>
                                          <p:spTgt spid="1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ChangeArrowheads="1"/>
          </p:cNvSpPr>
          <p:nvPr/>
        </p:nvSpPr>
        <p:spPr bwMode="auto">
          <a:xfrm>
            <a:off x="0" y="1524000"/>
            <a:ext cx="9144000" cy="5105400"/>
          </a:xfrm>
          <a:prstGeom prst="rect">
            <a:avLst/>
          </a:prstGeom>
          <a:noFill/>
          <a:ln w="9525">
            <a:noFill/>
            <a:miter lim="800000"/>
            <a:headEnd/>
            <a:tailEnd/>
          </a:ln>
          <a:effectLst/>
        </p:spPr>
        <p:txBody>
          <a:bodyPr lIns="92075" tIns="46038" rIns="92075" bIns="46038"/>
          <a:lstStyle/>
          <a:p>
            <a:pPr marL="342900" indent="-342900" algn="just">
              <a:spcBef>
                <a:spcPct val="20000"/>
              </a:spcBef>
              <a:buFontTx/>
              <a:buChar char="•"/>
            </a:pPr>
            <a:endParaRPr lang="en-US" altLang="en-US" sz="2800" dirty="0">
              <a:latin typeface="B Compset" pitchFamily="2" charset="-78"/>
            </a:endParaRPr>
          </a:p>
        </p:txBody>
      </p:sp>
      <p:sp>
        <p:nvSpPr>
          <p:cNvPr id="11" name="Rectangle 10"/>
          <p:cNvSpPr/>
          <p:nvPr/>
        </p:nvSpPr>
        <p:spPr>
          <a:xfrm>
            <a:off x="1219200" y="457200"/>
            <a:ext cx="6516528" cy="584775"/>
          </a:xfrm>
          <a:prstGeom prst="rect">
            <a:avLst/>
          </a:prstGeom>
        </p:spPr>
        <p:txBody>
          <a:bodyPr wrap="none">
            <a:spAutoFit/>
          </a:bodyPr>
          <a:lstStyle/>
          <a:p>
            <a:r>
              <a:rPr lang="ar-SA" sz="3200" b="1" dirty="0" smtClean="0">
                <a:solidFill>
                  <a:schemeClr val="accent2"/>
                </a:solidFill>
                <a:cs typeface="B Traffic" pitchFamily="2" charset="-78"/>
              </a:rPr>
              <a:t>روش های مختلف استفاده از اجناس انبار</a:t>
            </a:r>
            <a:endParaRPr lang="fa-IR" sz="3200" dirty="0"/>
          </a:p>
        </p:txBody>
      </p:sp>
      <p:sp>
        <p:nvSpPr>
          <p:cNvPr id="12" name="Rectangle 11"/>
          <p:cNvSpPr/>
          <p:nvPr/>
        </p:nvSpPr>
        <p:spPr>
          <a:xfrm>
            <a:off x="381000" y="838200"/>
            <a:ext cx="8458200" cy="5816977"/>
          </a:xfrm>
          <a:prstGeom prst="rect">
            <a:avLst/>
          </a:prstGeom>
        </p:spPr>
        <p:txBody>
          <a:bodyPr wrap="square">
            <a:spAutoFit/>
          </a:bodyPr>
          <a:lstStyle/>
          <a:p>
            <a:pPr eaLnBrk="0" hangingPunct="0"/>
            <a:endParaRPr kumimoji="1" lang="fa-IR" sz="2400" b="1" dirty="0" smtClean="0">
              <a:ea typeface="Arial Unicode MS" pitchFamily="34" charset="-128"/>
              <a:cs typeface="B Traffic" pitchFamily="2" charset="-78"/>
            </a:endParaRPr>
          </a:p>
          <a:p>
            <a:pPr algn="r" eaLnBrk="0" hangingPunct="0">
              <a:spcBef>
                <a:spcPct val="50000"/>
              </a:spcBef>
            </a:pPr>
            <a:r>
              <a:rPr kumimoji="1" lang="fa-IR" sz="2400" b="1" dirty="0" smtClean="0">
                <a:ea typeface="Arial Unicode MS" pitchFamily="34" charset="-128"/>
                <a:cs typeface="B Traffic" pitchFamily="2" charset="-78"/>
              </a:rPr>
              <a:t> </a:t>
            </a:r>
            <a:r>
              <a:rPr kumimoji="1" lang="ar-SA" sz="2400" b="1" dirty="0" smtClean="0">
                <a:solidFill>
                  <a:srgbClr val="0070C0"/>
                </a:solidFill>
                <a:effectLst>
                  <a:outerShdw blurRad="38100" dist="38100" dir="2700000" algn="tl">
                    <a:srgbClr val="C0C0C0"/>
                  </a:outerShdw>
                </a:effectLst>
                <a:cs typeface="B Traffic" pitchFamily="2" charset="-78"/>
              </a:rPr>
              <a:t>ب)روش فاصله توقفی</a:t>
            </a:r>
            <a:r>
              <a:rPr kumimoji="1" lang="ar-SA" sz="2400" b="1" dirty="0" smtClean="0">
                <a:solidFill>
                  <a:srgbClr val="0070C0"/>
                </a:solidFill>
                <a:cs typeface="B Traffic" pitchFamily="2" charset="-78"/>
              </a:rPr>
              <a:t>:</a:t>
            </a:r>
            <a:r>
              <a:rPr kumimoji="1" lang="fa-IR" sz="2400" b="1" dirty="0" smtClean="0">
                <a:solidFill>
                  <a:srgbClr val="0070C0"/>
                </a:solidFill>
                <a:cs typeface="B Traffic" pitchFamily="2" charset="-78"/>
              </a:rPr>
              <a:t> </a:t>
            </a:r>
            <a:r>
              <a:rPr kumimoji="1" lang="ar-SA" sz="2400" b="1" dirty="0" smtClean="0">
                <a:cs typeface="B Traffic" pitchFamily="2" charset="-78"/>
              </a:rPr>
              <a:t>در این روش بین پارتی جدی و قدیم ده سانتیمتر فاصله می گذارند</a:t>
            </a:r>
            <a:r>
              <a:rPr kumimoji="1" lang="fa-IR" sz="2400" b="1" dirty="0" smtClean="0">
                <a:cs typeface="B Traffic" pitchFamily="2" charset="-78"/>
              </a:rPr>
              <a:t> </a:t>
            </a:r>
            <a:r>
              <a:rPr kumimoji="1" lang="ar-SA" sz="2400" b="1" dirty="0" smtClean="0">
                <a:cs typeface="B Traffic" pitchFamily="2" charset="-78"/>
              </a:rPr>
              <a:t>تا از هم جدا باشند</a:t>
            </a:r>
            <a:r>
              <a:rPr kumimoji="1" lang="fa-IR" sz="2400" b="1" dirty="0" smtClean="0">
                <a:cs typeface="B Traffic" pitchFamily="2" charset="-78"/>
              </a:rPr>
              <a:t> </a:t>
            </a:r>
            <a:r>
              <a:rPr kumimoji="1" lang="ar-SA" sz="2400" b="1" dirty="0" smtClean="0">
                <a:cs typeface="B Traffic" pitchFamily="2" charset="-78"/>
              </a:rPr>
              <a:t>و این فاصله را فاصله ((توقفی))می نامند</a:t>
            </a:r>
            <a:r>
              <a:rPr kumimoji="1" lang="fa-IR" sz="2400" b="1" dirty="0" smtClean="0">
                <a:cs typeface="B Traffic" pitchFamily="2" charset="-78"/>
              </a:rPr>
              <a:t> </a:t>
            </a:r>
          </a:p>
          <a:p>
            <a:pPr algn="r" eaLnBrk="0" hangingPunct="0">
              <a:spcBef>
                <a:spcPct val="50000"/>
              </a:spcBef>
            </a:pPr>
            <a:r>
              <a:rPr kumimoji="1" lang="fa-IR" sz="2400" b="1" dirty="0" smtClean="0">
                <a:solidFill>
                  <a:srgbClr val="0070C0"/>
                </a:solidFill>
                <a:effectLst>
                  <a:outerShdw blurRad="38100" dist="38100" dir="2700000" algn="tl">
                    <a:srgbClr val="C0C0C0"/>
                  </a:outerShdw>
                </a:effectLst>
                <a:cs typeface="B Traffic" pitchFamily="2" charset="-78"/>
              </a:rPr>
              <a:t>پ</a:t>
            </a:r>
            <a:r>
              <a:rPr kumimoji="1" lang="ar-SA" sz="2400" b="1" dirty="0" smtClean="0">
                <a:solidFill>
                  <a:srgbClr val="0070C0"/>
                </a:solidFill>
                <a:effectLst>
                  <a:outerShdw blurRad="38100" dist="38100" dir="2700000" algn="tl">
                    <a:srgbClr val="C0C0C0"/>
                  </a:outerShdw>
                </a:effectLst>
                <a:cs typeface="B Traffic" pitchFamily="2" charset="-78"/>
              </a:rPr>
              <a:t>)روش قوه ثقل</a:t>
            </a:r>
            <a:r>
              <a:rPr kumimoji="1" lang="ar-SA" sz="2400" b="1" dirty="0" smtClean="0">
                <a:solidFill>
                  <a:srgbClr val="0070C0"/>
                </a:solidFill>
                <a:cs typeface="B Traffic" pitchFamily="2" charset="-78"/>
              </a:rPr>
              <a:t>:</a:t>
            </a:r>
            <a:r>
              <a:rPr kumimoji="1" lang="fa-IR" sz="2400" b="1" dirty="0" smtClean="0">
                <a:solidFill>
                  <a:srgbClr val="0070C0"/>
                </a:solidFill>
                <a:cs typeface="B Traffic" pitchFamily="2" charset="-78"/>
              </a:rPr>
              <a:t> </a:t>
            </a:r>
            <a:r>
              <a:rPr kumimoji="1" lang="ar-SA" sz="2400" b="1" dirty="0" smtClean="0">
                <a:cs typeface="B Traffic" pitchFamily="2" charset="-78"/>
              </a:rPr>
              <a:t>بعضی از اجناس را می توان در سیلو های مخصوصی نگهداری کرد</a:t>
            </a:r>
            <a:endParaRPr kumimoji="1" lang="fa-IR" sz="2400" b="1" dirty="0" smtClean="0">
              <a:cs typeface="B Traffic" pitchFamily="2" charset="-78"/>
            </a:endParaRPr>
          </a:p>
          <a:p>
            <a:pPr algn="r" eaLnBrk="0" hangingPunct="0">
              <a:spcBef>
                <a:spcPct val="50000"/>
              </a:spcBef>
            </a:pPr>
            <a:r>
              <a:rPr kumimoji="1" lang="fa-IR" sz="2400" b="1" dirty="0" smtClean="0">
                <a:cs typeface="B Traffic" pitchFamily="2" charset="-78"/>
              </a:rPr>
              <a:t> </a:t>
            </a:r>
            <a:r>
              <a:rPr kumimoji="1" lang="fa-IR" sz="2400" b="1" dirty="0" smtClean="0">
                <a:solidFill>
                  <a:srgbClr val="0070C0"/>
                </a:solidFill>
                <a:effectLst>
                  <a:outerShdw blurRad="38100" dist="38100" dir="2700000" algn="tl">
                    <a:srgbClr val="C0C0C0"/>
                  </a:outerShdw>
                </a:effectLst>
                <a:cs typeface="B Traffic" pitchFamily="2" charset="-78"/>
              </a:rPr>
              <a:t>ت</a:t>
            </a:r>
            <a:r>
              <a:rPr kumimoji="1" lang="ar-SA" sz="2400" b="1" dirty="0" smtClean="0">
                <a:solidFill>
                  <a:srgbClr val="0070C0"/>
                </a:solidFill>
                <a:effectLst>
                  <a:outerShdw blurRad="38100" dist="38100" dir="2700000" algn="tl">
                    <a:srgbClr val="C0C0C0"/>
                  </a:outerShdw>
                </a:effectLst>
                <a:cs typeface="B Traffic" pitchFamily="2" charset="-78"/>
              </a:rPr>
              <a:t>)روش متحرک</a:t>
            </a:r>
            <a:r>
              <a:rPr kumimoji="1" lang="ar-SA" sz="2400" b="1" dirty="0" smtClean="0">
                <a:solidFill>
                  <a:srgbClr val="0070C0"/>
                </a:solidFill>
                <a:cs typeface="B Traffic" pitchFamily="2" charset="-78"/>
              </a:rPr>
              <a:t> </a:t>
            </a:r>
            <a:r>
              <a:rPr kumimoji="1" lang="ar-SA" sz="2400" b="1" dirty="0" smtClean="0">
                <a:solidFill>
                  <a:srgbClr val="FF0000"/>
                </a:solidFill>
                <a:cs typeface="B Traffic" pitchFamily="2" charset="-78"/>
              </a:rPr>
              <a:t>:</a:t>
            </a:r>
            <a:r>
              <a:rPr kumimoji="1" lang="fa-IR" sz="2400" b="1" dirty="0" smtClean="0">
                <a:cs typeface="B Traffic" pitchFamily="2" charset="-78"/>
              </a:rPr>
              <a:t> </a:t>
            </a:r>
            <a:r>
              <a:rPr kumimoji="1" lang="ar-SA" sz="2400" b="1" dirty="0" smtClean="0">
                <a:cs typeface="B Traffic" pitchFamily="2" charset="-78"/>
              </a:rPr>
              <a:t>این روش اکثرا بهترین راه انجام سیستم فایفو است. به این طریق که در محل مخصوص هر جنس را از یک طرف برداشته و اجناس تازه وارد را به طرف دبگر اضافه کند</a:t>
            </a:r>
            <a:endParaRPr kumimoji="1" lang="fa-IR" sz="2400" b="1" dirty="0" smtClean="0">
              <a:cs typeface="B Traffic" pitchFamily="2" charset="-78"/>
            </a:endParaRPr>
          </a:p>
          <a:p>
            <a:pPr algn="r" eaLnBrk="0" hangingPunct="0">
              <a:spcBef>
                <a:spcPct val="50000"/>
              </a:spcBef>
            </a:pPr>
            <a:r>
              <a:rPr kumimoji="1" lang="fa-IR" sz="2400" b="1" dirty="0" smtClean="0">
                <a:cs typeface="B Traffic" pitchFamily="2" charset="-78"/>
              </a:rPr>
              <a:t> </a:t>
            </a:r>
            <a:r>
              <a:rPr kumimoji="1" lang="fa-IR" sz="2400" b="1" dirty="0" smtClean="0">
                <a:solidFill>
                  <a:srgbClr val="0070C0"/>
                </a:solidFill>
                <a:effectLst>
                  <a:outerShdw blurRad="38100" dist="38100" dir="2700000" algn="tl">
                    <a:srgbClr val="C0C0C0"/>
                  </a:outerShdw>
                </a:effectLst>
                <a:cs typeface="B Traffic" pitchFamily="2" charset="-78"/>
              </a:rPr>
              <a:t>ث</a:t>
            </a:r>
            <a:r>
              <a:rPr kumimoji="1" lang="ar-SA" sz="2400" b="1" dirty="0" smtClean="0">
                <a:solidFill>
                  <a:srgbClr val="0070C0"/>
                </a:solidFill>
                <a:effectLst>
                  <a:outerShdw blurRad="38100" dist="38100" dir="2700000" algn="tl">
                    <a:srgbClr val="C0C0C0"/>
                  </a:outerShdw>
                </a:effectLst>
                <a:cs typeface="B Traffic" pitchFamily="2" charset="-78"/>
              </a:rPr>
              <a:t>)روش مساحت دوبل</a:t>
            </a:r>
            <a:r>
              <a:rPr kumimoji="1" lang="ar-SA" sz="2400" b="1" dirty="0" smtClean="0">
                <a:solidFill>
                  <a:srgbClr val="FF0000"/>
                </a:solidFill>
                <a:cs typeface="B Traffic" pitchFamily="2" charset="-78"/>
              </a:rPr>
              <a:t>:</a:t>
            </a:r>
            <a:r>
              <a:rPr kumimoji="1" lang="fa-IR" sz="2400" b="1" dirty="0" smtClean="0">
                <a:cs typeface="B Traffic" pitchFamily="2" charset="-78"/>
              </a:rPr>
              <a:t> </a:t>
            </a:r>
            <a:r>
              <a:rPr kumimoji="1" lang="ar-SA" sz="2400" b="1" dirty="0" smtClean="0">
                <a:cs typeface="B Traffic" pitchFamily="2" charset="-78"/>
              </a:rPr>
              <a:t>در این روش برای هر جنسی در انبار دو برابر مساحتی را که لازم داردتعیین می کنند.</a:t>
            </a:r>
            <a:endParaRPr kumimoji="1" lang="en-US" sz="2400" b="1" dirty="0" smtClean="0">
              <a:cs typeface="B Traffic" pitchFamily="2" charset="-78"/>
            </a:endParaRPr>
          </a:p>
          <a:p>
            <a:pPr algn="r" eaLnBrk="0" hangingPunct="0">
              <a:spcBef>
                <a:spcPct val="50000"/>
              </a:spcBef>
            </a:pPr>
            <a:r>
              <a:rPr kumimoji="1" lang="fa-IR" sz="2400" b="1" dirty="0" smtClean="0">
                <a:ea typeface="Arial Unicode MS" pitchFamily="34" charset="-128"/>
                <a:cs typeface="B Traffic" pitchFamily="2" charset="-78"/>
              </a:rPr>
              <a:t> </a:t>
            </a:r>
            <a:endParaRPr kumimoji="1" lang="en-US" sz="2400" b="1" dirty="0" smtClean="0">
              <a:cs typeface="B Traffic" pitchFamily="2" charset="-78"/>
            </a:endParaRPr>
          </a:p>
          <a:p>
            <a:pPr eaLnBrk="0" hangingPunct="0"/>
            <a:endParaRPr lang="fa-IR" sz="2400" dirty="0"/>
          </a:p>
        </p:txBody>
      </p:sp>
      <p:sp>
        <p:nvSpPr>
          <p:cNvPr id="5" name="Left Arrow 4"/>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anim calcmode="lin" valueType="num">
                                      <p:cBhvr additive="base">
                                        <p:cTn id="7" dur="500" fill="hold"/>
                                        <p:tgtEl>
                                          <p:spTgt spid="1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xEl>
                                              <p:pRg st="2" end="2"/>
                                            </p:txEl>
                                          </p:spTgt>
                                        </p:tgtEl>
                                        <p:attrNameLst>
                                          <p:attrName>style.visibility</p:attrName>
                                        </p:attrNameLst>
                                      </p:cBhvr>
                                      <p:to>
                                        <p:strVal val="visible"/>
                                      </p:to>
                                    </p:set>
                                    <p:anim calcmode="lin" valueType="num">
                                      <p:cBhvr additive="base">
                                        <p:cTn id="13"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anim calcmode="lin" valueType="num">
                                      <p:cBhvr additive="base">
                                        <p:cTn id="19" dur="500" fill="hold"/>
                                        <p:tgtEl>
                                          <p:spTgt spid="1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xEl>
                                              <p:pRg st="4" end="4"/>
                                            </p:txEl>
                                          </p:spTgt>
                                        </p:tgtEl>
                                        <p:attrNameLst>
                                          <p:attrName>style.visibility</p:attrName>
                                        </p:attrNameLst>
                                      </p:cBhvr>
                                      <p:to>
                                        <p:strVal val="visible"/>
                                      </p:to>
                                    </p:set>
                                    <p:anim calcmode="lin" valueType="num">
                                      <p:cBhvr additive="base">
                                        <p:cTn id="25" dur="500" fill="hold"/>
                                        <p:tgtEl>
                                          <p:spTgt spid="1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xEl>
                                              <p:pRg st="5" end="5"/>
                                            </p:txEl>
                                          </p:spTgt>
                                        </p:tgtEl>
                                        <p:attrNameLst>
                                          <p:attrName>style.visibility</p:attrName>
                                        </p:attrNameLst>
                                      </p:cBhvr>
                                      <p:to>
                                        <p:strVal val="visible"/>
                                      </p:to>
                                    </p:set>
                                    <p:anim calcmode="lin" valueType="num">
                                      <p:cBhvr additive="base">
                                        <p:cTn id="31" dur="500" fill="hold"/>
                                        <p:tgtEl>
                                          <p:spTgt spid="1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042988" y="0"/>
            <a:ext cx="5434012" cy="1219200"/>
          </a:xfrm>
        </p:spPr>
        <p:txBody>
          <a:bodyPr>
            <a:normAutofit fontScale="90000"/>
          </a:bodyPr>
          <a:lstStyle/>
          <a:p>
            <a:pPr algn="r"/>
            <a:r>
              <a:rPr lang="ar-SA" sz="4000" b="1" dirty="0">
                <a:solidFill>
                  <a:schemeClr val="accent2"/>
                </a:solidFill>
                <a:cs typeface="B Traffic" pitchFamily="2" charset="-78"/>
              </a:rPr>
              <a:t>انبار گردانی و کنترل</a:t>
            </a:r>
            <a:r>
              <a:rPr lang="fa-IR" sz="4000" b="1" dirty="0">
                <a:solidFill>
                  <a:schemeClr val="accent2"/>
                </a:solidFill>
                <a:cs typeface="B Traffic" pitchFamily="2" charset="-78"/>
              </a:rPr>
              <a:t> </a:t>
            </a:r>
            <a:r>
              <a:rPr lang="ar-SA" sz="4000" b="1" dirty="0">
                <a:solidFill>
                  <a:schemeClr val="accent2"/>
                </a:solidFill>
                <a:cs typeface="B Traffic" pitchFamily="2" charset="-78"/>
              </a:rPr>
              <a:t> انبارها</a:t>
            </a:r>
            <a:endParaRPr lang="en-US" altLang="en-US" sz="4000" b="1" dirty="0">
              <a:solidFill>
                <a:schemeClr val="accent2"/>
              </a:solidFill>
              <a:cs typeface="B Traffic" pitchFamily="2" charset="-78"/>
            </a:endParaRPr>
          </a:p>
        </p:txBody>
      </p:sp>
      <p:sp>
        <p:nvSpPr>
          <p:cNvPr id="18435" name="Rectangle 3"/>
          <p:cNvSpPr>
            <a:spLocks noChangeArrowheads="1"/>
          </p:cNvSpPr>
          <p:nvPr/>
        </p:nvSpPr>
        <p:spPr bwMode="auto">
          <a:xfrm>
            <a:off x="323850" y="2276475"/>
            <a:ext cx="8532813" cy="3416320"/>
          </a:xfrm>
          <a:prstGeom prst="rect">
            <a:avLst/>
          </a:prstGeom>
          <a:noFill/>
          <a:ln w="12700" cap="sq">
            <a:noFill/>
            <a:miter lim="800000"/>
            <a:headEnd type="none" w="sm" len="sm"/>
            <a:tailEnd type="none" w="sm" len="sm"/>
          </a:ln>
          <a:effectLst/>
        </p:spPr>
        <p:txBody>
          <a:bodyPr>
            <a:spAutoFit/>
          </a:bodyPr>
          <a:lstStyle/>
          <a:p>
            <a:pPr algn="ctr" eaLnBrk="0" hangingPunct="0">
              <a:spcBef>
                <a:spcPct val="50000"/>
              </a:spcBef>
            </a:pPr>
            <a:r>
              <a:rPr kumimoji="1" lang="ar-SA" sz="2400" b="1" dirty="0">
                <a:ea typeface="Arial Unicode MS" pitchFamily="34" charset="-128"/>
                <a:cs typeface="B Traffic" pitchFamily="2" charset="-78"/>
              </a:rPr>
              <a:t>برای کسب</a:t>
            </a:r>
            <a:r>
              <a:rPr kumimoji="1" lang="fa-IR" sz="2400" b="1" dirty="0">
                <a:ea typeface="Arial Unicode MS" pitchFamily="34" charset="-128"/>
                <a:cs typeface="B Traffic" pitchFamily="2" charset="-78"/>
              </a:rPr>
              <a:t> </a:t>
            </a:r>
            <a:r>
              <a:rPr kumimoji="1" lang="ar-SA" sz="2400" b="1" dirty="0">
                <a:ea typeface="Arial Unicode MS" pitchFamily="34" charset="-128"/>
                <a:cs typeface="B Traffic" pitchFamily="2" charset="-78"/>
              </a:rPr>
              <a:t> اطمینان از صحت عملیات موجودی انبارها و کشف</a:t>
            </a:r>
            <a:r>
              <a:rPr kumimoji="1" lang="fa-IR" sz="2400" b="1" dirty="0">
                <a:ea typeface="Arial Unicode MS" pitchFamily="34" charset="-128"/>
                <a:cs typeface="B Traffic" pitchFamily="2" charset="-78"/>
              </a:rPr>
              <a:t> </a:t>
            </a:r>
            <a:r>
              <a:rPr kumimoji="1" lang="ar-SA" sz="2400" b="1" dirty="0">
                <a:ea typeface="Arial Unicode MS" pitchFamily="34" charset="-128"/>
                <a:cs typeface="B Traffic" pitchFamily="2" charset="-78"/>
              </a:rPr>
              <a:t>و اصلاح تفاوت های موجود میان مقدار واقعی موجودی و مانده کارت</a:t>
            </a:r>
            <a:r>
              <a:rPr kumimoji="1" lang="fa-IR" sz="2400" b="1" dirty="0">
                <a:ea typeface="Arial Unicode MS" pitchFamily="34" charset="-128"/>
                <a:cs typeface="B Traffic" pitchFamily="2" charset="-78"/>
              </a:rPr>
              <a:t> </a:t>
            </a:r>
            <a:r>
              <a:rPr kumimoji="1" lang="ar-SA" sz="2400" b="1" dirty="0">
                <a:ea typeface="Arial Unicode MS" pitchFamily="34" charset="-128"/>
                <a:cs typeface="B Traffic" pitchFamily="2" charset="-78"/>
              </a:rPr>
              <a:t>های معین مواد</a:t>
            </a:r>
            <a:r>
              <a:rPr kumimoji="1" lang="fa-IR" sz="2400" b="1" dirty="0">
                <a:ea typeface="Arial Unicode MS" pitchFamily="34" charset="-128"/>
                <a:cs typeface="B Traffic" pitchFamily="2" charset="-78"/>
              </a:rPr>
              <a:t> </a:t>
            </a:r>
            <a:r>
              <a:rPr kumimoji="1" lang="ar-SA" sz="2400" b="1" dirty="0">
                <a:ea typeface="Arial Unicode MS" pitchFamily="34" charset="-128"/>
                <a:cs typeface="B Traffic" pitchFamily="2" charset="-78"/>
              </a:rPr>
              <a:t>موجودی </a:t>
            </a:r>
            <a:r>
              <a:rPr kumimoji="1" lang="ar-SA" sz="2400" b="1" dirty="0" smtClean="0">
                <a:ea typeface="Arial Unicode MS" pitchFamily="34" charset="-128"/>
                <a:cs typeface="B Traffic" pitchFamily="2" charset="-78"/>
              </a:rPr>
              <a:t>گیری </a:t>
            </a:r>
            <a:r>
              <a:rPr kumimoji="1" lang="ar-SA" sz="2400" b="1" dirty="0">
                <a:solidFill>
                  <a:srgbClr val="0070C0"/>
                </a:solidFill>
                <a:ea typeface="Arial Unicode MS" pitchFamily="34" charset="-128"/>
                <a:cs typeface="B Traffic" pitchFamily="2" charset="-78"/>
              </a:rPr>
              <a:t>ادواری</a:t>
            </a:r>
            <a:r>
              <a:rPr kumimoji="1" lang="ar-SA" sz="2400" b="1" dirty="0">
                <a:solidFill>
                  <a:srgbClr val="FFFF00"/>
                </a:solidFill>
                <a:ea typeface="Arial Unicode MS" pitchFamily="34" charset="-128"/>
                <a:cs typeface="B Traffic" pitchFamily="2" charset="-78"/>
              </a:rPr>
              <a:t> </a:t>
            </a:r>
            <a:r>
              <a:rPr kumimoji="1" lang="ar-SA" sz="2400" b="1" dirty="0">
                <a:ea typeface="Arial Unicode MS" pitchFamily="34" charset="-128"/>
                <a:cs typeface="B Traffic" pitchFamily="2" charset="-78"/>
              </a:rPr>
              <a:t>ضروری است</a:t>
            </a:r>
            <a:r>
              <a:rPr kumimoji="1" lang="fa-IR" sz="2400" b="1" dirty="0">
                <a:ea typeface="Arial Unicode MS" pitchFamily="34" charset="-128"/>
                <a:cs typeface="B Traffic" pitchFamily="2" charset="-78"/>
              </a:rPr>
              <a:t>.</a:t>
            </a:r>
          </a:p>
          <a:p>
            <a:pPr algn="ctr" eaLnBrk="0" hangingPunct="0">
              <a:spcBef>
                <a:spcPct val="50000"/>
              </a:spcBef>
            </a:pPr>
            <a:endParaRPr kumimoji="1" lang="en-US" sz="2400" b="1" dirty="0" smtClean="0">
              <a:ea typeface="Arial Unicode MS" pitchFamily="34" charset="-128"/>
              <a:cs typeface="B Traffic" pitchFamily="2" charset="-78"/>
            </a:endParaRPr>
          </a:p>
          <a:p>
            <a:pPr algn="ctr" eaLnBrk="0" hangingPunct="0">
              <a:spcBef>
                <a:spcPct val="50000"/>
              </a:spcBef>
            </a:pPr>
            <a:r>
              <a:rPr kumimoji="1" lang="ar-SA" sz="2400" b="1" dirty="0" smtClean="0">
                <a:ea typeface="Arial Unicode MS" pitchFamily="34" charset="-128"/>
                <a:cs typeface="B Traffic" pitchFamily="2" charset="-78"/>
              </a:rPr>
              <a:t>کنترل</a:t>
            </a:r>
            <a:r>
              <a:rPr kumimoji="1" lang="fa-IR" sz="2400" b="1" dirty="0" smtClean="0">
                <a:ea typeface="Arial Unicode MS" pitchFamily="34" charset="-128"/>
                <a:cs typeface="B Traffic" pitchFamily="2" charset="-78"/>
              </a:rPr>
              <a:t> </a:t>
            </a:r>
            <a:r>
              <a:rPr kumimoji="1" lang="ar-SA" sz="2400" b="1" dirty="0" smtClean="0">
                <a:ea typeface="Arial Unicode MS" pitchFamily="34" charset="-128"/>
                <a:cs typeface="B Traffic" pitchFamily="2" charset="-78"/>
              </a:rPr>
              <a:t> </a:t>
            </a:r>
            <a:r>
              <a:rPr kumimoji="1" lang="ar-SA" sz="2400" b="1" dirty="0">
                <a:ea typeface="Arial Unicode MS" pitchFamily="34" charset="-128"/>
                <a:cs typeface="B Traffic" pitchFamily="2" charset="-78"/>
              </a:rPr>
              <a:t>انبارها ممکن</a:t>
            </a:r>
            <a:r>
              <a:rPr kumimoji="1" lang="fa-IR" sz="2400" b="1" dirty="0">
                <a:ea typeface="Arial Unicode MS" pitchFamily="34" charset="-128"/>
                <a:cs typeface="B Traffic" pitchFamily="2" charset="-78"/>
              </a:rPr>
              <a:t> </a:t>
            </a:r>
            <a:r>
              <a:rPr kumimoji="1" lang="ar-SA" sz="2400" b="1" dirty="0">
                <a:ea typeface="Arial Unicode MS" pitchFamily="34" charset="-128"/>
                <a:cs typeface="B Traffic" pitchFamily="2" charset="-78"/>
              </a:rPr>
              <a:t>است توسط مقامات مجاز و مسئول سازمان به عمل آید که</a:t>
            </a:r>
            <a:r>
              <a:rPr kumimoji="1" lang="fa-IR" sz="2400" b="1" dirty="0">
                <a:ea typeface="Arial Unicode MS" pitchFamily="34" charset="-128"/>
                <a:cs typeface="B Traffic" pitchFamily="2" charset="-78"/>
              </a:rPr>
              <a:t> </a:t>
            </a:r>
            <a:r>
              <a:rPr kumimoji="1" lang="ar-SA" sz="2400" b="1" dirty="0">
                <a:ea typeface="Arial Unicode MS" pitchFamily="34" charset="-128"/>
                <a:cs typeface="B Traffic" pitchFamily="2" charset="-78"/>
              </a:rPr>
              <a:t> </a:t>
            </a:r>
            <a:r>
              <a:rPr kumimoji="1" lang="ar-SA" sz="2400" b="1" dirty="0">
                <a:solidFill>
                  <a:srgbClr val="0070C0"/>
                </a:solidFill>
                <a:ea typeface="Arial Unicode MS" pitchFamily="34" charset="-128"/>
                <a:cs typeface="B Traffic" pitchFamily="2" charset="-78"/>
              </a:rPr>
              <a:t>کنترل</a:t>
            </a:r>
            <a:r>
              <a:rPr kumimoji="1" lang="fa-IR" sz="2400" b="1" dirty="0">
                <a:solidFill>
                  <a:srgbClr val="0070C0"/>
                </a:solidFill>
                <a:ea typeface="Arial Unicode MS" pitchFamily="34" charset="-128"/>
                <a:cs typeface="B Traffic" pitchFamily="2" charset="-78"/>
              </a:rPr>
              <a:t> </a:t>
            </a:r>
            <a:r>
              <a:rPr kumimoji="1" lang="ar-SA" sz="2400" b="1" dirty="0">
                <a:solidFill>
                  <a:srgbClr val="0070C0"/>
                </a:solidFill>
                <a:ea typeface="Arial Unicode MS" pitchFamily="34" charset="-128"/>
                <a:cs typeface="B Traffic" pitchFamily="2" charset="-78"/>
              </a:rPr>
              <a:t>داخلی </a:t>
            </a:r>
            <a:r>
              <a:rPr kumimoji="1" lang="ar-SA" sz="2400" b="1" dirty="0">
                <a:ea typeface="Arial Unicode MS" pitchFamily="34" charset="-128"/>
                <a:cs typeface="B Traffic" pitchFamily="2" charset="-78"/>
              </a:rPr>
              <a:t>نامیده می شود یا اینکه</a:t>
            </a:r>
            <a:r>
              <a:rPr kumimoji="1" lang="fa-IR" sz="2400" b="1" dirty="0">
                <a:ea typeface="Arial Unicode MS" pitchFamily="34" charset="-128"/>
                <a:cs typeface="B Traffic" pitchFamily="2" charset="-78"/>
              </a:rPr>
              <a:t> </a:t>
            </a:r>
            <a:r>
              <a:rPr kumimoji="1" lang="ar-SA" sz="2400" b="1" dirty="0">
                <a:ea typeface="Arial Unicode MS" pitchFamily="34" charset="-128"/>
                <a:cs typeface="B Traffic" pitchFamily="2" charset="-78"/>
              </a:rPr>
              <a:t> توسط مقامات مجاز و هیئت</a:t>
            </a:r>
            <a:r>
              <a:rPr kumimoji="1" lang="fa-IR" sz="2400" b="1" dirty="0">
                <a:ea typeface="Arial Unicode MS" pitchFamily="34" charset="-128"/>
                <a:cs typeface="B Traffic" pitchFamily="2" charset="-78"/>
              </a:rPr>
              <a:t> </a:t>
            </a:r>
            <a:r>
              <a:rPr kumimoji="1" lang="ar-SA" sz="2400" b="1" dirty="0">
                <a:ea typeface="Arial Unicode MS" pitchFamily="34" charset="-128"/>
                <a:cs typeface="B Traffic" pitchFamily="2" charset="-78"/>
              </a:rPr>
              <a:t> حسابرسی ویزه</a:t>
            </a:r>
            <a:r>
              <a:rPr kumimoji="1" lang="fa-IR" sz="2400" b="1" dirty="0">
                <a:ea typeface="Arial Unicode MS" pitchFamily="34" charset="-128"/>
                <a:cs typeface="B Traffic" pitchFamily="2" charset="-78"/>
              </a:rPr>
              <a:t> </a:t>
            </a:r>
            <a:r>
              <a:rPr kumimoji="1" lang="ar-SA" sz="2400" b="1" dirty="0">
                <a:ea typeface="Arial Unicode MS" pitchFamily="34" charset="-128"/>
                <a:cs typeface="B Traffic" pitchFamily="2" charset="-78"/>
              </a:rPr>
              <a:t> ای از خارج سازمان به عمل آید که</a:t>
            </a:r>
            <a:r>
              <a:rPr kumimoji="1" lang="fa-IR" sz="2400" b="1" dirty="0">
                <a:ea typeface="Arial Unicode MS" pitchFamily="34" charset="-128"/>
                <a:cs typeface="B Traffic" pitchFamily="2" charset="-78"/>
              </a:rPr>
              <a:t> </a:t>
            </a:r>
            <a:r>
              <a:rPr kumimoji="1" lang="ar-SA" sz="2400" b="1" dirty="0">
                <a:ea typeface="Arial Unicode MS" pitchFamily="34" charset="-128"/>
                <a:cs typeface="B Traffic" pitchFamily="2" charset="-78"/>
              </a:rPr>
              <a:t> به آن </a:t>
            </a:r>
            <a:r>
              <a:rPr kumimoji="1" lang="fa-IR" sz="2400" b="1" dirty="0" smtClean="0">
                <a:ea typeface="Arial Unicode MS" pitchFamily="34" charset="-128"/>
                <a:cs typeface="B Traffic" pitchFamily="2" charset="-78"/>
              </a:rPr>
              <a:t>   </a:t>
            </a:r>
            <a:r>
              <a:rPr kumimoji="1" lang="ar-SA" sz="2400" b="1" dirty="0" smtClean="0">
                <a:solidFill>
                  <a:srgbClr val="0070C0"/>
                </a:solidFill>
                <a:ea typeface="Arial Unicode MS" pitchFamily="34" charset="-128"/>
                <a:cs typeface="B Traffic" pitchFamily="2" charset="-78"/>
              </a:rPr>
              <a:t>کنترل</a:t>
            </a:r>
            <a:r>
              <a:rPr kumimoji="1" lang="fa-IR" sz="2400" b="1" dirty="0" smtClean="0">
                <a:solidFill>
                  <a:srgbClr val="0070C0"/>
                </a:solidFill>
                <a:ea typeface="Arial Unicode MS" pitchFamily="34" charset="-128"/>
                <a:cs typeface="B Traffic" pitchFamily="2" charset="-78"/>
              </a:rPr>
              <a:t> </a:t>
            </a:r>
            <a:r>
              <a:rPr kumimoji="1" lang="ar-SA" sz="2400" b="1" dirty="0" smtClean="0">
                <a:solidFill>
                  <a:srgbClr val="0070C0"/>
                </a:solidFill>
                <a:ea typeface="Arial Unicode MS" pitchFamily="34" charset="-128"/>
                <a:cs typeface="B Traffic" pitchFamily="2" charset="-78"/>
              </a:rPr>
              <a:t> </a:t>
            </a:r>
            <a:r>
              <a:rPr kumimoji="1" lang="ar-SA" sz="2400" b="1" dirty="0">
                <a:solidFill>
                  <a:srgbClr val="0070C0"/>
                </a:solidFill>
                <a:ea typeface="Arial Unicode MS" pitchFamily="34" charset="-128"/>
                <a:cs typeface="B Traffic" pitchFamily="2" charset="-78"/>
              </a:rPr>
              <a:t>خارجی</a:t>
            </a:r>
            <a:r>
              <a:rPr kumimoji="1" lang="ar-SA" sz="2400" b="1" dirty="0">
                <a:solidFill>
                  <a:srgbClr val="FFFF00"/>
                </a:solidFill>
                <a:ea typeface="Arial Unicode MS" pitchFamily="34" charset="-128"/>
                <a:cs typeface="B Traffic" pitchFamily="2" charset="-78"/>
              </a:rPr>
              <a:t> </a:t>
            </a:r>
            <a:r>
              <a:rPr kumimoji="1" lang="fa-IR" sz="2400" b="1" dirty="0" smtClean="0">
                <a:solidFill>
                  <a:srgbClr val="FFFF00"/>
                </a:solidFill>
                <a:ea typeface="Arial Unicode MS" pitchFamily="34" charset="-128"/>
                <a:cs typeface="B Traffic" pitchFamily="2" charset="-78"/>
              </a:rPr>
              <a:t>   </a:t>
            </a:r>
            <a:r>
              <a:rPr kumimoji="1" lang="ar-SA" sz="2400" b="1" dirty="0" smtClean="0">
                <a:ea typeface="Arial Unicode MS" pitchFamily="34" charset="-128"/>
                <a:cs typeface="B Traffic" pitchFamily="2" charset="-78"/>
              </a:rPr>
              <a:t>می </a:t>
            </a:r>
            <a:r>
              <a:rPr kumimoji="1" lang="ar-SA" sz="2400" b="1" dirty="0">
                <a:ea typeface="Arial Unicode MS" pitchFamily="34" charset="-128"/>
                <a:cs typeface="B Traffic" pitchFamily="2" charset="-78"/>
              </a:rPr>
              <a:t>گویند</a:t>
            </a:r>
            <a:r>
              <a:rPr kumimoji="1" lang="fa-IR" sz="2400" b="1" dirty="0">
                <a:ea typeface="Arial Unicode MS" pitchFamily="34" charset="-128"/>
                <a:cs typeface="B Traffic" pitchFamily="2" charset="-78"/>
              </a:rPr>
              <a:t>.</a:t>
            </a:r>
            <a:endParaRPr kumimoji="1" lang="en-US" sz="2400" b="1" dirty="0">
              <a:ea typeface="Arial Unicode MS" pitchFamily="34" charset="-128"/>
              <a:cs typeface="B Traffic" pitchFamily="2" charset="-78"/>
            </a:endParaRPr>
          </a:p>
        </p:txBody>
      </p:sp>
      <p:sp>
        <p:nvSpPr>
          <p:cNvPr id="4" name="Left Arrow 3"/>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435">
                                            <p:txEl>
                                              <p:pRg st="2" end="2"/>
                                            </p:txEl>
                                          </p:spTgt>
                                        </p:tgtEl>
                                        <p:attrNameLst>
                                          <p:attrName>style.visibility</p:attrName>
                                        </p:attrNameLst>
                                      </p:cBhvr>
                                      <p:to>
                                        <p:strVal val="visible"/>
                                      </p:to>
                                    </p:set>
                                    <p:anim calcmode="lin" valueType="num">
                                      <p:cBhvr additive="base">
                                        <p:cTn id="13"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43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762000" y="228600"/>
            <a:ext cx="8153400" cy="838200"/>
          </a:xfrm>
        </p:spPr>
        <p:txBody>
          <a:bodyPr>
            <a:noAutofit/>
          </a:bodyPr>
          <a:lstStyle/>
          <a:p>
            <a:r>
              <a:rPr lang="ar-SA" sz="3600" b="1" dirty="0">
                <a:solidFill>
                  <a:schemeClr val="accent2"/>
                </a:solidFill>
                <a:cs typeface="B Traffic" pitchFamily="2" charset="-78"/>
              </a:rPr>
              <a:t> مزایای شمارش موجودی ها و روش های آن</a:t>
            </a:r>
          </a:p>
        </p:txBody>
      </p:sp>
      <p:sp>
        <p:nvSpPr>
          <p:cNvPr id="19459" name="Rectangle 3"/>
          <p:cNvSpPr>
            <a:spLocks noChangeArrowheads="1"/>
          </p:cNvSpPr>
          <p:nvPr/>
        </p:nvSpPr>
        <p:spPr bwMode="auto">
          <a:xfrm>
            <a:off x="250825" y="1412875"/>
            <a:ext cx="8588375" cy="3997325"/>
          </a:xfrm>
          <a:prstGeom prst="rect">
            <a:avLst/>
          </a:prstGeom>
          <a:noFill/>
          <a:ln w="9525">
            <a:noFill/>
            <a:miter lim="800000"/>
            <a:headEnd/>
            <a:tailEnd/>
          </a:ln>
          <a:effectLst/>
        </p:spPr>
        <p:txBody>
          <a:bodyPr lIns="92075" tIns="46038" rIns="92075" bIns="46038"/>
          <a:lstStyle/>
          <a:p>
            <a:pPr marL="342900" indent="-342900" algn="r">
              <a:spcBef>
                <a:spcPct val="50000"/>
              </a:spcBef>
            </a:pPr>
            <a:r>
              <a:rPr lang="ar-SA" sz="2400" b="1" dirty="0">
                <a:cs typeface="B Traffic" pitchFamily="2" charset="-78"/>
              </a:rPr>
              <a:t> 1-حصول اطمینان از ارقام و اعداد به کار رفته در </a:t>
            </a:r>
            <a:r>
              <a:rPr lang="ar-SA" sz="2400" b="1" dirty="0" smtClean="0">
                <a:cs typeface="B Traffic" pitchFamily="2" charset="-78"/>
              </a:rPr>
              <a:t>صورتهای </a:t>
            </a:r>
            <a:r>
              <a:rPr lang="ar-SA" sz="2400" b="1" dirty="0">
                <a:cs typeface="B Traffic" pitchFamily="2" charset="-78"/>
              </a:rPr>
              <a:t>مالی و</a:t>
            </a:r>
            <a:r>
              <a:rPr lang="fa-IR" sz="2400" b="1" dirty="0">
                <a:cs typeface="B Traffic" pitchFamily="2" charset="-78"/>
              </a:rPr>
              <a:t> </a:t>
            </a:r>
            <a:r>
              <a:rPr lang="ar-SA" sz="2400" b="1" dirty="0" smtClean="0">
                <a:cs typeface="B Traffic" pitchFamily="2" charset="-78"/>
              </a:rPr>
              <a:t>کارتها </a:t>
            </a:r>
            <a:r>
              <a:rPr lang="fa-IR" sz="2400" b="1" dirty="0" smtClean="0">
                <a:cs typeface="B Traffic" pitchFamily="2" charset="-78"/>
              </a:rPr>
              <a:t> </a:t>
            </a:r>
            <a:r>
              <a:rPr lang="ar-SA" sz="2400" b="1" dirty="0" smtClean="0">
                <a:cs typeface="B Traffic" pitchFamily="2" charset="-78"/>
              </a:rPr>
              <a:t>و</a:t>
            </a:r>
            <a:r>
              <a:rPr lang="fa-IR" sz="2400" b="1" dirty="0" smtClean="0">
                <a:cs typeface="B Traffic" pitchFamily="2" charset="-78"/>
              </a:rPr>
              <a:t> </a:t>
            </a:r>
            <a:r>
              <a:rPr lang="ar-SA" sz="2400" b="1" dirty="0" smtClean="0">
                <a:cs typeface="B Traffic" pitchFamily="2" charset="-78"/>
              </a:rPr>
              <a:t>دفاتر</a:t>
            </a:r>
            <a:r>
              <a:rPr lang="fa-IR" sz="2400" b="1" dirty="0" smtClean="0">
                <a:cs typeface="B Traffic" pitchFamily="2" charset="-78"/>
              </a:rPr>
              <a:t> </a:t>
            </a:r>
            <a:r>
              <a:rPr lang="ar-SA" sz="2400" b="1" dirty="0">
                <a:cs typeface="B Traffic" pitchFamily="2" charset="-78"/>
              </a:rPr>
              <a:t>افزایش صحت عمکرد</a:t>
            </a:r>
            <a:r>
              <a:rPr lang="fa-IR" sz="2400" b="1" dirty="0">
                <a:cs typeface="B Traffic" pitchFamily="2" charset="-78"/>
              </a:rPr>
              <a:t> </a:t>
            </a:r>
            <a:r>
              <a:rPr lang="ar-SA" sz="2400" b="1" dirty="0">
                <a:cs typeface="B Traffic" pitchFamily="2" charset="-78"/>
              </a:rPr>
              <a:t> حسابداران و انبار </a:t>
            </a:r>
            <a:r>
              <a:rPr lang="ar-SA" sz="2400" b="1" dirty="0" smtClean="0">
                <a:cs typeface="B Traffic" pitchFamily="2" charset="-78"/>
              </a:rPr>
              <a:t>دارها</a:t>
            </a:r>
            <a:endParaRPr lang="fa-IR" sz="2400" b="1" dirty="0" smtClean="0">
              <a:cs typeface="B Traffic" pitchFamily="2" charset="-78"/>
            </a:endParaRPr>
          </a:p>
          <a:p>
            <a:pPr marL="342900" indent="-342900" algn="r">
              <a:spcBef>
                <a:spcPct val="50000"/>
              </a:spcBef>
            </a:pPr>
            <a:r>
              <a:rPr lang="en-US" sz="2400" b="1" dirty="0" smtClean="0">
                <a:cs typeface="B Traffic" pitchFamily="2" charset="-78"/>
              </a:rPr>
              <a:t> </a:t>
            </a:r>
            <a:endParaRPr lang="fa-IR" sz="2400" b="1" dirty="0">
              <a:cs typeface="B Traffic" pitchFamily="2" charset="-78"/>
            </a:endParaRPr>
          </a:p>
          <a:p>
            <a:pPr algn="r"/>
            <a:r>
              <a:rPr lang="ar-SA" sz="2400" b="1" dirty="0">
                <a:cs typeface="B Traffic" pitchFamily="2" charset="-78"/>
              </a:rPr>
              <a:t>2-جدا شدن اسناد اسقاط و ضایع شده و ایجاد نظم مجدد در کالا </a:t>
            </a:r>
            <a:r>
              <a:rPr lang="ar-SA" sz="2400" b="1" dirty="0" smtClean="0">
                <a:cs typeface="B Traffic" pitchFamily="2" charset="-78"/>
              </a:rPr>
              <a:t>ها</a:t>
            </a:r>
            <a:endParaRPr lang="fa-IR" sz="2400" b="1" dirty="0" smtClean="0">
              <a:cs typeface="B Traffic" pitchFamily="2" charset="-78"/>
            </a:endParaRPr>
          </a:p>
          <a:p>
            <a:pPr algn="r"/>
            <a:endParaRPr lang="fa-IR" sz="2400" dirty="0" smtClean="0">
              <a:cs typeface="B Nazanin" pitchFamily="2" charset="-78"/>
            </a:endParaRPr>
          </a:p>
          <a:p>
            <a:pPr algn="r"/>
            <a:r>
              <a:rPr lang="fa-IR" sz="2400" b="1" dirty="0" smtClean="0">
                <a:cs typeface="B Nazanin" pitchFamily="2" charset="-78"/>
              </a:rPr>
              <a:t>3 تاریخ انقضا ی مواد وکالاهای موجود .</a:t>
            </a:r>
          </a:p>
          <a:p>
            <a:pPr algn="r"/>
            <a:r>
              <a:rPr lang="fa-IR" sz="2400" b="1" dirty="0" smtClean="0">
                <a:cs typeface="B Nazanin" pitchFamily="2" charset="-78"/>
              </a:rPr>
              <a:t> </a:t>
            </a:r>
            <a:endParaRPr lang="en-US" sz="2400" b="1" dirty="0" smtClean="0">
              <a:cs typeface="B Nazanin" pitchFamily="2" charset="-78"/>
            </a:endParaRPr>
          </a:p>
          <a:p>
            <a:pPr algn="r"/>
            <a:r>
              <a:rPr lang="fa-IR" sz="2400" b="1" dirty="0" smtClean="0">
                <a:cs typeface="B Nazanin" pitchFamily="2" charset="-78"/>
              </a:rPr>
              <a:t>4- فروش  کالاهای اسقاطی در انبار .</a:t>
            </a:r>
          </a:p>
          <a:p>
            <a:pPr algn="r"/>
            <a:endParaRPr lang="fa-IR" sz="2400" b="1" dirty="0" smtClean="0">
              <a:cs typeface="B Nazanin" pitchFamily="2" charset="-78"/>
            </a:endParaRPr>
          </a:p>
          <a:p>
            <a:pPr algn="r"/>
            <a:r>
              <a:rPr lang="fa-IR" sz="2400" b="1" dirty="0" smtClean="0">
                <a:cs typeface="B Nazanin" pitchFamily="2" charset="-78"/>
              </a:rPr>
              <a:t>5- نظافت وگردگیری کامل</a:t>
            </a:r>
          </a:p>
          <a:p>
            <a:pPr marL="342900" indent="-342900" algn="r">
              <a:spcBef>
                <a:spcPct val="50000"/>
              </a:spcBef>
            </a:pPr>
            <a:r>
              <a:rPr lang="fa-IR" sz="2400" b="1" dirty="0" smtClean="0">
                <a:cs typeface="B Traffic" pitchFamily="2" charset="-78"/>
              </a:rPr>
              <a:t> </a:t>
            </a:r>
            <a:r>
              <a:rPr lang="en-US" sz="2400" b="1" dirty="0" smtClean="0">
                <a:cs typeface="B Traffic" pitchFamily="2" charset="-78"/>
              </a:rPr>
              <a:t> </a:t>
            </a:r>
            <a:endParaRPr lang="en-US" sz="2400" b="1" dirty="0">
              <a:cs typeface="B Traffic" pitchFamily="2" charset="-78"/>
            </a:endParaRPr>
          </a:p>
          <a:p>
            <a:pPr marL="342900" indent="-342900" algn="r">
              <a:spcBef>
                <a:spcPct val="20000"/>
              </a:spcBef>
            </a:pPr>
            <a:endParaRPr lang="fa-IR" sz="2400" b="1" dirty="0">
              <a:cs typeface="B Traffic" pitchFamily="2" charset="-78"/>
            </a:endParaRPr>
          </a:p>
        </p:txBody>
      </p:sp>
      <p:sp>
        <p:nvSpPr>
          <p:cNvPr id="6" name="Left Arrow 5"/>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additive="base">
                                        <p:cTn id="7" dur="500" fill="hold"/>
                                        <p:tgtEl>
                                          <p:spTgt spid="1945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459">
                                            <p:txEl>
                                              <p:pRg st="1" end="1"/>
                                            </p:txEl>
                                          </p:spTgt>
                                        </p:tgtEl>
                                        <p:attrNameLst>
                                          <p:attrName>style.visibility</p:attrName>
                                        </p:attrNameLst>
                                      </p:cBhvr>
                                      <p:to>
                                        <p:strVal val="visible"/>
                                      </p:to>
                                    </p:set>
                                    <p:anim calcmode="lin" valueType="num">
                                      <p:cBhvr additive="base">
                                        <p:cTn id="13" dur="500" fill="hold"/>
                                        <p:tgtEl>
                                          <p:spTgt spid="1945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5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9459">
                                            <p:txEl>
                                              <p:pRg st="2" end="2"/>
                                            </p:txEl>
                                          </p:spTgt>
                                        </p:tgtEl>
                                        <p:attrNameLst>
                                          <p:attrName>style.visibility</p:attrName>
                                        </p:attrNameLst>
                                      </p:cBhvr>
                                      <p:to>
                                        <p:strVal val="visible"/>
                                      </p:to>
                                    </p:set>
                                    <p:anim calcmode="lin" valueType="num">
                                      <p:cBhvr additive="base">
                                        <p:cTn id="19" dur="500" fill="hold"/>
                                        <p:tgtEl>
                                          <p:spTgt spid="1945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5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9459">
                                            <p:txEl>
                                              <p:pRg st="4" end="4"/>
                                            </p:txEl>
                                          </p:spTgt>
                                        </p:tgtEl>
                                        <p:attrNameLst>
                                          <p:attrName>style.visibility</p:attrName>
                                        </p:attrNameLst>
                                      </p:cBhvr>
                                      <p:to>
                                        <p:strVal val="visible"/>
                                      </p:to>
                                    </p:set>
                                    <p:anim calcmode="lin" valueType="num">
                                      <p:cBhvr additive="base">
                                        <p:cTn id="25" dur="500" fill="hold"/>
                                        <p:tgtEl>
                                          <p:spTgt spid="1945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945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9459">
                                            <p:txEl>
                                              <p:pRg st="5" end="5"/>
                                            </p:txEl>
                                          </p:spTgt>
                                        </p:tgtEl>
                                        <p:attrNameLst>
                                          <p:attrName>style.visibility</p:attrName>
                                        </p:attrNameLst>
                                      </p:cBhvr>
                                      <p:to>
                                        <p:strVal val="visible"/>
                                      </p:to>
                                    </p:set>
                                    <p:anim calcmode="lin" valueType="num">
                                      <p:cBhvr additive="base">
                                        <p:cTn id="31" dur="500" fill="hold"/>
                                        <p:tgtEl>
                                          <p:spTgt spid="19459">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945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9459">
                                            <p:txEl>
                                              <p:pRg st="6" end="6"/>
                                            </p:txEl>
                                          </p:spTgt>
                                        </p:tgtEl>
                                        <p:attrNameLst>
                                          <p:attrName>style.visibility</p:attrName>
                                        </p:attrNameLst>
                                      </p:cBhvr>
                                      <p:to>
                                        <p:strVal val="visible"/>
                                      </p:to>
                                    </p:set>
                                    <p:anim calcmode="lin" valueType="num">
                                      <p:cBhvr additive="base">
                                        <p:cTn id="37" dur="500" fill="hold"/>
                                        <p:tgtEl>
                                          <p:spTgt spid="19459">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945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9459">
                                            <p:txEl>
                                              <p:pRg st="8" end="8"/>
                                            </p:txEl>
                                          </p:spTgt>
                                        </p:tgtEl>
                                        <p:attrNameLst>
                                          <p:attrName>style.visibility</p:attrName>
                                        </p:attrNameLst>
                                      </p:cBhvr>
                                      <p:to>
                                        <p:strVal val="visible"/>
                                      </p:to>
                                    </p:set>
                                    <p:anim calcmode="lin" valueType="num">
                                      <p:cBhvr additive="base">
                                        <p:cTn id="43" dur="500" fill="hold"/>
                                        <p:tgtEl>
                                          <p:spTgt spid="19459">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945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9459">
                                            <p:txEl>
                                              <p:pRg st="9" end="9"/>
                                            </p:txEl>
                                          </p:spTgt>
                                        </p:tgtEl>
                                        <p:attrNameLst>
                                          <p:attrName>style.visibility</p:attrName>
                                        </p:attrNameLst>
                                      </p:cBhvr>
                                      <p:to>
                                        <p:strVal val="visible"/>
                                      </p:to>
                                    </p:set>
                                    <p:anim calcmode="lin" valueType="num">
                                      <p:cBhvr additive="base">
                                        <p:cTn id="49" dur="500" fill="hold"/>
                                        <p:tgtEl>
                                          <p:spTgt spid="19459">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9459">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762000" y="228600"/>
            <a:ext cx="8153400" cy="838200"/>
          </a:xfrm>
        </p:spPr>
        <p:txBody>
          <a:bodyPr>
            <a:noAutofit/>
          </a:bodyPr>
          <a:lstStyle/>
          <a:p>
            <a:r>
              <a:rPr lang="ar-SA" sz="3600" b="1" dirty="0">
                <a:solidFill>
                  <a:schemeClr val="accent2"/>
                </a:solidFill>
                <a:cs typeface="B Traffic" pitchFamily="2" charset="-78"/>
              </a:rPr>
              <a:t> مزایای شمارش موجودی ها و روش های آن</a:t>
            </a:r>
          </a:p>
        </p:txBody>
      </p:sp>
      <p:sp>
        <p:nvSpPr>
          <p:cNvPr id="5" name="Rectangle 4"/>
          <p:cNvSpPr/>
          <p:nvPr/>
        </p:nvSpPr>
        <p:spPr>
          <a:xfrm>
            <a:off x="0" y="1295400"/>
            <a:ext cx="8763000" cy="4524315"/>
          </a:xfrm>
          <a:prstGeom prst="rect">
            <a:avLst/>
          </a:prstGeom>
        </p:spPr>
        <p:txBody>
          <a:bodyPr wrap="square">
            <a:spAutoFit/>
          </a:bodyPr>
          <a:lstStyle/>
          <a:p>
            <a:pPr marL="342900" indent="-342900" algn="r">
              <a:spcBef>
                <a:spcPct val="20000"/>
              </a:spcBef>
            </a:pPr>
            <a:endParaRPr lang="en-US" sz="2400" b="1" dirty="0" smtClean="0">
              <a:solidFill>
                <a:srgbClr val="FF0000"/>
              </a:solidFill>
              <a:cs typeface="B Traffic" pitchFamily="2" charset="-78"/>
            </a:endParaRPr>
          </a:p>
          <a:p>
            <a:pPr marL="342900" indent="-342900" algn="r">
              <a:spcBef>
                <a:spcPct val="20000"/>
              </a:spcBef>
            </a:pPr>
            <a:r>
              <a:rPr lang="ar-SA" sz="2400" b="1" dirty="0" smtClean="0">
                <a:solidFill>
                  <a:srgbClr val="FF0000"/>
                </a:solidFill>
                <a:cs typeface="B Traffic" pitchFamily="2" charset="-78"/>
              </a:rPr>
              <a:t>روشهای شمارش یا موجودی برداری:</a:t>
            </a:r>
            <a:r>
              <a:rPr lang="fa-IR" sz="2400" b="1" dirty="0" smtClean="0">
                <a:solidFill>
                  <a:srgbClr val="FF0000"/>
                </a:solidFill>
                <a:cs typeface="B Traffic" pitchFamily="2" charset="-78"/>
              </a:rPr>
              <a:t> </a:t>
            </a:r>
          </a:p>
          <a:p>
            <a:pPr marL="342900" indent="-342900" algn="r">
              <a:spcBef>
                <a:spcPct val="20000"/>
              </a:spcBef>
            </a:pPr>
            <a:endParaRPr lang="fa-IR" sz="2400" b="1" dirty="0" smtClean="0">
              <a:solidFill>
                <a:srgbClr val="FF0000"/>
              </a:solidFill>
              <a:cs typeface="B Traffic" pitchFamily="2" charset="-78"/>
            </a:endParaRPr>
          </a:p>
          <a:p>
            <a:pPr marL="342900" indent="-342900" algn="r">
              <a:spcBef>
                <a:spcPct val="20000"/>
              </a:spcBef>
            </a:pPr>
            <a:r>
              <a:rPr lang="ar-SA" sz="2400" b="1" dirty="0" smtClean="0">
                <a:solidFill>
                  <a:srgbClr val="0070C0"/>
                </a:solidFill>
                <a:cs typeface="B Traffic" pitchFamily="2" charset="-78"/>
              </a:rPr>
              <a:t>الف )شمارش موجودی دائمی:                                                                              </a:t>
            </a:r>
            <a:endParaRPr lang="en-US" sz="2400" b="1" dirty="0" smtClean="0">
              <a:solidFill>
                <a:srgbClr val="0070C0"/>
              </a:solidFill>
              <a:cs typeface="B Traffic" pitchFamily="2" charset="-78"/>
            </a:endParaRPr>
          </a:p>
          <a:p>
            <a:pPr marL="342900" indent="-342900" algn="r">
              <a:spcBef>
                <a:spcPct val="20000"/>
              </a:spcBef>
            </a:pPr>
            <a:endParaRPr lang="ar-SA" sz="2400" b="1" dirty="0" smtClean="0">
              <a:solidFill>
                <a:srgbClr val="0070C0"/>
              </a:solidFill>
              <a:cs typeface="B Traffic" pitchFamily="2" charset="-78"/>
            </a:endParaRPr>
          </a:p>
          <a:p>
            <a:pPr marL="342900" indent="-342900" algn="r">
              <a:spcBef>
                <a:spcPct val="20000"/>
              </a:spcBef>
            </a:pPr>
            <a:r>
              <a:rPr lang="fa-IR" sz="2400" b="1" dirty="0" smtClean="0">
                <a:cs typeface="B Traffic" pitchFamily="2" charset="-78"/>
              </a:rPr>
              <a:t>  </a:t>
            </a:r>
            <a:r>
              <a:rPr lang="ar-SA" sz="2400" b="1" dirty="0" smtClean="0">
                <a:cs typeface="B Traffic" pitchFamily="2" charset="-78"/>
              </a:rPr>
              <a:t>این روش معمولا در موسسات بزرگ اعمال می شود  و در آن گروهی جهت </a:t>
            </a:r>
            <a:r>
              <a:rPr lang="fa-IR" sz="2400" b="1" dirty="0" smtClean="0">
                <a:cs typeface="B Traffic" pitchFamily="2" charset="-78"/>
              </a:rPr>
              <a:t> </a:t>
            </a:r>
            <a:r>
              <a:rPr lang="ar-SA" sz="2400" b="1" dirty="0" smtClean="0">
                <a:cs typeface="B Traffic" pitchFamily="2" charset="-78"/>
              </a:rPr>
              <a:t>این کار تربیت</a:t>
            </a:r>
            <a:r>
              <a:rPr lang="fa-IR" sz="2400" b="1" dirty="0" smtClean="0">
                <a:cs typeface="B Traffic" pitchFamily="2" charset="-78"/>
              </a:rPr>
              <a:t> </a:t>
            </a:r>
            <a:r>
              <a:rPr lang="ar-SA" sz="2400" b="1" dirty="0" smtClean="0">
                <a:cs typeface="B Traffic" pitchFamily="2" charset="-78"/>
              </a:rPr>
              <a:t>می شوند تا دائما به طور تدریجی موجودی</a:t>
            </a:r>
            <a:r>
              <a:rPr lang="fa-IR" sz="2400" b="1" dirty="0" smtClean="0">
                <a:cs typeface="B Traffic" pitchFamily="2" charset="-78"/>
              </a:rPr>
              <a:t> </a:t>
            </a:r>
            <a:r>
              <a:rPr lang="ar-SA" sz="2400" b="1" dirty="0" smtClean="0">
                <a:cs typeface="B Traffic" pitchFamily="2" charset="-78"/>
              </a:rPr>
              <a:t>اجناس</a:t>
            </a:r>
            <a:r>
              <a:rPr lang="fa-IR" sz="2400" b="1" dirty="0" smtClean="0">
                <a:cs typeface="B Traffic" pitchFamily="2" charset="-78"/>
              </a:rPr>
              <a:t> </a:t>
            </a:r>
            <a:r>
              <a:rPr lang="ar-SA" sz="2400" b="1" dirty="0" smtClean="0">
                <a:cs typeface="B Traffic" pitchFamily="2" charset="-78"/>
              </a:rPr>
              <a:t> موسسه</a:t>
            </a:r>
            <a:r>
              <a:rPr lang="fa-IR" sz="2400" b="1" dirty="0" smtClean="0">
                <a:cs typeface="B Traffic" pitchFamily="2" charset="-78"/>
              </a:rPr>
              <a:t> </a:t>
            </a:r>
            <a:r>
              <a:rPr lang="ar-SA" sz="2400" b="1" dirty="0" smtClean="0">
                <a:cs typeface="B Traffic" pitchFamily="2" charset="-78"/>
              </a:rPr>
              <a:t>را</a:t>
            </a:r>
            <a:r>
              <a:rPr lang="fa-IR" sz="2400" b="1" dirty="0" smtClean="0">
                <a:cs typeface="B Traffic" pitchFamily="2" charset="-78"/>
              </a:rPr>
              <a:t>  </a:t>
            </a:r>
            <a:r>
              <a:rPr lang="ar-SA" sz="2400" b="1" dirty="0" smtClean="0">
                <a:cs typeface="B Traffic" pitchFamily="2" charset="-78"/>
              </a:rPr>
              <a:t> شمارش یا توزین کنند و نتیجه آن را با موجودی ثبت شده در کارت</a:t>
            </a:r>
            <a:r>
              <a:rPr lang="fa-IR" sz="2400" b="1" dirty="0" smtClean="0">
                <a:cs typeface="B Traffic" pitchFamily="2" charset="-78"/>
              </a:rPr>
              <a:t> </a:t>
            </a:r>
            <a:r>
              <a:rPr lang="ar-SA" sz="2400" b="1" dirty="0" smtClean="0">
                <a:cs typeface="B Traffic" pitchFamily="2" charset="-78"/>
              </a:rPr>
              <a:t> موجودی  مقایسه و میزان درستی به عمل و صحت محاسبات را تشخیص دهند.                                                                                     </a:t>
            </a:r>
            <a:endParaRPr lang="en-US" altLang="en-US" sz="2400" b="1" dirty="0">
              <a:cs typeface="B Traffic" pitchFamily="2" charset="-78"/>
            </a:endParaRPr>
          </a:p>
        </p:txBody>
      </p:sp>
      <p:sp>
        <p:nvSpPr>
          <p:cNvPr id="6" name="Left Arrow 5"/>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 calcmode="lin" valueType="num">
                                      <p:cBhvr additive="base">
                                        <p:cTn id="1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anim calcmode="lin" valueType="num">
                                      <p:cBhvr additive="base">
                                        <p:cTn id="1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1"/>
            <a:ext cx="8077200" cy="838200"/>
          </a:xfrm>
          <a:noFill/>
          <a:ln/>
        </p:spPr>
        <p:txBody>
          <a:bodyPr>
            <a:noAutofit/>
          </a:bodyPr>
          <a:lstStyle/>
          <a:p>
            <a:r>
              <a:rPr lang="ar-SA" sz="3600" b="1" dirty="0">
                <a:solidFill>
                  <a:srgbClr val="000099"/>
                </a:solidFill>
                <a:cs typeface="B Traffic" pitchFamily="2" charset="-78"/>
              </a:rPr>
              <a:t> مزایای شمارش موجودی ها</a:t>
            </a:r>
            <a:r>
              <a:rPr lang="fa-IR" sz="3600" b="1" dirty="0">
                <a:solidFill>
                  <a:srgbClr val="000099"/>
                </a:solidFill>
                <a:cs typeface="B Traffic" pitchFamily="2" charset="-78"/>
              </a:rPr>
              <a:t> </a:t>
            </a:r>
            <a:r>
              <a:rPr lang="ar-SA" sz="3600" b="1" dirty="0">
                <a:solidFill>
                  <a:srgbClr val="000099"/>
                </a:solidFill>
                <a:cs typeface="B Traffic" pitchFamily="2" charset="-78"/>
              </a:rPr>
              <a:t> و روش های آن</a:t>
            </a:r>
          </a:p>
        </p:txBody>
      </p:sp>
      <p:sp>
        <p:nvSpPr>
          <p:cNvPr id="20484" name="Text Box 4"/>
          <p:cNvSpPr txBox="1">
            <a:spLocks noChangeArrowheads="1"/>
          </p:cNvSpPr>
          <p:nvPr/>
        </p:nvSpPr>
        <p:spPr bwMode="auto">
          <a:xfrm>
            <a:off x="381000" y="762000"/>
            <a:ext cx="8382000" cy="5632311"/>
          </a:xfrm>
          <a:prstGeom prst="rect">
            <a:avLst/>
          </a:prstGeom>
          <a:noFill/>
          <a:ln w="9525">
            <a:noFill/>
            <a:miter lim="800000"/>
            <a:headEnd/>
            <a:tailEnd/>
          </a:ln>
          <a:effectLst/>
        </p:spPr>
        <p:txBody>
          <a:bodyPr wrap="square">
            <a:spAutoFit/>
          </a:bodyPr>
          <a:lstStyle/>
          <a:p>
            <a:pPr algn="r" eaLnBrk="0" hangingPunct="0"/>
            <a:r>
              <a:rPr kumimoji="1" lang="ar-SA" sz="2400" b="1" dirty="0">
                <a:solidFill>
                  <a:srgbClr val="0070C0"/>
                </a:solidFill>
                <a:ea typeface="Arial Unicode MS" pitchFamily="34" charset="-128"/>
                <a:cs typeface="B Traffic" pitchFamily="2" charset="-78"/>
              </a:rPr>
              <a:t>این روش دارای مزایایی به شرح زیر است</a:t>
            </a:r>
            <a:r>
              <a:rPr kumimoji="1" lang="fa-IR" sz="2400" b="1" dirty="0">
                <a:solidFill>
                  <a:srgbClr val="0070C0"/>
                </a:solidFill>
                <a:ea typeface="Arial Unicode MS" pitchFamily="34" charset="-128"/>
                <a:cs typeface="B Traffic" pitchFamily="2" charset="-78"/>
              </a:rPr>
              <a:t>:</a:t>
            </a:r>
          </a:p>
          <a:p>
            <a:pPr algn="r" eaLnBrk="0" hangingPunct="0"/>
            <a:r>
              <a:rPr kumimoji="1" lang="ar-SA" sz="2400" b="1" dirty="0">
                <a:ea typeface="Arial Unicode MS" pitchFamily="34" charset="-128"/>
                <a:cs typeface="B Traffic" pitchFamily="2" charset="-78"/>
              </a:rPr>
              <a:t>  </a:t>
            </a:r>
            <a:r>
              <a:rPr kumimoji="1" lang="fa-IR" sz="2400" b="1" dirty="0" smtClean="0">
                <a:ea typeface="Arial Unicode MS" pitchFamily="34" charset="-128"/>
                <a:cs typeface="B Traffic" pitchFamily="2" charset="-78"/>
              </a:rPr>
              <a:t>1-</a:t>
            </a:r>
            <a:r>
              <a:rPr kumimoji="1" lang="ar-SA" sz="2400" b="1" dirty="0">
                <a:ea typeface="Arial Unicode MS" pitchFamily="34" charset="-128"/>
                <a:cs typeface="B Traffic" pitchFamily="2" charset="-78"/>
              </a:rPr>
              <a:t>برای موجودی برداری دائمی نیازی به تعطیل کردن امور جاری موسسه نیست</a:t>
            </a:r>
            <a:r>
              <a:rPr kumimoji="1" lang="fa-IR" sz="2400" b="1" dirty="0" smtClean="0">
                <a:ea typeface="Arial Unicode MS" pitchFamily="34" charset="-128"/>
                <a:cs typeface="B Traffic" pitchFamily="2" charset="-78"/>
              </a:rPr>
              <a:t>؛ </a:t>
            </a:r>
          </a:p>
          <a:p>
            <a:pPr algn="r" eaLnBrk="0" hangingPunct="0"/>
            <a:r>
              <a:rPr kumimoji="1" lang="ar-SA" sz="2400" b="1" dirty="0" smtClean="0">
                <a:ea typeface="Arial Unicode MS" pitchFamily="34" charset="-128"/>
                <a:cs typeface="B Traffic" pitchFamily="2" charset="-78"/>
              </a:rPr>
              <a:t> </a:t>
            </a:r>
            <a:endParaRPr kumimoji="1" lang="ar-SA" sz="2400" b="1" dirty="0">
              <a:ea typeface="Arial Unicode MS" pitchFamily="34" charset="-128"/>
              <a:cs typeface="B Traffic" pitchFamily="2" charset="-78"/>
            </a:endParaRPr>
          </a:p>
          <a:p>
            <a:pPr algn="r" eaLnBrk="0" hangingPunct="0"/>
            <a:r>
              <a:rPr kumimoji="1" lang="ar-SA" sz="2400" b="1" dirty="0">
                <a:ea typeface="Arial Unicode MS" pitchFamily="34" charset="-128"/>
                <a:cs typeface="B Traffic" pitchFamily="2" charset="-78"/>
              </a:rPr>
              <a:t>2-برای شمارش از اشخاص متخصص و وارد در این امر بهره گرفته می </a:t>
            </a:r>
            <a:r>
              <a:rPr kumimoji="1" lang="ar-SA" sz="2400" b="1" dirty="0" smtClean="0">
                <a:ea typeface="Arial Unicode MS" pitchFamily="34" charset="-128"/>
                <a:cs typeface="B Traffic" pitchFamily="2" charset="-78"/>
              </a:rPr>
              <a:t>شود</a:t>
            </a:r>
            <a:r>
              <a:rPr kumimoji="1" lang="fa-IR" sz="2400" b="1" dirty="0" smtClean="0">
                <a:ea typeface="Arial Unicode MS" pitchFamily="34" charset="-128"/>
                <a:cs typeface="B Traffic" pitchFamily="2" charset="-78"/>
              </a:rPr>
              <a:t> </a:t>
            </a:r>
          </a:p>
          <a:p>
            <a:pPr algn="r" eaLnBrk="0" hangingPunct="0"/>
            <a:endParaRPr kumimoji="1" lang="en-US" sz="2400" b="1" dirty="0">
              <a:ea typeface="Arial Unicode MS" pitchFamily="34" charset="-128"/>
              <a:cs typeface="B Traffic" pitchFamily="2" charset="-78"/>
            </a:endParaRPr>
          </a:p>
          <a:p>
            <a:pPr algn="r" eaLnBrk="0" hangingPunct="0"/>
            <a:r>
              <a:rPr kumimoji="1" lang="ar-SA" sz="2400" b="1" dirty="0">
                <a:ea typeface="Arial Unicode MS" pitchFamily="34" charset="-128"/>
                <a:cs typeface="B Traffic" pitchFamily="2" charset="-78"/>
              </a:rPr>
              <a:t>3-انباردارها و متصدیان مربوطه را وارد می کند</a:t>
            </a:r>
            <a:r>
              <a:rPr kumimoji="1" lang="fa-IR" sz="2400" b="1" dirty="0">
                <a:ea typeface="Arial Unicode MS" pitchFamily="34" charset="-128"/>
                <a:cs typeface="B Traffic" pitchFamily="2" charset="-78"/>
              </a:rPr>
              <a:t> </a:t>
            </a:r>
            <a:r>
              <a:rPr kumimoji="1" lang="ar-SA" sz="2400" b="1" dirty="0">
                <a:ea typeface="Arial Unicode MS" pitchFamily="34" charset="-128"/>
                <a:cs typeface="B Traffic" pitchFamily="2" charset="-78"/>
              </a:rPr>
              <a:t>که همه وقت در کار ثبت و نگه داری موجودی ها دقت کافی به عمل آورده و عملیات خود را همیشه به روز رسانند</a:t>
            </a:r>
            <a:r>
              <a:rPr kumimoji="1" lang="fa-IR" sz="2400" b="1" dirty="0">
                <a:ea typeface="Arial Unicode MS" pitchFamily="34" charset="-128"/>
                <a:cs typeface="B Traffic" pitchFamily="2" charset="-78"/>
              </a:rPr>
              <a:t> </a:t>
            </a:r>
            <a:r>
              <a:rPr kumimoji="1" lang="ar-SA" sz="2400" b="1" dirty="0">
                <a:ea typeface="Arial Unicode MS" pitchFamily="34" charset="-128"/>
                <a:cs typeface="B Traffic" pitchFamily="2" charset="-78"/>
              </a:rPr>
              <a:t>تا اگر مسئولین موجودی برداری اقدام به کنترل غیر منتظره کنند نتیجه نامطلوب </a:t>
            </a:r>
            <a:r>
              <a:rPr kumimoji="1" lang="ar-SA" sz="2400" b="1" dirty="0" smtClean="0">
                <a:ea typeface="Arial Unicode MS" pitchFamily="34" charset="-128"/>
                <a:cs typeface="B Traffic" pitchFamily="2" charset="-78"/>
              </a:rPr>
              <a:t>گزارش </a:t>
            </a:r>
            <a:r>
              <a:rPr kumimoji="1" lang="ar-SA" sz="2400" b="1" dirty="0">
                <a:ea typeface="Arial Unicode MS" pitchFamily="34" charset="-128"/>
                <a:cs typeface="B Traffic" pitchFamily="2" charset="-78"/>
              </a:rPr>
              <a:t>نشود</a:t>
            </a:r>
            <a:r>
              <a:rPr kumimoji="1" lang="ar-SA" sz="2400" b="1" dirty="0" smtClean="0">
                <a:ea typeface="Arial Unicode MS" pitchFamily="34" charset="-128"/>
                <a:cs typeface="B Traffic" pitchFamily="2" charset="-78"/>
              </a:rPr>
              <a:t>.</a:t>
            </a:r>
            <a:r>
              <a:rPr kumimoji="1" lang="fa-IR" sz="2400" b="1" dirty="0" smtClean="0">
                <a:ea typeface="Arial Unicode MS" pitchFamily="34" charset="-128"/>
                <a:cs typeface="B Traffic" pitchFamily="2" charset="-78"/>
              </a:rPr>
              <a:t> </a:t>
            </a:r>
          </a:p>
          <a:p>
            <a:pPr algn="r" eaLnBrk="0" hangingPunct="0"/>
            <a:r>
              <a:rPr kumimoji="1" lang="fa-IR" sz="2400" b="1" dirty="0" smtClean="0">
                <a:ea typeface="Arial Unicode MS" pitchFamily="34" charset="-128"/>
                <a:cs typeface="B Traffic" pitchFamily="2" charset="-78"/>
              </a:rPr>
              <a:t>                               </a:t>
            </a:r>
            <a:r>
              <a:rPr kumimoji="1" lang="ar-SA" sz="2400" b="1" dirty="0" smtClean="0">
                <a:ea typeface="Arial Unicode MS" pitchFamily="34" charset="-128"/>
                <a:cs typeface="B Traffic" pitchFamily="2" charset="-78"/>
              </a:rPr>
              <a:t>لذا موجب</a:t>
            </a:r>
            <a:r>
              <a:rPr kumimoji="1" lang="fa-IR" sz="2400" b="1" dirty="0" smtClean="0">
                <a:ea typeface="Arial Unicode MS" pitchFamily="34" charset="-128"/>
                <a:cs typeface="B Traffic" pitchFamily="2" charset="-78"/>
              </a:rPr>
              <a:t> : </a:t>
            </a:r>
            <a:r>
              <a:rPr kumimoji="1" lang="ar-SA" sz="2400" b="1" dirty="0" smtClean="0">
                <a:ea typeface="Arial Unicode MS" pitchFamily="34" charset="-128"/>
                <a:cs typeface="B Traffic" pitchFamily="2" charset="-78"/>
              </a:rPr>
              <a:t> </a:t>
            </a:r>
            <a:endParaRPr kumimoji="1" lang="fa-IR" sz="2400" b="1" dirty="0" smtClean="0">
              <a:ea typeface="Arial Unicode MS" pitchFamily="34" charset="-128"/>
              <a:cs typeface="B Traffic" pitchFamily="2" charset="-78"/>
            </a:endParaRPr>
          </a:p>
          <a:p>
            <a:pPr algn="r" eaLnBrk="0" hangingPunct="0"/>
            <a:r>
              <a:rPr kumimoji="1" lang="fa-IR" sz="2400" b="1" dirty="0" smtClean="0">
                <a:solidFill>
                  <a:schemeClr val="bg1"/>
                </a:solidFill>
                <a:ea typeface="Arial Unicode MS" pitchFamily="34" charset="-128"/>
                <a:cs typeface="B Traffic" pitchFamily="2" charset="-78"/>
              </a:rPr>
              <a:t>«   </a:t>
            </a:r>
            <a:r>
              <a:rPr kumimoji="1" lang="ar-SA" sz="2400" b="1" dirty="0" smtClean="0">
                <a:solidFill>
                  <a:srgbClr val="0070C0"/>
                </a:solidFill>
                <a:ea typeface="Arial Unicode MS" pitchFamily="34" charset="-128"/>
                <a:cs typeface="B Traffic" pitchFamily="2" charset="-78"/>
              </a:rPr>
              <a:t>کنترل </a:t>
            </a:r>
            <a:r>
              <a:rPr kumimoji="1" lang="ar-SA" sz="2400" b="1" dirty="0">
                <a:solidFill>
                  <a:srgbClr val="0070C0"/>
                </a:solidFill>
                <a:ea typeface="Arial Unicode MS" pitchFamily="34" charset="-128"/>
                <a:cs typeface="B Traffic" pitchFamily="2" charset="-78"/>
              </a:rPr>
              <a:t>و هراس از کنترل همیشگی در </a:t>
            </a:r>
            <a:r>
              <a:rPr kumimoji="1" lang="ar-SA" sz="2400" b="1" dirty="0" smtClean="0">
                <a:solidFill>
                  <a:srgbClr val="0070C0"/>
                </a:solidFill>
                <a:ea typeface="Arial Unicode MS" pitchFamily="34" charset="-128"/>
                <a:cs typeface="B Traffic" pitchFamily="2" charset="-78"/>
              </a:rPr>
              <a:t>انبارداران</a:t>
            </a:r>
            <a:r>
              <a:rPr kumimoji="1" lang="fa-IR" sz="2400" b="1" dirty="0" smtClean="0">
                <a:solidFill>
                  <a:srgbClr val="0070C0"/>
                </a:solidFill>
                <a:ea typeface="Arial Unicode MS" pitchFamily="34" charset="-128"/>
                <a:cs typeface="B Traffic" pitchFamily="2" charset="-78"/>
              </a:rPr>
              <a:t> » </a:t>
            </a:r>
            <a:r>
              <a:rPr kumimoji="1" lang="ar-SA" sz="2400" b="1" dirty="0" smtClean="0">
                <a:ea typeface="Arial Unicode MS" pitchFamily="34" charset="-128"/>
                <a:cs typeface="B Traffic" pitchFamily="2" charset="-78"/>
              </a:rPr>
              <a:t>می </a:t>
            </a:r>
            <a:r>
              <a:rPr kumimoji="1" lang="ar-SA" sz="2400" b="1" dirty="0">
                <a:ea typeface="Arial Unicode MS" pitchFamily="34" charset="-128"/>
                <a:cs typeface="B Traffic" pitchFamily="2" charset="-78"/>
              </a:rPr>
              <a:t>شود</a:t>
            </a:r>
            <a:r>
              <a:rPr kumimoji="1" lang="fa-IR" sz="2400" b="1" dirty="0" smtClean="0">
                <a:ea typeface="Arial Unicode MS" pitchFamily="34" charset="-128"/>
                <a:cs typeface="B Traffic" pitchFamily="2" charset="-78"/>
              </a:rPr>
              <a:t>.   </a:t>
            </a:r>
          </a:p>
          <a:p>
            <a:pPr algn="r" eaLnBrk="0" hangingPunct="0"/>
            <a:endParaRPr kumimoji="1" lang="fa-IR" sz="2400" b="1" dirty="0" smtClean="0">
              <a:ea typeface="Arial Unicode MS" pitchFamily="34" charset="-128"/>
              <a:cs typeface="B Traffic" pitchFamily="2" charset="-78"/>
            </a:endParaRPr>
          </a:p>
          <a:p>
            <a:pPr algn="r" eaLnBrk="0" hangingPunct="0"/>
            <a:endParaRPr kumimoji="1" lang="en-US" sz="2400" b="1" dirty="0">
              <a:ea typeface="Arial Unicode MS" pitchFamily="34" charset="-128"/>
              <a:cs typeface="B Traffic" pitchFamily="2" charset="-78"/>
            </a:endParaRPr>
          </a:p>
        </p:txBody>
      </p:sp>
      <p:sp>
        <p:nvSpPr>
          <p:cNvPr id="20485" name="Text Box 5"/>
          <p:cNvSpPr txBox="1">
            <a:spLocks noChangeArrowheads="1"/>
          </p:cNvSpPr>
          <p:nvPr/>
        </p:nvSpPr>
        <p:spPr bwMode="auto">
          <a:xfrm>
            <a:off x="8532813" y="4724400"/>
            <a:ext cx="184150" cy="366713"/>
          </a:xfrm>
          <a:prstGeom prst="rect">
            <a:avLst/>
          </a:prstGeom>
          <a:noFill/>
          <a:ln w="9525">
            <a:noFill/>
            <a:miter lim="800000"/>
            <a:headEnd/>
            <a:tailEnd/>
          </a:ln>
          <a:effectLst/>
        </p:spPr>
        <p:txBody>
          <a:bodyPr wrap="none">
            <a:spAutoFit/>
          </a:bodyPr>
          <a:lstStyle/>
          <a:p>
            <a:pPr algn="l" rtl="0" eaLnBrk="0" hangingPunct="0"/>
            <a:endParaRPr lang="en-US" dirty="0">
              <a:ea typeface="Arial Unicode MS" pitchFamily="34" charset="-128"/>
              <a:cs typeface="Arial Unicode MS" pitchFamily="34" charset="-128"/>
            </a:endParaRPr>
          </a:p>
        </p:txBody>
      </p:sp>
      <p:sp>
        <p:nvSpPr>
          <p:cNvPr id="5" name="Left Arrow 4"/>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484">
                                            <p:txEl>
                                              <p:pRg st="0" end="0"/>
                                            </p:txEl>
                                          </p:spTgt>
                                        </p:tgtEl>
                                        <p:attrNameLst>
                                          <p:attrName>style.visibility</p:attrName>
                                        </p:attrNameLst>
                                      </p:cBhvr>
                                      <p:to>
                                        <p:strVal val="visible"/>
                                      </p:to>
                                    </p:set>
                                    <p:anim calcmode="lin" valueType="num">
                                      <p:cBhvr additive="base">
                                        <p:cTn id="7" dur="500" fill="hold"/>
                                        <p:tgtEl>
                                          <p:spTgt spid="2048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484">
                                            <p:txEl>
                                              <p:pRg st="1" end="1"/>
                                            </p:txEl>
                                          </p:spTgt>
                                        </p:tgtEl>
                                        <p:attrNameLst>
                                          <p:attrName>style.visibility</p:attrName>
                                        </p:attrNameLst>
                                      </p:cBhvr>
                                      <p:to>
                                        <p:strVal val="visible"/>
                                      </p:to>
                                    </p:set>
                                    <p:anim calcmode="lin" valueType="num">
                                      <p:cBhvr additive="base">
                                        <p:cTn id="13" dur="500" fill="hold"/>
                                        <p:tgtEl>
                                          <p:spTgt spid="2048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484">
                                            <p:txEl>
                                              <p:pRg st="2" end="2"/>
                                            </p:txEl>
                                          </p:spTgt>
                                        </p:tgtEl>
                                        <p:attrNameLst>
                                          <p:attrName>style.visibility</p:attrName>
                                        </p:attrNameLst>
                                      </p:cBhvr>
                                      <p:to>
                                        <p:strVal val="visible"/>
                                      </p:to>
                                    </p:set>
                                    <p:anim calcmode="lin" valueType="num">
                                      <p:cBhvr additive="base">
                                        <p:cTn id="19" dur="500" fill="hold"/>
                                        <p:tgtEl>
                                          <p:spTgt spid="2048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48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0484">
                                            <p:txEl>
                                              <p:pRg st="3" end="3"/>
                                            </p:txEl>
                                          </p:spTgt>
                                        </p:tgtEl>
                                        <p:attrNameLst>
                                          <p:attrName>style.visibility</p:attrName>
                                        </p:attrNameLst>
                                      </p:cBhvr>
                                      <p:to>
                                        <p:strVal val="visible"/>
                                      </p:to>
                                    </p:set>
                                    <p:anim calcmode="lin" valueType="num">
                                      <p:cBhvr additive="base">
                                        <p:cTn id="25" dur="500" fill="hold"/>
                                        <p:tgtEl>
                                          <p:spTgt spid="2048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048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484">
                                            <p:txEl>
                                              <p:pRg st="5" end="5"/>
                                            </p:txEl>
                                          </p:spTgt>
                                        </p:tgtEl>
                                        <p:attrNameLst>
                                          <p:attrName>style.visibility</p:attrName>
                                        </p:attrNameLst>
                                      </p:cBhvr>
                                      <p:to>
                                        <p:strVal val="visible"/>
                                      </p:to>
                                    </p:set>
                                    <p:anim calcmode="lin" valueType="num">
                                      <p:cBhvr additive="base">
                                        <p:cTn id="31" dur="500" fill="hold"/>
                                        <p:tgtEl>
                                          <p:spTgt spid="2048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048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0484">
                                            <p:txEl>
                                              <p:pRg st="6" end="6"/>
                                            </p:txEl>
                                          </p:spTgt>
                                        </p:tgtEl>
                                        <p:attrNameLst>
                                          <p:attrName>style.visibility</p:attrName>
                                        </p:attrNameLst>
                                      </p:cBhvr>
                                      <p:to>
                                        <p:strVal val="visible"/>
                                      </p:to>
                                    </p:set>
                                    <p:anim calcmode="lin" valueType="num">
                                      <p:cBhvr additive="base">
                                        <p:cTn id="37" dur="500" fill="hold"/>
                                        <p:tgtEl>
                                          <p:spTgt spid="20484">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048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0484">
                                            <p:txEl>
                                              <p:pRg st="7" end="7"/>
                                            </p:txEl>
                                          </p:spTgt>
                                        </p:tgtEl>
                                        <p:attrNameLst>
                                          <p:attrName>style.visibility</p:attrName>
                                        </p:attrNameLst>
                                      </p:cBhvr>
                                      <p:to>
                                        <p:strVal val="visible"/>
                                      </p:to>
                                    </p:set>
                                    <p:anim calcmode="lin" valueType="num">
                                      <p:cBhvr additive="base">
                                        <p:cTn id="43" dur="500" fill="hold"/>
                                        <p:tgtEl>
                                          <p:spTgt spid="20484">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048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sz="1800" dirty="0" smtClean="0">
                <a:solidFill>
                  <a:srgbClr val="00B0F0"/>
                </a:solidFill>
                <a:cs typeface="B Kamran Outline" pitchFamily="2" charset="-78"/>
              </a:rPr>
              <a:t>                                                                  </a:t>
            </a:r>
            <a:r>
              <a:rPr lang="fa-IR" sz="6000" dirty="0" smtClean="0">
                <a:solidFill>
                  <a:srgbClr val="00B0F0"/>
                </a:solidFill>
                <a:cs typeface="B Kamran Outline" pitchFamily="2" charset="-78"/>
              </a:rPr>
              <a:t>انبارداري </a:t>
            </a:r>
            <a:endParaRPr lang="fa-IR" dirty="0">
              <a:solidFill>
                <a:srgbClr val="00B0F0"/>
              </a:solidFill>
              <a:cs typeface="0 Badr" pitchFamily="2" charset="-78"/>
            </a:endParaRPr>
          </a:p>
        </p:txBody>
      </p:sp>
      <p:sp>
        <p:nvSpPr>
          <p:cNvPr id="3" name="Subtitle 2"/>
          <p:cNvSpPr>
            <a:spLocks noGrp="1"/>
          </p:cNvSpPr>
          <p:nvPr>
            <p:ph type="subTitle" idx="1"/>
          </p:nvPr>
        </p:nvSpPr>
        <p:spPr>
          <a:xfrm>
            <a:off x="0" y="1066800"/>
            <a:ext cx="9144000" cy="5791200"/>
          </a:xfrm>
        </p:spPr>
        <p:txBody>
          <a:bodyPr>
            <a:normAutofit/>
          </a:bodyPr>
          <a:lstStyle/>
          <a:p>
            <a:r>
              <a:rPr lang="fa-IR" sz="3200" dirty="0" smtClean="0">
                <a:cs typeface="0 Badr" pitchFamily="2" charset="-78"/>
              </a:rPr>
              <a:t>    </a:t>
            </a:r>
          </a:p>
          <a:p>
            <a:r>
              <a:rPr lang="fa-IR" sz="3200" dirty="0" smtClean="0">
                <a:cs typeface="0 Badr" pitchFamily="2" charset="-78"/>
              </a:rPr>
              <a:t>    </a:t>
            </a:r>
            <a:endParaRPr lang="fa-IR" sz="4400" dirty="0" smtClean="0">
              <a:cs typeface="0 Badr" pitchFamily="2" charset="-78"/>
            </a:endParaRPr>
          </a:p>
          <a:p>
            <a:r>
              <a:rPr lang="fa-IR" sz="4400" dirty="0" smtClean="0">
                <a:cs typeface="0 Badr" pitchFamily="2" charset="-78"/>
              </a:rPr>
              <a:t>    </a:t>
            </a:r>
          </a:p>
          <a:p>
            <a:endParaRPr lang="en-US" sz="3200" dirty="0" smtClean="0">
              <a:cs typeface="0 Badr" pitchFamily="2" charset="-78"/>
            </a:endParaRPr>
          </a:p>
          <a:p>
            <a:endParaRPr lang="en-US" sz="3200" dirty="0" smtClean="0">
              <a:cs typeface="0 Badr" pitchFamily="2" charset="-78"/>
            </a:endParaRPr>
          </a:p>
          <a:p>
            <a:endParaRPr lang="fa-IR" sz="3200" dirty="0">
              <a:cs typeface="0 Badr" pitchFamily="2" charset="-78"/>
            </a:endParaRPr>
          </a:p>
        </p:txBody>
      </p:sp>
      <p:sp>
        <p:nvSpPr>
          <p:cNvPr id="4" name="Bevel 3"/>
          <p:cNvSpPr/>
          <p:nvPr/>
        </p:nvSpPr>
        <p:spPr>
          <a:xfrm>
            <a:off x="457200" y="2590800"/>
            <a:ext cx="8305800" cy="1042416"/>
          </a:xfrm>
          <a:prstGeom prst="bevel">
            <a:avLst/>
          </a:prstGeom>
        </p:spPr>
        <p:style>
          <a:lnRef idx="3">
            <a:schemeClr val="lt1"/>
          </a:lnRef>
          <a:fillRef idx="1">
            <a:schemeClr val="accent5"/>
          </a:fillRef>
          <a:effectRef idx="1">
            <a:schemeClr val="accent5"/>
          </a:effectRef>
          <a:fontRef idx="minor">
            <a:schemeClr val="lt1"/>
          </a:fontRef>
        </p:style>
        <p:txBody>
          <a:bodyPr rtlCol="1" anchor="ctr"/>
          <a:lstStyle/>
          <a:p>
            <a:pPr algn="ctr"/>
            <a:r>
              <a:rPr lang="fa-IR" sz="1200" b="1" dirty="0" smtClean="0">
                <a:cs typeface="B Traffic" pitchFamily="2" charset="-78"/>
              </a:rPr>
              <a:t> </a:t>
            </a:r>
            <a:r>
              <a:rPr lang="fa-IR" sz="4800" b="1" dirty="0" smtClean="0">
                <a:cs typeface="B Traffic" pitchFamily="2" charset="-78"/>
              </a:rPr>
              <a:t>انبار پو شيده </a:t>
            </a:r>
            <a:endParaRPr lang="fa-IR" sz="4800" b="1" dirty="0">
              <a:cs typeface="B Traffic" pitchFamily="2" charset="-78"/>
            </a:endParaRPr>
          </a:p>
        </p:txBody>
      </p:sp>
      <p:sp>
        <p:nvSpPr>
          <p:cNvPr id="5" name="Bevel 4"/>
          <p:cNvSpPr/>
          <p:nvPr/>
        </p:nvSpPr>
        <p:spPr>
          <a:xfrm>
            <a:off x="533400" y="3962400"/>
            <a:ext cx="8229600" cy="1042416"/>
          </a:xfrm>
          <a:prstGeom prst="bevel">
            <a:avLst/>
          </a:prstGeom>
        </p:spPr>
        <p:style>
          <a:lnRef idx="1">
            <a:schemeClr val="accent4"/>
          </a:lnRef>
          <a:fillRef idx="3">
            <a:schemeClr val="accent4"/>
          </a:fillRef>
          <a:effectRef idx="2">
            <a:schemeClr val="accent4"/>
          </a:effectRef>
          <a:fontRef idx="minor">
            <a:schemeClr val="lt1"/>
          </a:fontRef>
        </p:style>
        <p:txBody>
          <a:bodyPr rtlCol="1" anchor="ctr"/>
          <a:lstStyle/>
          <a:p>
            <a:pPr algn="ctr"/>
            <a:r>
              <a:rPr lang="fa-IR" sz="4400" b="1" dirty="0" smtClean="0">
                <a:cs typeface="B Traffic" pitchFamily="2" charset="-78"/>
              </a:rPr>
              <a:t>انبار سر پو شيده </a:t>
            </a:r>
            <a:endParaRPr lang="fa-IR" sz="4400" b="1" dirty="0">
              <a:cs typeface="B Traffic" pitchFamily="2" charset="-78"/>
            </a:endParaRPr>
          </a:p>
        </p:txBody>
      </p:sp>
      <p:sp>
        <p:nvSpPr>
          <p:cNvPr id="6" name="Bevel 5"/>
          <p:cNvSpPr/>
          <p:nvPr/>
        </p:nvSpPr>
        <p:spPr>
          <a:xfrm>
            <a:off x="685800" y="5410200"/>
            <a:ext cx="8001000" cy="1042416"/>
          </a:xfrm>
          <a:prstGeom prst="bevel">
            <a:avLst/>
          </a:prstGeom>
        </p:spPr>
        <p:style>
          <a:lnRef idx="1">
            <a:schemeClr val="accent6"/>
          </a:lnRef>
          <a:fillRef idx="3">
            <a:schemeClr val="accent6"/>
          </a:fillRef>
          <a:effectRef idx="2">
            <a:schemeClr val="accent6"/>
          </a:effectRef>
          <a:fontRef idx="minor">
            <a:schemeClr val="lt1"/>
          </a:fontRef>
        </p:style>
        <p:txBody>
          <a:bodyPr rtlCol="1" anchor="ctr"/>
          <a:lstStyle/>
          <a:p>
            <a:pPr algn="ctr"/>
            <a:r>
              <a:rPr lang="fa-IR" sz="4400" b="1" dirty="0" smtClean="0">
                <a:cs typeface="B Traffic" pitchFamily="2" charset="-78"/>
              </a:rPr>
              <a:t> انبار باز (محوطه) </a:t>
            </a:r>
            <a:endParaRPr lang="fa-IR" sz="4400" b="1" dirty="0">
              <a:cs typeface="B Traffic" pitchFamily="2" charset="-78"/>
            </a:endParaRPr>
          </a:p>
        </p:txBody>
      </p:sp>
      <p:sp>
        <p:nvSpPr>
          <p:cNvPr id="7" name="Bevel 6"/>
          <p:cNvSpPr/>
          <p:nvPr/>
        </p:nvSpPr>
        <p:spPr>
          <a:xfrm>
            <a:off x="533400" y="1066800"/>
            <a:ext cx="8077200" cy="1042416"/>
          </a:xfrm>
          <a:prstGeom prst="bevel">
            <a:avLst/>
          </a:prstGeom>
        </p:spPr>
        <p:style>
          <a:lnRef idx="3">
            <a:schemeClr val="lt1"/>
          </a:lnRef>
          <a:fillRef idx="1">
            <a:schemeClr val="accent2"/>
          </a:fillRef>
          <a:effectRef idx="1">
            <a:schemeClr val="accent2"/>
          </a:effectRef>
          <a:fontRef idx="minor">
            <a:schemeClr val="lt1"/>
          </a:fontRef>
        </p:style>
        <p:txBody>
          <a:bodyPr rtlCol="1" anchor="ctr"/>
          <a:lstStyle/>
          <a:p>
            <a:pPr algn="ctr"/>
            <a:r>
              <a:rPr lang="fa-IR" sz="1050" b="1" dirty="0" smtClean="0">
                <a:cs typeface="B Traffic" pitchFamily="2" charset="-78"/>
              </a:rPr>
              <a:t> </a:t>
            </a:r>
            <a:r>
              <a:rPr lang="fa-IR" sz="4400" b="1" dirty="0" smtClean="0">
                <a:solidFill>
                  <a:srgbClr val="FFC000"/>
                </a:solidFill>
                <a:cs typeface="B Traffic" pitchFamily="2" charset="-78"/>
              </a:rPr>
              <a:t>انواع انبار از نظر فرم :</a:t>
            </a:r>
            <a:r>
              <a:rPr lang="fa-IR" b="1" dirty="0" smtClean="0">
                <a:solidFill>
                  <a:srgbClr val="FFC000"/>
                </a:solidFill>
                <a:cs typeface="B Traffic" pitchFamily="2" charset="-78"/>
              </a:rPr>
              <a:t> </a:t>
            </a:r>
            <a:endParaRPr lang="fa-IR" b="1" dirty="0">
              <a:cs typeface="B Traffic" pitchFamily="2" charset="-78"/>
            </a:endParaRPr>
          </a:p>
        </p:txBody>
      </p:sp>
      <p:sp>
        <p:nvSpPr>
          <p:cNvPr id="8" name="Left Arrow 7"/>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 calcmode="lin" valueType="num">
                                      <p:cBhvr additive="base">
                                        <p:cTn id="7" dur="500" fill="hold"/>
                                        <p:tgtEl>
                                          <p:spTgt spid="7">
                                            <p:bg/>
                                          </p:spTgt>
                                        </p:tgtEl>
                                        <p:attrNameLst>
                                          <p:attrName>ppt_x</p:attrName>
                                        </p:attrNameLst>
                                      </p:cBhvr>
                                      <p:tavLst>
                                        <p:tav tm="0">
                                          <p:val>
                                            <p:strVal val="#ppt_x"/>
                                          </p:val>
                                        </p:tav>
                                        <p:tav tm="100000">
                                          <p:val>
                                            <p:strVal val="#ppt_x"/>
                                          </p:val>
                                        </p:tav>
                                      </p:tavLst>
                                    </p:anim>
                                    <p:anim calcmode="lin" valueType="num">
                                      <p:cBhvr additive="base">
                                        <p:cTn id="8" dur="500" fill="hold"/>
                                        <p:tgtEl>
                                          <p:spTgt spid="7">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additive="base">
                                        <p:cTn id="13"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bg/>
                                          </p:spTgt>
                                        </p:tgtEl>
                                        <p:attrNameLst>
                                          <p:attrName>style.visibility</p:attrName>
                                        </p:attrNameLst>
                                      </p:cBhvr>
                                      <p:to>
                                        <p:strVal val="visible"/>
                                      </p:to>
                                    </p:set>
                                    <p:anim calcmode="lin" valueType="num">
                                      <p:cBhvr additive="base">
                                        <p:cTn id="19" dur="500" fill="hold"/>
                                        <p:tgtEl>
                                          <p:spTgt spid="4">
                                            <p:bg/>
                                          </p:spTgt>
                                        </p:tgtEl>
                                        <p:attrNameLst>
                                          <p:attrName>ppt_x</p:attrName>
                                        </p:attrNameLst>
                                      </p:cBhvr>
                                      <p:tavLst>
                                        <p:tav tm="0">
                                          <p:val>
                                            <p:strVal val="#ppt_x"/>
                                          </p:val>
                                        </p:tav>
                                        <p:tav tm="100000">
                                          <p:val>
                                            <p:strVal val="#ppt_x"/>
                                          </p:val>
                                        </p:tav>
                                      </p:tavLst>
                                    </p:anim>
                                    <p:anim calcmode="lin" valueType="num">
                                      <p:cBhvr additive="base">
                                        <p:cTn id="20"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 calcmode="lin" valueType="num">
                                      <p:cBhvr additive="base">
                                        <p:cTn id="2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bg/>
                                          </p:spTgt>
                                        </p:tgtEl>
                                        <p:attrNameLst>
                                          <p:attrName>style.visibility</p:attrName>
                                        </p:attrNameLst>
                                      </p:cBhvr>
                                      <p:to>
                                        <p:strVal val="visible"/>
                                      </p:to>
                                    </p:set>
                                    <p:anim calcmode="lin" valueType="num">
                                      <p:cBhvr additive="base">
                                        <p:cTn id="31" dur="500" fill="hold"/>
                                        <p:tgtEl>
                                          <p:spTgt spid="5">
                                            <p:bg/>
                                          </p:spTgt>
                                        </p:tgtEl>
                                        <p:attrNameLst>
                                          <p:attrName>ppt_x</p:attrName>
                                        </p:attrNameLst>
                                      </p:cBhvr>
                                      <p:tavLst>
                                        <p:tav tm="0">
                                          <p:val>
                                            <p:strVal val="#ppt_x"/>
                                          </p:val>
                                        </p:tav>
                                        <p:tav tm="100000">
                                          <p:val>
                                            <p:strVal val="#ppt_x"/>
                                          </p:val>
                                        </p:tav>
                                      </p:tavLst>
                                    </p:anim>
                                    <p:anim calcmode="lin" valueType="num">
                                      <p:cBhvr additive="base">
                                        <p:cTn id="32"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 calcmode="lin" valueType="num">
                                      <p:cBhvr additive="base">
                                        <p:cTn id="3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bg/>
                                          </p:spTgt>
                                        </p:tgtEl>
                                        <p:attrNameLst>
                                          <p:attrName>style.visibility</p:attrName>
                                        </p:attrNameLst>
                                      </p:cBhvr>
                                      <p:to>
                                        <p:strVal val="visible"/>
                                      </p:to>
                                    </p:set>
                                    <p:anim calcmode="lin" valueType="num">
                                      <p:cBhvr additive="base">
                                        <p:cTn id="43" dur="500" fill="hold"/>
                                        <p:tgtEl>
                                          <p:spTgt spid="6">
                                            <p:bg/>
                                          </p:spTgt>
                                        </p:tgtEl>
                                        <p:attrNameLst>
                                          <p:attrName>ppt_x</p:attrName>
                                        </p:attrNameLst>
                                      </p:cBhvr>
                                      <p:tavLst>
                                        <p:tav tm="0">
                                          <p:val>
                                            <p:strVal val="#ppt_x"/>
                                          </p:val>
                                        </p:tav>
                                        <p:tav tm="100000">
                                          <p:val>
                                            <p:strVal val="#ppt_x"/>
                                          </p:val>
                                        </p:tav>
                                      </p:tavLst>
                                    </p:anim>
                                    <p:anim calcmode="lin" valueType="num">
                                      <p:cBhvr additive="base">
                                        <p:cTn id="44"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0" end="0"/>
                                            </p:txEl>
                                          </p:spTgt>
                                        </p:tgtEl>
                                        <p:attrNameLst>
                                          <p:attrName>style.visibility</p:attrName>
                                        </p:attrNameLst>
                                      </p:cBhvr>
                                      <p:to>
                                        <p:strVal val="visible"/>
                                      </p:to>
                                    </p:set>
                                    <p:anim calcmode="lin" valueType="num">
                                      <p:cBhvr additive="base">
                                        <p:cTn id="4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0" end="0"/>
                                            </p:txEl>
                                          </p:spTgt>
                                        </p:tgtEl>
                                        <p:attrNameLst>
                                          <p:attrName>style.visibility</p:attrName>
                                        </p:attrNameLst>
                                      </p:cBhvr>
                                      <p:to>
                                        <p:strVal val="visible"/>
                                      </p:to>
                                    </p:set>
                                    <p:anim calcmode="lin" valueType="num">
                                      <p:cBhvr additive="base">
                                        <p:cTn id="5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 end="1"/>
                                            </p:txEl>
                                          </p:spTgt>
                                        </p:tgtEl>
                                        <p:attrNameLst>
                                          <p:attrName>style.visibility</p:attrName>
                                        </p:attrNameLst>
                                      </p:cBhvr>
                                      <p:to>
                                        <p:strVal val="visible"/>
                                      </p:to>
                                    </p:set>
                                    <p:anim calcmode="lin" valueType="num">
                                      <p:cBhvr additive="base">
                                        <p:cTn id="6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2" end="2"/>
                                            </p:txEl>
                                          </p:spTgt>
                                        </p:tgtEl>
                                        <p:attrNameLst>
                                          <p:attrName>style.visibility</p:attrName>
                                        </p:attrNameLst>
                                      </p:cBhvr>
                                      <p:to>
                                        <p:strVal val="visible"/>
                                      </p:to>
                                    </p:set>
                                    <p:anim calcmode="lin" valueType="num">
                                      <p:cBhvr additive="base">
                                        <p:cTn id="6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animBg="1"/>
      <p:bldP spid="5" grpId="0" build="p" animBg="1"/>
      <p:bldP spid="6" grpId="0" build="p" animBg="1"/>
      <p:bldP spid="7" grpId="0" build="p"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1"/>
            <a:ext cx="8077200" cy="838200"/>
          </a:xfrm>
          <a:noFill/>
          <a:ln/>
        </p:spPr>
        <p:txBody>
          <a:bodyPr>
            <a:noAutofit/>
          </a:bodyPr>
          <a:lstStyle/>
          <a:p>
            <a:r>
              <a:rPr lang="ar-SA" sz="3600" b="1" dirty="0">
                <a:solidFill>
                  <a:srgbClr val="000099"/>
                </a:solidFill>
                <a:cs typeface="B Traffic" pitchFamily="2" charset="-78"/>
              </a:rPr>
              <a:t> مزایای شمارش موجودی ها</a:t>
            </a:r>
            <a:r>
              <a:rPr lang="fa-IR" sz="3600" b="1" dirty="0">
                <a:solidFill>
                  <a:srgbClr val="000099"/>
                </a:solidFill>
                <a:cs typeface="B Traffic" pitchFamily="2" charset="-78"/>
              </a:rPr>
              <a:t> </a:t>
            </a:r>
            <a:r>
              <a:rPr lang="ar-SA" sz="3600" b="1" dirty="0">
                <a:solidFill>
                  <a:srgbClr val="000099"/>
                </a:solidFill>
                <a:cs typeface="B Traffic" pitchFamily="2" charset="-78"/>
              </a:rPr>
              <a:t> و روش های آن</a:t>
            </a:r>
          </a:p>
        </p:txBody>
      </p:sp>
      <p:sp>
        <p:nvSpPr>
          <p:cNvPr id="20484" name="Text Box 4"/>
          <p:cNvSpPr txBox="1">
            <a:spLocks noChangeArrowheads="1"/>
          </p:cNvSpPr>
          <p:nvPr/>
        </p:nvSpPr>
        <p:spPr bwMode="auto">
          <a:xfrm>
            <a:off x="381000" y="914400"/>
            <a:ext cx="8382000" cy="3970318"/>
          </a:xfrm>
          <a:prstGeom prst="rect">
            <a:avLst/>
          </a:prstGeom>
          <a:noFill/>
          <a:ln w="9525">
            <a:noFill/>
            <a:miter lim="800000"/>
            <a:headEnd/>
            <a:tailEnd/>
          </a:ln>
          <a:effectLst/>
        </p:spPr>
        <p:txBody>
          <a:bodyPr wrap="square">
            <a:spAutoFit/>
          </a:bodyPr>
          <a:lstStyle/>
          <a:p>
            <a:pPr algn="r" eaLnBrk="0" hangingPunct="0"/>
            <a:r>
              <a:rPr kumimoji="1" lang="fa-IR" sz="2800" b="1" dirty="0" smtClean="0">
                <a:ea typeface="Arial Unicode MS" pitchFamily="34" charset="-128"/>
                <a:cs typeface="B Traffic" pitchFamily="2" charset="-78"/>
              </a:rPr>
              <a:t> </a:t>
            </a:r>
            <a:r>
              <a:rPr kumimoji="1" lang="ar-SA" sz="2800" b="1" dirty="0" smtClean="0">
                <a:ea typeface="Arial Unicode MS" pitchFamily="34" charset="-128"/>
                <a:cs typeface="B Traffic" pitchFamily="2" charset="-78"/>
              </a:rPr>
              <a:t> </a:t>
            </a:r>
            <a:endParaRPr kumimoji="1" lang="fa-IR" sz="2800" b="1" dirty="0" smtClean="0">
              <a:ea typeface="Arial Unicode MS" pitchFamily="34" charset="-128"/>
              <a:cs typeface="B Traffic" pitchFamily="2" charset="-78"/>
            </a:endParaRPr>
          </a:p>
          <a:p>
            <a:pPr algn="r" eaLnBrk="0" hangingPunct="0"/>
            <a:endParaRPr kumimoji="1" lang="en-US" sz="2800" b="1" dirty="0" smtClean="0">
              <a:solidFill>
                <a:srgbClr val="0070C0"/>
              </a:solidFill>
              <a:ea typeface="Arial Unicode MS" pitchFamily="34" charset="-128"/>
              <a:cs typeface="B Traffic" pitchFamily="2" charset="-78"/>
            </a:endParaRPr>
          </a:p>
          <a:p>
            <a:pPr algn="r" eaLnBrk="0" hangingPunct="0"/>
            <a:r>
              <a:rPr kumimoji="1" lang="ar-SA" sz="2800" b="1" dirty="0" smtClean="0">
                <a:solidFill>
                  <a:srgbClr val="0070C0"/>
                </a:solidFill>
                <a:ea typeface="Arial Unicode MS" pitchFamily="34" charset="-128"/>
                <a:cs typeface="B Traffic" pitchFamily="2" charset="-78"/>
              </a:rPr>
              <a:t>ب </a:t>
            </a:r>
            <a:r>
              <a:rPr kumimoji="1" lang="ar-SA" sz="2800" b="1" dirty="0">
                <a:solidFill>
                  <a:srgbClr val="0070C0"/>
                </a:solidFill>
                <a:ea typeface="Arial Unicode MS" pitchFamily="34" charset="-128"/>
                <a:cs typeface="B Traffic" pitchFamily="2" charset="-78"/>
              </a:rPr>
              <a:t>)شمارش دوره ای</a:t>
            </a:r>
            <a:r>
              <a:rPr kumimoji="1" lang="fa-IR" sz="2800" b="1" dirty="0" smtClean="0">
                <a:solidFill>
                  <a:srgbClr val="00B050"/>
                </a:solidFill>
                <a:ea typeface="Arial Unicode MS" pitchFamily="34" charset="-128"/>
                <a:cs typeface="B Traffic" pitchFamily="2" charset="-78"/>
              </a:rPr>
              <a:t>:</a:t>
            </a:r>
          </a:p>
          <a:p>
            <a:pPr algn="r" eaLnBrk="0" hangingPunct="0"/>
            <a:r>
              <a:rPr kumimoji="1" lang="fa-IR" sz="2800" b="1" dirty="0" smtClean="0">
                <a:solidFill>
                  <a:srgbClr val="00B050"/>
                </a:solidFill>
                <a:ea typeface="Arial Unicode MS" pitchFamily="34" charset="-128"/>
                <a:cs typeface="B Traffic" pitchFamily="2" charset="-78"/>
              </a:rPr>
              <a:t> </a:t>
            </a:r>
          </a:p>
          <a:p>
            <a:pPr algn="r" eaLnBrk="0" hangingPunct="0"/>
            <a:r>
              <a:rPr kumimoji="1" lang="ar-SA" sz="2800" b="1" dirty="0" smtClean="0">
                <a:ea typeface="Arial Unicode MS" pitchFamily="34" charset="-128"/>
                <a:cs typeface="B Traffic" pitchFamily="2" charset="-78"/>
              </a:rPr>
              <a:t> </a:t>
            </a:r>
            <a:r>
              <a:rPr kumimoji="1" lang="ar-SA" sz="2800" b="1" dirty="0">
                <a:ea typeface="Arial Unicode MS" pitchFamily="34" charset="-128"/>
                <a:cs typeface="B Traffic" pitchFamily="2" charset="-78"/>
              </a:rPr>
              <a:t>این روش بهتر است برای اقلام عمده به کار گرفته شود </a:t>
            </a:r>
            <a:r>
              <a:rPr kumimoji="1" lang="ar-SA" sz="2800" b="1" dirty="0" smtClean="0">
                <a:ea typeface="Arial Unicode MS" pitchFamily="34" charset="-128"/>
                <a:cs typeface="B Traffic" pitchFamily="2" charset="-78"/>
              </a:rPr>
              <a:t>.</a:t>
            </a:r>
            <a:endParaRPr kumimoji="1" lang="en-US" sz="2800" b="1" dirty="0" smtClean="0">
              <a:ea typeface="Arial Unicode MS" pitchFamily="34" charset="-128"/>
              <a:cs typeface="B Traffic" pitchFamily="2" charset="-78"/>
            </a:endParaRPr>
          </a:p>
          <a:p>
            <a:pPr algn="r" eaLnBrk="0" hangingPunct="0"/>
            <a:r>
              <a:rPr kumimoji="1" lang="en-US" sz="2800" b="1" dirty="0" smtClean="0">
                <a:ea typeface="Arial Unicode MS" pitchFamily="34" charset="-128"/>
                <a:cs typeface="B Traffic" pitchFamily="2" charset="-78"/>
              </a:rPr>
              <a:t>   </a:t>
            </a:r>
            <a:r>
              <a:rPr kumimoji="1" lang="ar-SA" sz="2800" b="1" dirty="0" smtClean="0">
                <a:ea typeface="Arial Unicode MS" pitchFamily="34" charset="-128"/>
                <a:cs typeface="B Traffic" pitchFamily="2" charset="-78"/>
              </a:rPr>
              <a:t>زمان </a:t>
            </a:r>
            <a:r>
              <a:rPr kumimoji="1" lang="ar-SA" sz="2800" b="1" dirty="0">
                <a:ea typeface="Arial Unicode MS" pitchFamily="34" charset="-128"/>
                <a:cs typeface="B Traffic" pitchFamily="2" charset="-78"/>
              </a:rPr>
              <a:t>انبار گردانی باید کوتاه  باشد تا   موجب  تعطیل بلند مدت تولید نشود یا اینکه انبار گردانی در زمانی صورت گیرد که حجم فعالیت های موسسه در حداقل یا پایین ترین سطح خود قرار دارد</a:t>
            </a:r>
            <a:r>
              <a:rPr kumimoji="1" lang="fa-IR" sz="2800" b="1" dirty="0">
                <a:ea typeface="Arial Unicode MS" pitchFamily="34" charset="-128"/>
                <a:cs typeface="B Traffic" pitchFamily="2" charset="-78"/>
              </a:rPr>
              <a:t>.</a:t>
            </a:r>
            <a:endParaRPr kumimoji="1" lang="en-US" sz="2800" b="1" dirty="0">
              <a:ea typeface="Arial Unicode MS" pitchFamily="34" charset="-128"/>
              <a:cs typeface="B Traffic" pitchFamily="2" charset="-78"/>
            </a:endParaRPr>
          </a:p>
        </p:txBody>
      </p:sp>
      <p:sp>
        <p:nvSpPr>
          <p:cNvPr id="20485" name="Text Box 5"/>
          <p:cNvSpPr txBox="1">
            <a:spLocks noChangeArrowheads="1"/>
          </p:cNvSpPr>
          <p:nvPr/>
        </p:nvSpPr>
        <p:spPr bwMode="auto">
          <a:xfrm>
            <a:off x="8532813" y="4724400"/>
            <a:ext cx="184150" cy="366713"/>
          </a:xfrm>
          <a:prstGeom prst="rect">
            <a:avLst/>
          </a:prstGeom>
          <a:noFill/>
          <a:ln w="9525">
            <a:noFill/>
            <a:miter lim="800000"/>
            <a:headEnd/>
            <a:tailEnd/>
          </a:ln>
          <a:effectLst/>
        </p:spPr>
        <p:txBody>
          <a:bodyPr wrap="none">
            <a:spAutoFit/>
          </a:bodyPr>
          <a:lstStyle/>
          <a:p>
            <a:pPr algn="l" rtl="0" eaLnBrk="0" hangingPunct="0"/>
            <a:endParaRPr lang="en-US" dirty="0">
              <a:ea typeface="Arial Unicode MS" pitchFamily="34" charset="-128"/>
              <a:cs typeface="Arial Unicode MS" pitchFamily="34" charset="-128"/>
            </a:endParaRPr>
          </a:p>
        </p:txBody>
      </p:sp>
      <p:sp>
        <p:nvSpPr>
          <p:cNvPr id="5" name="Left Arrow 4"/>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484">
                                            <p:txEl>
                                              <p:pRg st="0" end="0"/>
                                            </p:txEl>
                                          </p:spTgt>
                                        </p:tgtEl>
                                        <p:attrNameLst>
                                          <p:attrName>style.visibility</p:attrName>
                                        </p:attrNameLst>
                                      </p:cBhvr>
                                      <p:to>
                                        <p:strVal val="visible"/>
                                      </p:to>
                                    </p:set>
                                    <p:anim calcmode="lin" valueType="num">
                                      <p:cBhvr additive="base">
                                        <p:cTn id="7" dur="500" fill="hold"/>
                                        <p:tgtEl>
                                          <p:spTgt spid="2048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484">
                                            <p:txEl>
                                              <p:pRg st="2" end="2"/>
                                            </p:txEl>
                                          </p:spTgt>
                                        </p:tgtEl>
                                        <p:attrNameLst>
                                          <p:attrName>style.visibility</p:attrName>
                                        </p:attrNameLst>
                                      </p:cBhvr>
                                      <p:to>
                                        <p:strVal val="visible"/>
                                      </p:to>
                                    </p:set>
                                    <p:anim calcmode="lin" valueType="num">
                                      <p:cBhvr additive="base">
                                        <p:cTn id="13" dur="500" fill="hold"/>
                                        <p:tgtEl>
                                          <p:spTgt spid="2048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484">
                                            <p:txEl>
                                              <p:pRg st="3" end="3"/>
                                            </p:txEl>
                                          </p:spTgt>
                                        </p:tgtEl>
                                        <p:attrNameLst>
                                          <p:attrName>style.visibility</p:attrName>
                                        </p:attrNameLst>
                                      </p:cBhvr>
                                      <p:to>
                                        <p:strVal val="visible"/>
                                      </p:to>
                                    </p:set>
                                    <p:anim calcmode="lin" valueType="num">
                                      <p:cBhvr additive="base">
                                        <p:cTn id="19" dur="500" fill="hold"/>
                                        <p:tgtEl>
                                          <p:spTgt spid="2048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48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0484">
                                            <p:txEl>
                                              <p:pRg st="4" end="4"/>
                                            </p:txEl>
                                          </p:spTgt>
                                        </p:tgtEl>
                                        <p:attrNameLst>
                                          <p:attrName>style.visibility</p:attrName>
                                        </p:attrNameLst>
                                      </p:cBhvr>
                                      <p:to>
                                        <p:strVal val="visible"/>
                                      </p:to>
                                    </p:set>
                                    <p:anim calcmode="lin" valueType="num">
                                      <p:cBhvr additive="base">
                                        <p:cTn id="25" dur="500" fill="hold"/>
                                        <p:tgtEl>
                                          <p:spTgt spid="2048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048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484">
                                            <p:txEl>
                                              <p:pRg st="5" end="5"/>
                                            </p:txEl>
                                          </p:spTgt>
                                        </p:tgtEl>
                                        <p:attrNameLst>
                                          <p:attrName>style.visibility</p:attrName>
                                        </p:attrNameLst>
                                      </p:cBhvr>
                                      <p:to>
                                        <p:strVal val="visible"/>
                                      </p:to>
                                    </p:set>
                                    <p:anim calcmode="lin" valueType="num">
                                      <p:cBhvr additive="base">
                                        <p:cTn id="31" dur="500" fill="hold"/>
                                        <p:tgtEl>
                                          <p:spTgt spid="2048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048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228600"/>
          <a:ext cx="8610600" cy="5562600"/>
        </p:xfrm>
        <a:graphic>
          <a:graphicData uri="http://schemas.openxmlformats.org/drawingml/2006/table">
            <a:tbl>
              <a:tblPr firstRow="1" bandRow="1">
                <a:tableStyleId>{5940675A-B579-460E-94D1-54222C63F5DA}</a:tableStyleId>
              </a:tblPr>
              <a:tblGrid>
                <a:gridCol w="1219835"/>
                <a:gridCol w="861060"/>
                <a:gridCol w="1004570"/>
                <a:gridCol w="645795"/>
                <a:gridCol w="1052406"/>
                <a:gridCol w="813224"/>
                <a:gridCol w="861060"/>
                <a:gridCol w="1291590"/>
                <a:gridCol w="861060"/>
              </a:tblGrid>
              <a:tr h="1938381">
                <a:tc gridSpan="9">
                  <a:txBody>
                    <a:bodyPr/>
                    <a:lstStyle/>
                    <a:p>
                      <a:pPr algn="ctr"/>
                      <a:r>
                        <a:rPr lang="fa-IR" dirty="0" smtClean="0"/>
                        <a:t>گزارش موجودی انبار </a:t>
                      </a:r>
                    </a:p>
                    <a:p>
                      <a:pPr algn="l"/>
                      <a:r>
                        <a:rPr lang="fa-IR" dirty="0" smtClean="0"/>
                        <a:t>شماره : ..................</a:t>
                      </a:r>
                    </a:p>
                    <a:p>
                      <a:pPr algn="l"/>
                      <a:r>
                        <a:rPr lang="fa-IR" dirty="0" smtClean="0"/>
                        <a:t>تاریخ : ...................</a:t>
                      </a:r>
                    </a:p>
                    <a:p>
                      <a:pPr algn="r"/>
                      <a:r>
                        <a:rPr lang="fa-IR" dirty="0" smtClean="0"/>
                        <a:t>شماره</a:t>
                      </a:r>
                      <a:r>
                        <a:rPr lang="fa-IR" baseline="0" dirty="0" smtClean="0"/>
                        <a:t> انبار :</a:t>
                      </a:r>
                    </a:p>
                    <a:p>
                      <a:pPr algn="r"/>
                      <a:r>
                        <a:rPr lang="fa-IR" baseline="0" dirty="0" smtClean="0"/>
                        <a:t>نام انبار :</a:t>
                      </a:r>
                    </a:p>
                    <a:p>
                      <a:pPr algn="r"/>
                      <a:r>
                        <a:rPr lang="fa-IR" baseline="0" dirty="0" smtClean="0"/>
                        <a:t>گزارش ماه :</a:t>
                      </a:r>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08080">
                <a:tc rowSpan="2">
                  <a:txBody>
                    <a:bodyPr/>
                    <a:lstStyle/>
                    <a:p>
                      <a:pPr algn="ctr"/>
                      <a:r>
                        <a:rPr lang="fa-IR" dirty="0" smtClean="0"/>
                        <a:t>سایر اطلاعات</a:t>
                      </a:r>
                      <a:endParaRPr lang="en-US" dirty="0"/>
                    </a:p>
                  </a:txBody>
                  <a:tcPr/>
                </a:tc>
                <a:tc gridSpan="4">
                  <a:txBody>
                    <a:bodyPr/>
                    <a:lstStyle/>
                    <a:p>
                      <a:pPr algn="ctr"/>
                      <a:r>
                        <a:rPr lang="fa-IR" dirty="0" smtClean="0"/>
                        <a:t>مقدار با تعداد</a:t>
                      </a:r>
                      <a:endParaRPr lang="en-US" dirty="0"/>
                    </a:p>
                  </a:txBody>
                  <a:tcPr/>
                </a:tc>
                <a:tc hMerge="1">
                  <a:txBody>
                    <a:bodyPr/>
                    <a:lstStyle/>
                    <a:p>
                      <a:pPr algn="ctr"/>
                      <a:endParaRPr lang="en-US"/>
                    </a:p>
                  </a:txBody>
                  <a:tcPr/>
                </a:tc>
                <a:tc hMerge="1">
                  <a:txBody>
                    <a:bodyPr/>
                    <a:lstStyle/>
                    <a:p>
                      <a:pPr algn="ctr"/>
                      <a:endParaRPr lang="en-US"/>
                    </a:p>
                  </a:txBody>
                  <a:tcPr/>
                </a:tc>
                <a:tc hMerge="1">
                  <a:txBody>
                    <a:bodyPr/>
                    <a:lstStyle/>
                    <a:p>
                      <a:pPr algn="ctr"/>
                      <a:endParaRPr lang="en-US"/>
                    </a:p>
                  </a:txBody>
                  <a:tcPr/>
                </a:tc>
                <a:tc rowSpan="2">
                  <a:txBody>
                    <a:bodyPr/>
                    <a:lstStyle/>
                    <a:p>
                      <a:pPr algn="ctr"/>
                      <a:r>
                        <a:rPr lang="fa-IR" dirty="0" smtClean="0"/>
                        <a:t>واحد</a:t>
                      </a:r>
                      <a:endParaRPr lang="en-US" dirty="0"/>
                    </a:p>
                  </a:txBody>
                  <a:tcPr/>
                </a:tc>
                <a:tc rowSpan="2">
                  <a:txBody>
                    <a:bodyPr/>
                    <a:lstStyle/>
                    <a:p>
                      <a:pPr algn="ctr"/>
                      <a:r>
                        <a:rPr lang="fa-IR" dirty="0" smtClean="0"/>
                        <a:t>کد جنس</a:t>
                      </a:r>
                      <a:endParaRPr lang="en-US" dirty="0"/>
                    </a:p>
                  </a:txBody>
                  <a:tcPr/>
                </a:tc>
                <a:tc rowSpan="2">
                  <a:txBody>
                    <a:bodyPr/>
                    <a:lstStyle/>
                    <a:p>
                      <a:pPr algn="ctr"/>
                      <a:r>
                        <a:rPr lang="fa-IR" dirty="0" smtClean="0"/>
                        <a:t>نام و شرح کالا</a:t>
                      </a:r>
                      <a:endParaRPr lang="en-US" dirty="0"/>
                    </a:p>
                  </a:txBody>
                  <a:tcPr/>
                </a:tc>
                <a:tc rowSpan="2">
                  <a:txBody>
                    <a:bodyPr/>
                    <a:lstStyle/>
                    <a:p>
                      <a:pPr algn="ctr"/>
                      <a:r>
                        <a:rPr lang="fa-IR" dirty="0" smtClean="0"/>
                        <a:t>ردیف</a:t>
                      </a:r>
                      <a:endParaRPr lang="en-US" dirty="0"/>
                    </a:p>
                  </a:txBody>
                  <a:tcPr/>
                </a:tc>
              </a:tr>
              <a:tr h="1020200">
                <a:tc vMerge="1">
                  <a:txBody>
                    <a:bodyPr/>
                    <a:lstStyle/>
                    <a:p>
                      <a:pPr algn="ctr"/>
                      <a:endParaRPr lang="en-US"/>
                    </a:p>
                  </a:txBody>
                  <a:tcPr/>
                </a:tc>
                <a:tc>
                  <a:txBody>
                    <a:bodyPr/>
                    <a:lstStyle/>
                    <a:p>
                      <a:pPr algn="ctr"/>
                      <a:r>
                        <a:rPr lang="fa-IR" dirty="0" smtClean="0"/>
                        <a:t>موجودی آخر ماه</a:t>
                      </a:r>
                      <a:endParaRPr lang="en-US" dirty="0"/>
                    </a:p>
                  </a:txBody>
                  <a:tcPr/>
                </a:tc>
                <a:tc>
                  <a:txBody>
                    <a:bodyPr/>
                    <a:lstStyle/>
                    <a:p>
                      <a:pPr algn="ctr"/>
                      <a:r>
                        <a:rPr lang="fa-IR" dirty="0" smtClean="0"/>
                        <a:t>صادره</a:t>
                      </a:r>
                      <a:endParaRPr lang="en-US" dirty="0"/>
                    </a:p>
                  </a:txBody>
                  <a:tcPr/>
                </a:tc>
                <a:tc>
                  <a:txBody>
                    <a:bodyPr/>
                    <a:lstStyle/>
                    <a:p>
                      <a:pPr algn="ctr"/>
                      <a:r>
                        <a:rPr lang="fa-IR" dirty="0" smtClean="0"/>
                        <a:t>وارده</a:t>
                      </a:r>
                      <a:endParaRPr lang="en-US" dirty="0"/>
                    </a:p>
                  </a:txBody>
                  <a:tcPr/>
                </a:tc>
                <a:tc>
                  <a:txBody>
                    <a:bodyPr/>
                    <a:lstStyle/>
                    <a:p>
                      <a:pPr algn="ctr"/>
                      <a:r>
                        <a:rPr lang="fa-IR" dirty="0" smtClean="0"/>
                        <a:t>موجودی اول ماه</a:t>
                      </a:r>
                      <a:endParaRPr lang="en-US" dirty="0"/>
                    </a:p>
                  </a:txBody>
                  <a:tcPr/>
                </a:tc>
                <a:tc vMerge="1">
                  <a:txBody>
                    <a:bodyPr/>
                    <a:lstStyle/>
                    <a:p>
                      <a:pPr algn="ctr"/>
                      <a:endParaRPr lang="en-US" dirty="0"/>
                    </a:p>
                  </a:txBody>
                  <a:tcPr/>
                </a:tc>
                <a:tc vMerge="1">
                  <a:txBody>
                    <a:bodyPr/>
                    <a:lstStyle/>
                    <a:p>
                      <a:pPr algn="ctr"/>
                      <a:endParaRPr lang="en-US" dirty="0"/>
                    </a:p>
                  </a:txBody>
                  <a:tcPr/>
                </a:tc>
                <a:tc vMerge="1">
                  <a:txBody>
                    <a:bodyPr/>
                    <a:lstStyle/>
                    <a:p>
                      <a:pPr algn="ctr"/>
                      <a:endParaRPr lang="en-US" dirty="0"/>
                    </a:p>
                  </a:txBody>
                  <a:tcPr/>
                </a:tc>
                <a:tc vMerge="1">
                  <a:txBody>
                    <a:bodyPr/>
                    <a:lstStyle/>
                    <a:p>
                      <a:pPr algn="ctr"/>
                      <a:endParaRPr lang="en-US" dirty="0"/>
                    </a:p>
                  </a:txBody>
                  <a:tcPr/>
                </a:tc>
              </a:tr>
              <a:tr h="2195939">
                <a:tc>
                  <a:txBody>
                    <a:bodyPr/>
                    <a:lstStyle/>
                    <a:p>
                      <a:pPr algn="ctr"/>
                      <a:endParaRPr lang="en-US" dirty="0"/>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fa-IR" dirty="0" smtClean="0"/>
                    </a:p>
                    <a:p>
                      <a:pPr algn="ctr"/>
                      <a:endParaRPr lang="fa-IR" dirty="0" smtClean="0"/>
                    </a:p>
                    <a:p>
                      <a:pPr algn="ctr"/>
                      <a:endParaRPr lang="fa-IR" dirty="0" smtClean="0"/>
                    </a:p>
                    <a:p>
                      <a:pPr algn="ctr"/>
                      <a:endParaRPr lang="fa-IR" dirty="0" smtClean="0"/>
                    </a:p>
                    <a:p>
                      <a:pPr algn="ctr"/>
                      <a:endParaRPr lang="fa-IR" dirty="0" smtClean="0"/>
                    </a:p>
                  </a:txBody>
                  <a:tcPr/>
                </a:tc>
              </a:tr>
            </a:tbl>
          </a:graphicData>
        </a:graphic>
      </p:graphicFrame>
      <p:graphicFrame>
        <p:nvGraphicFramePr>
          <p:cNvPr id="5" name="Table 4"/>
          <p:cNvGraphicFramePr>
            <a:graphicFrameLocks noGrp="1"/>
          </p:cNvGraphicFramePr>
          <p:nvPr/>
        </p:nvGraphicFramePr>
        <p:xfrm>
          <a:off x="228600" y="5105400"/>
          <a:ext cx="8610600" cy="574964"/>
        </p:xfrm>
        <a:graphic>
          <a:graphicData uri="http://schemas.openxmlformats.org/drawingml/2006/table">
            <a:tbl>
              <a:tblPr/>
              <a:tblGrid>
                <a:gridCol w="8610600"/>
              </a:tblGrid>
              <a:tr h="574964">
                <a:tc>
                  <a:txBody>
                    <a:bodyPr/>
                    <a:lstStyle/>
                    <a:p>
                      <a:pPr algn="r"/>
                      <a:r>
                        <a:rPr lang="fa-IR" dirty="0" smtClean="0">
                          <a:cs typeface="B Nazanin" pitchFamily="2" charset="-78"/>
                        </a:rPr>
                        <a:t>نام و امضاء مسئول انبار :                                                                         نام وامضاء</a:t>
                      </a:r>
                      <a:r>
                        <a:rPr lang="fa-IR" baseline="0" dirty="0" smtClean="0">
                          <a:cs typeface="B Nazanin" pitchFamily="2" charset="-78"/>
                        </a:rPr>
                        <a:t> تایید کننده :</a:t>
                      </a:r>
                      <a:endParaRPr lang="en-US" dirty="0">
                        <a:cs typeface="B Nazanin" pitchFamily="2" charset="-78"/>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
        <p:nvSpPr>
          <p:cNvPr id="7" name="Left Arrow 6"/>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990600"/>
          </a:xfrm>
        </p:spPr>
        <p:txBody>
          <a:bodyPr>
            <a:normAutofit fontScale="90000"/>
          </a:bodyPr>
          <a:lstStyle/>
          <a:p>
            <a:r>
              <a:rPr lang="fa-IR" dirty="0" smtClean="0">
                <a:solidFill>
                  <a:srgbClr val="0070C0"/>
                </a:solidFill>
              </a:rPr>
              <a:t>    وظايف انبار در ارتباط با سفارش موجودي</a:t>
            </a:r>
            <a:endParaRPr lang="fa-IR" dirty="0">
              <a:solidFill>
                <a:srgbClr val="0070C0"/>
              </a:solidFill>
            </a:endParaRPr>
          </a:p>
        </p:txBody>
      </p:sp>
      <p:sp>
        <p:nvSpPr>
          <p:cNvPr id="4" name="Horizontal Scroll 3"/>
          <p:cNvSpPr/>
          <p:nvPr/>
        </p:nvSpPr>
        <p:spPr>
          <a:xfrm>
            <a:off x="0" y="3581400"/>
            <a:ext cx="9144000" cy="1447800"/>
          </a:xfrm>
          <a:prstGeom prst="horizontalScroll">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sz="2400" b="1" dirty="0" smtClean="0">
                <a:solidFill>
                  <a:srgbClr val="002060"/>
                </a:solidFill>
                <a:cs typeface="B Traffic" pitchFamily="2" charset="-78"/>
              </a:rPr>
              <a:t>حداكثر مدت تحويل سفارش   * حداكثر مصرف =   نقطه سفارش ميزان </a:t>
            </a:r>
            <a:endParaRPr lang="fa-IR" sz="2400" b="1" dirty="0">
              <a:solidFill>
                <a:srgbClr val="002060"/>
              </a:solidFill>
              <a:cs typeface="B Traffic" pitchFamily="2" charset="-78"/>
            </a:endParaRPr>
          </a:p>
        </p:txBody>
      </p:sp>
      <p:sp>
        <p:nvSpPr>
          <p:cNvPr id="6" name="Rectangle 5"/>
          <p:cNvSpPr/>
          <p:nvPr/>
        </p:nvSpPr>
        <p:spPr>
          <a:xfrm>
            <a:off x="381000" y="990600"/>
            <a:ext cx="8458200" cy="2308324"/>
          </a:xfrm>
          <a:prstGeom prst="rect">
            <a:avLst/>
          </a:prstGeom>
        </p:spPr>
        <p:txBody>
          <a:bodyPr wrap="square">
            <a:spAutoFit/>
          </a:bodyPr>
          <a:lstStyle/>
          <a:p>
            <a:pPr algn="r"/>
            <a:endParaRPr lang="en-US" sz="2400" b="1" dirty="0" smtClean="0">
              <a:solidFill>
                <a:srgbClr val="002060"/>
              </a:solidFill>
              <a:cs typeface="B Traffic" pitchFamily="2" charset="-78"/>
            </a:endParaRPr>
          </a:p>
          <a:p>
            <a:pPr algn="r"/>
            <a:r>
              <a:rPr lang="fa-IR" sz="2400" b="1" dirty="0" smtClean="0">
                <a:solidFill>
                  <a:srgbClr val="002060"/>
                </a:solidFill>
                <a:cs typeface="B Traffic" pitchFamily="2" charset="-78"/>
              </a:rPr>
              <a:t>كنترل موجودي انبار به سه روش زير انجام   مي شود </a:t>
            </a:r>
            <a:r>
              <a:rPr lang="fa-IR" sz="2400" b="1" dirty="0" smtClean="0">
                <a:cs typeface="B Traffic" pitchFamily="2" charset="-78"/>
              </a:rPr>
              <a:t>:</a:t>
            </a:r>
          </a:p>
          <a:p>
            <a:pPr algn="r"/>
            <a:r>
              <a:rPr lang="en-US" sz="2400" b="1" dirty="0" smtClean="0">
                <a:cs typeface="B Traffic" pitchFamily="2" charset="-78"/>
              </a:rPr>
              <a:t>                             </a:t>
            </a:r>
            <a:endParaRPr lang="fa-IR" sz="2400" b="1" dirty="0" smtClean="0">
              <a:cs typeface="B Traffic" pitchFamily="2" charset="-78"/>
            </a:endParaRPr>
          </a:p>
          <a:p>
            <a:pPr algn="r"/>
            <a:r>
              <a:rPr lang="fa-IR" sz="2400" b="1" dirty="0" smtClean="0">
                <a:cs typeface="B Traffic" pitchFamily="2" charset="-78"/>
              </a:rPr>
              <a:t>  1- </a:t>
            </a:r>
            <a:r>
              <a:rPr lang="fa-IR" sz="2400" b="1" dirty="0" smtClean="0">
                <a:solidFill>
                  <a:srgbClr val="0070C0"/>
                </a:solidFill>
                <a:cs typeface="B Traffic" pitchFamily="2" charset="-78"/>
              </a:rPr>
              <a:t>نقطه سفارش : </a:t>
            </a:r>
            <a:r>
              <a:rPr lang="fa-IR" sz="2400" b="1" dirty="0" smtClean="0">
                <a:solidFill>
                  <a:srgbClr val="002060"/>
                </a:solidFill>
                <a:cs typeface="B Traffic" pitchFamily="2" charset="-78"/>
              </a:rPr>
              <a:t>عبارتست از مقداري كه وقتي موجودي انبار به ميزان و  حد معين رسيد بايد سفارش خريد براي تامين موجودي كالا صادر شود . </a:t>
            </a:r>
          </a:p>
        </p:txBody>
      </p:sp>
      <p:sp>
        <p:nvSpPr>
          <p:cNvPr id="7" name="Left Arrow 6"/>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bg/>
                                          </p:spTgt>
                                        </p:tgtEl>
                                        <p:attrNameLst>
                                          <p:attrName>style.visibility</p:attrName>
                                        </p:attrNameLst>
                                      </p:cBhvr>
                                      <p:to>
                                        <p:strVal val="visible"/>
                                      </p:to>
                                    </p:set>
                                    <p:anim calcmode="lin" valueType="num">
                                      <p:cBhvr additive="base">
                                        <p:cTn id="25" dur="500" fill="hold"/>
                                        <p:tgtEl>
                                          <p:spTgt spid="4">
                                            <p:bg/>
                                          </p:spTgt>
                                        </p:tgtEl>
                                        <p:attrNameLst>
                                          <p:attrName>ppt_x</p:attrName>
                                        </p:attrNameLst>
                                      </p:cBhvr>
                                      <p:tavLst>
                                        <p:tav tm="0">
                                          <p:val>
                                            <p:strVal val="#ppt_x"/>
                                          </p:val>
                                        </p:tav>
                                        <p:tav tm="100000">
                                          <p:val>
                                            <p:strVal val="#ppt_x"/>
                                          </p:val>
                                        </p:tav>
                                      </p:tavLst>
                                    </p:anim>
                                    <p:anim calcmode="lin" valueType="num">
                                      <p:cBhvr additive="base">
                                        <p:cTn id="26"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6"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990600"/>
          </a:xfrm>
        </p:spPr>
        <p:txBody>
          <a:bodyPr>
            <a:normAutofit fontScale="90000"/>
          </a:bodyPr>
          <a:lstStyle/>
          <a:p>
            <a:r>
              <a:rPr lang="fa-IR" dirty="0" smtClean="0">
                <a:solidFill>
                  <a:srgbClr val="0070C0"/>
                </a:solidFill>
              </a:rPr>
              <a:t>    وظايف انبار در ارتباط با سفارش موجودي</a:t>
            </a:r>
            <a:endParaRPr lang="fa-IR" dirty="0">
              <a:solidFill>
                <a:srgbClr val="0070C0"/>
              </a:solidFill>
            </a:endParaRPr>
          </a:p>
        </p:txBody>
      </p:sp>
      <p:sp>
        <p:nvSpPr>
          <p:cNvPr id="5" name="Horizontal Scroll 4"/>
          <p:cNvSpPr/>
          <p:nvPr/>
        </p:nvSpPr>
        <p:spPr>
          <a:xfrm>
            <a:off x="0" y="4114800"/>
            <a:ext cx="9144000" cy="1219200"/>
          </a:xfrm>
          <a:prstGeom prst="horizontalScroll">
            <a:avLst/>
          </a:prstGeom>
        </p:spPr>
        <p:style>
          <a:lnRef idx="1">
            <a:schemeClr val="accent5"/>
          </a:lnRef>
          <a:fillRef idx="2">
            <a:schemeClr val="accent5"/>
          </a:fillRef>
          <a:effectRef idx="1">
            <a:schemeClr val="accent5"/>
          </a:effectRef>
          <a:fontRef idx="minor">
            <a:schemeClr val="dk1"/>
          </a:fontRef>
        </p:style>
        <p:txBody>
          <a:bodyPr rtlCol="1" anchor="ctr"/>
          <a:lstStyle/>
          <a:p>
            <a:r>
              <a:rPr lang="fa-IR" sz="2400" b="1" dirty="0" smtClean="0">
                <a:solidFill>
                  <a:srgbClr val="002060"/>
                </a:solidFill>
                <a:cs typeface="B Traffic" pitchFamily="2" charset="-78"/>
              </a:rPr>
              <a:t> فاصله زماني بين دو سفارش  *  متوسط مصرف ماهانه = ميزان سفارش  </a:t>
            </a:r>
          </a:p>
          <a:p>
            <a:pPr algn="ctr"/>
            <a:r>
              <a:rPr lang="fa-IR" sz="2400" b="1" dirty="0" smtClean="0">
                <a:cs typeface="B Traffic" pitchFamily="2" charset="-78"/>
              </a:rPr>
              <a:t> </a:t>
            </a:r>
            <a:endParaRPr lang="fa-IR" sz="2400" b="1" dirty="0">
              <a:cs typeface="B Traffic" pitchFamily="2" charset="-78"/>
            </a:endParaRPr>
          </a:p>
        </p:txBody>
      </p:sp>
      <p:sp>
        <p:nvSpPr>
          <p:cNvPr id="8" name="Rectangle 7"/>
          <p:cNvSpPr/>
          <p:nvPr/>
        </p:nvSpPr>
        <p:spPr>
          <a:xfrm>
            <a:off x="381000" y="1295400"/>
            <a:ext cx="8458200" cy="1938992"/>
          </a:xfrm>
          <a:prstGeom prst="rect">
            <a:avLst/>
          </a:prstGeom>
        </p:spPr>
        <p:txBody>
          <a:bodyPr wrap="square">
            <a:spAutoFit/>
          </a:bodyPr>
          <a:lstStyle/>
          <a:p>
            <a:pPr algn="r"/>
            <a:r>
              <a:rPr lang="fa-IR" sz="2400" b="1" dirty="0" smtClean="0">
                <a:cs typeface="B Traffic" pitchFamily="2" charset="-78"/>
              </a:rPr>
              <a:t> </a:t>
            </a:r>
            <a:endParaRPr lang="fa-IR" sz="2400" b="1" dirty="0" smtClean="0">
              <a:solidFill>
                <a:srgbClr val="FFFF00"/>
              </a:solidFill>
              <a:cs typeface="B Traffic" pitchFamily="2" charset="-78"/>
            </a:endParaRPr>
          </a:p>
          <a:p>
            <a:pPr algn="r"/>
            <a:r>
              <a:rPr lang="fa-IR" sz="2400" b="1" dirty="0" smtClean="0">
                <a:solidFill>
                  <a:srgbClr val="FFFF00"/>
                </a:solidFill>
                <a:cs typeface="B Traffic" pitchFamily="2" charset="-78"/>
              </a:rPr>
              <a:t>  2- </a:t>
            </a:r>
            <a:r>
              <a:rPr lang="fa-IR" sz="2400" b="1" dirty="0" smtClean="0">
                <a:solidFill>
                  <a:srgbClr val="0070C0"/>
                </a:solidFill>
                <a:cs typeface="B Traffic" pitchFamily="2" charset="-78"/>
              </a:rPr>
              <a:t>ميزان سفارش </a:t>
            </a:r>
            <a:r>
              <a:rPr lang="fa-IR" sz="2400" b="1" dirty="0" smtClean="0">
                <a:solidFill>
                  <a:srgbClr val="FFFF00"/>
                </a:solidFill>
                <a:cs typeface="B Traffic" pitchFamily="2" charset="-78"/>
              </a:rPr>
              <a:t>: </a:t>
            </a:r>
            <a:r>
              <a:rPr lang="fa-IR" sz="2400" b="1" dirty="0" smtClean="0">
                <a:solidFill>
                  <a:srgbClr val="002060"/>
                </a:solidFill>
                <a:cs typeface="B Traffic" pitchFamily="2" charset="-78"/>
              </a:rPr>
              <a:t>تعداي از يك كالا كه سفارش داده مي شود . </a:t>
            </a:r>
          </a:p>
          <a:p>
            <a:pPr algn="r"/>
            <a:r>
              <a:rPr lang="fa-IR" sz="2400" b="1" dirty="0" smtClean="0">
                <a:solidFill>
                  <a:srgbClr val="FFFF00"/>
                </a:solidFill>
                <a:cs typeface="B Traffic" pitchFamily="2" charset="-78"/>
              </a:rPr>
              <a:t>      </a:t>
            </a:r>
            <a:r>
              <a:rPr lang="fa-IR" sz="2400" b="1" dirty="0" smtClean="0">
                <a:solidFill>
                  <a:srgbClr val="002060"/>
                </a:solidFill>
                <a:cs typeface="B Traffic" pitchFamily="2" charset="-78"/>
              </a:rPr>
              <a:t>چنانچه در كاردكس جمع دو رقم موجودي كالا و كل سفارش در راه با نقطه سفارش برابر باشد در اين صورت ملزم به صدور دستور خريد به واحد  سفارشات مي باشد </a:t>
            </a:r>
            <a:endParaRPr lang="fa-IR" sz="2400" dirty="0"/>
          </a:p>
        </p:txBody>
      </p:sp>
      <p:sp>
        <p:nvSpPr>
          <p:cNvPr id="7" name="Left Arrow 6"/>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bg/>
                                          </p:spTgt>
                                        </p:tgtEl>
                                        <p:attrNameLst>
                                          <p:attrName>style.visibility</p:attrName>
                                        </p:attrNameLst>
                                      </p:cBhvr>
                                      <p:to>
                                        <p:strVal val="visible"/>
                                      </p:to>
                                    </p:set>
                                    <p:anim calcmode="lin" valueType="num">
                                      <p:cBhvr additive="base">
                                        <p:cTn id="25" dur="500" fill="hold"/>
                                        <p:tgtEl>
                                          <p:spTgt spid="5">
                                            <p:bg/>
                                          </p:spTgt>
                                        </p:tgtEl>
                                        <p:attrNameLst>
                                          <p:attrName>ppt_x</p:attrName>
                                        </p:attrNameLst>
                                      </p:cBhvr>
                                      <p:tavLst>
                                        <p:tav tm="0">
                                          <p:val>
                                            <p:strVal val="#ppt_x"/>
                                          </p:val>
                                        </p:tav>
                                        <p:tav tm="100000">
                                          <p:val>
                                            <p:strVal val="#ppt_x"/>
                                          </p:val>
                                        </p:tav>
                                      </p:tavLst>
                                    </p:anim>
                                    <p:anim calcmode="lin" valueType="num">
                                      <p:cBhvr additive="base">
                                        <p:cTn id="26"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 calcmode="lin" valueType="num">
                                      <p:cBhvr additive="base">
                                        <p:cTn id="31"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1" end="1"/>
                                            </p:txEl>
                                          </p:spTgt>
                                        </p:tgtEl>
                                        <p:attrNameLst>
                                          <p:attrName>style.visibility</p:attrName>
                                        </p:attrNameLst>
                                      </p:cBhvr>
                                      <p:to>
                                        <p:strVal val="visible"/>
                                      </p:to>
                                    </p:set>
                                    <p:anim calcmode="lin" valueType="num">
                                      <p:cBhvr additive="base">
                                        <p:cTn id="3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8"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normAutofit fontScale="90000"/>
          </a:bodyPr>
          <a:lstStyle/>
          <a:p>
            <a:r>
              <a:rPr lang="fa-IR" dirty="0" smtClean="0">
                <a:solidFill>
                  <a:srgbClr val="0070C0"/>
                </a:solidFill>
              </a:rPr>
              <a:t>       وظايف انبار در ارتباط با سفارش موجودي</a:t>
            </a:r>
            <a:endParaRPr lang="fa-IR" dirty="0">
              <a:solidFill>
                <a:srgbClr val="0070C0"/>
              </a:solidFill>
            </a:endParaRPr>
          </a:p>
        </p:txBody>
      </p:sp>
      <p:sp>
        <p:nvSpPr>
          <p:cNvPr id="3" name="Subtitle 2"/>
          <p:cNvSpPr>
            <a:spLocks noGrp="1"/>
          </p:cNvSpPr>
          <p:nvPr>
            <p:ph type="subTitle" idx="1"/>
          </p:nvPr>
        </p:nvSpPr>
        <p:spPr>
          <a:xfrm>
            <a:off x="304800" y="1066800"/>
            <a:ext cx="8534400" cy="5791200"/>
          </a:xfrm>
        </p:spPr>
        <p:txBody>
          <a:bodyPr>
            <a:normAutofit/>
          </a:bodyPr>
          <a:lstStyle/>
          <a:p>
            <a:r>
              <a:rPr lang="fa-IR" sz="2800" b="1" dirty="0" smtClean="0">
                <a:cs typeface="B Traffic" pitchFamily="2" charset="-78"/>
              </a:rPr>
              <a:t> </a:t>
            </a:r>
          </a:p>
          <a:p>
            <a:r>
              <a:rPr lang="fa-IR" sz="2800" b="1" dirty="0" smtClean="0">
                <a:cs typeface="B Traffic" pitchFamily="2" charset="-78"/>
              </a:rPr>
              <a:t> 3- </a:t>
            </a:r>
            <a:r>
              <a:rPr lang="fa-IR" sz="2800" b="1" dirty="0" smtClean="0">
                <a:solidFill>
                  <a:srgbClr val="FF0000"/>
                </a:solidFill>
                <a:cs typeface="B Traffic" pitchFamily="2" charset="-78"/>
              </a:rPr>
              <a:t>حداقل موجودي </a:t>
            </a:r>
            <a:r>
              <a:rPr lang="fa-IR" sz="2800" b="1" dirty="0" smtClean="0">
                <a:solidFill>
                  <a:srgbClr val="0070C0"/>
                </a:solidFill>
                <a:cs typeface="B Traffic" pitchFamily="2" charset="-78"/>
              </a:rPr>
              <a:t>(ذخيره احتياطي ):</a:t>
            </a:r>
          </a:p>
          <a:p>
            <a:r>
              <a:rPr lang="fa-IR" sz="2800" b="1" dirty="0" smtClean="0">
                <a:cs typeface="B Traffic" pitchFamily="2" charset="-78"/>
              </a:rPr>
              <a:t> </a:t>
            </a:r>
            <a:r>
              <a:rPr lang="fa-IR" sz="2800" b="1" dirty="0" smtClean="0">
                <a:solidFill>
                  <a:srgbClr val="0070C0"/>
                </a:solidFill>
                <a:cs typeface="B Traffic" pitchFamily="2" charset="-78"/>
              </a:rPr>
              <a:t>مقداري است كه موجودي انبار نبايد كمتر ازآن باشد كه معمولا  %10   مصرف كل سالانه است .  </a:t>
            </a:r>
          </a:p>
          <a:p>
            <a:r>
              <a:rPr lang="fa-IR" sz="2800" b="1" dirty="0" smtClean="0">
                <a:solidFill>
                  <a:srgbClr val="0070C0"/>
                </a:solidFill>
                <a:cs typeface="B Traffic" pitchFamily="2" charset="-78"/>
              </a:rPr>
              <a:t> </a:t>
            </a:r>
          </a:p>
          <a:p>
            <a:r>
              <a:rPr lang="fa-IR" sz="2800" b="1" dirty="0" smtClean="0">
                <a:solidFill>
                  <a:srgbClr val="FF0000"/>
                </a:solidFill>
                <a:cs typeface="B Traffic" pitchFamily="2" charset="-78"/>
              </a:rPr>
              <a:t>  4- حداكثر موجودي </a:t>
            </a:r>
            <a:r>
              <a:rPr lang="fa-IR" sz="2800" b="1" dirty="0" smtClean="0">
                <a:solidFill>
                  <a:srgbClr val="0070C0"/>
                </a:solidFill>
                <a:cs typeface="B Traffic" pitchFamily="2" charset="-78"/>
              </a:rPr>
              <a:t>: </a:t>
            </a:r>
          </a:p>
          <a:p>
            <a:r>
              <a:rPr lang="fa-IR" sz="2800" b="1" dirty="0" smtClean="0">
                <a:cs typeface="B Traffic" pitchFamily="2" charset="-78"/>
              </a:rPr>
              <a:t>   </a:t>
            </a:r>
            <a:r>
              <a:rPr lang="fa-IR" sz="2800" b="1" dirty="0" smtClean="0">
                <a:solidFill>
                  <a:srgbClr val="0070C0"/>
                </a:solidFill>
                <a:cs typeface="B Traffic" pitchFamily="2" charset="-78"/>
              </a:rPr>
              <a:t>مقداريست كه موجودي انبار نبايد از آن تجاوز نمايد . </a:t>
            </a:r>
          </a:p>
          <a:p>
            <a:endParaRPr lang="fa-IR" sz="2800" b="1" dirty="0" smtClean="0">
              <a:solidFill>
                <a:srgbClr val="0070C0"/>
              </a:solidFill>
              <a:cs typeface="B Traffic" pitchFamily="2" charset="-78"/>
            </a:endParaRPr>
          </a:p>
          <a:p>
            <a:r>
              <a:rPr lang="fa-IR" sz="2800" b="1" dirty="0" smtClean="0">
                <a:cs typeface="B Traffic" pitchFamily="2" charset="-78"/>
              </a:rPr>
              <a:t>  </a:t>
            </a:r>
            <a:r>
              <a:rPr lang="fa-IR" sz="2800" b="1" dirty="0" smtClean="0">
                <a:solidFill>
                  <a:srgbClr val="FF0000"/>
                </a:solidFill>
                <a:cs typeface="B Traffic" pitchFamily="2" charset="-78"/>
              </a:rPr>
              <a:t>متوسط موجودي : </a:t>
            </a:r>
          </a:p>
          <a:p>
            <a:r>
              <a:rPr lang="fa-IR" sz="2800" b="1" dirty="0" smtClean="0">
                <a:solidFill>
                  <a:srgbClr val="0070C0"/>
                </a:solidFill>
                <a:cs typeface="B Traffic" pitchFamily="2" charset="-78"/>
              </a:rPr>
              <a:t>مقداري است كه نشانگر متوسط كالا ي موجود در انبار   </a:t>
            </a:r>
          </a:p>
          <a:p>
            <a:r>
              <a:rPr lang="fa-IR" sz="2800" b="1" dirty="0" smtClean="0">
                <a:solidFill>
                  <a:srgbClr val="0070C0"/>
                </a:solidFill>
                <a:cs typeface="B Traffic" pitchFamily="2" charset="-78"/>
              </a:rPr>
              <a:t>   مي باشد .</a:t>
            </a:r>
            <a:endParaRPr lang="en-US" sz="2800" b="1" dirty="0" smtClean="0">
              <a:solidFill>
                <a:srgbClr val="0070C0"/>
              </a:solidFill>
              <a:cs typeface="B Traffic" pitchFamily="2" charset="-78"/>
            </a:endParaRPr>
          </a:p>
          <a:p>
            <a:endParaRPr lang="en-US" sz="2800" b="1" dirty="0" smtClean="0">
              <a:solidFill>
                <a:srgbClr val="0070C0"/>
              </a:solidFill>
              <a:cs typeface="B Traffic" pitchFamily="2" charset="-78"/>
            </a:endParaRPr>
          </a:p>
          <a:p>
            <a:endParaRPr lang="en-US" sz="2800" b="1" dirty="0" smtClean="0">
              <a:cs typeface="B Traffic" pitchFamily="2" charset="-78"/>
            </a:endParaRPr>
          </a:p>
          <a:p>
            <a:endParaRPr lang="fa-IR" sz="2800" b="1" dirty="0">
              <a:cs typeface="B Traffic" pitchFamily="2" charset="-78"/>
            </a:endParaRPr>
          </a:p>
        </p:txBody>
      </p:sp>
      <p:sp>
        <p:nvSpPr>
          <p:cNvPr id="4" name="Left Arrow 3"/>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Content Placeholder 2"/>
          <p:cNvSpPr>
            <a:spLocks noGrp="1"/>
          </p:cNvSpPr>
          <p:nvPr>
            <p:ph idx="1"/>
          </p:nvPr>
        </p:nvSpPr>
        <p:spPr>
          <a:xfrm>
            <a:off x="76200" y="76200"/>
            <a:ext cx="8763000" cy="6629400"/>
          </a:xfrm>
        </p:spPr>
        <p:txBody>
          <a:bodyPr/>
          <a:lstStyle/>
          <a:p>
            <a:pPr algn="r" eaLnBrk="1" hangingPunct="1">
              <a:buFont typeface="Wingdings 3" pitchFamily="18" charset="2"/>
              <a:buNone/>
            </a:pPr>
            <a:r>
              <a:rPr lang="fa-IR" sz="3200" b="1" dirty="0" smtClean="0">
                <a:solidFill>
                  <a:srgbClr val="7030A0"/>
                </a:solidFill>
                <a:cs typeface="+mj-cs"/>
              </a:rPr>
              <a:t>               </a:t>
            </a:r>
          </a:p>
          <a:p>
            <a:pPr algn="r" eaLnBrk="1" hangingPunct="1">
              <a:buFont typeface="Wingdings 3" pitchFamily="18" charset="2"/>
              <a:buNone/>
            </a:pPr>
            <a:r>
              <a:rPr lang="fa-IR" sz="3200" b="1" dirty="0" smtClean="0">
                <a:solidFill>
                  <a:srgbClr val="7030A0"/>
                </a:solidFill>
                <a:cs typeface="+mj-cs"/>
              </a:rPr>
              <a:t>              برگشت کالا به انبار :</a:t>
            </a:r>
            <a:endParaRPr lang="en-US" sz="3200" b="1" dirty="0" smtClean="0">
              <a:solidFill>
                <a:srgbClr val="7030A0"/>
              </a:solidFill>
              <a:cs typeface="+mj-cs"/>
            </a:endParaRPr>
          </a:p>
          <a:p>
            <a:pPr algn="r" eaLnBrk="1" hangingPunct="1">
              <a:buFont typeface="Wingdings 3" pitchFamily="18" charset="2"/>
              <a:buNone/>
            </a:pPr>
            <a:endParaRPr lang="fa-IR" sz="2600" b="1" dirty="0" smtClean="0">
              <a:cs typeface="+mj-cs"/>
            </a:endParaRPr>
          </a:p>
          <a:p>
            <a:pPr algn="r" eaLnBrk="1" hangingPunct="1">
              <a:buFont typeface="Wingdings 3" pitchFamily="18" charset="2"/>
              <a:buNone/>
            </a:pPr>
            <a:r>
              <a:rPr lang="fa-IR" sz="2600" b="1" dirty="0" smtClean="0">
                <a:cs typeface="+mj-cs"/>
              </a:rPr>
              <a:t>وقتی کالا گارانتی است و معیوب می شود برای تعمیر به انبار بر</a:t>
            </a:r>
          </a:p>
          <a:p>
            <a:pPr algn="r" eaLnBrk="1" hangingPunct="1">
              <a:buFont typeface="Wingdings 3" pitchFamily="18" charset="2"/>
              <a:buNone/>
            </a:pPr>
            <a:r>
              <a:rPr lang="fa-IR" sz="2600" b="1" dirty="0" smtClean="0">
                <a:cs typeface="+mj-cs"/>
              </a:rPr>
              <a:t> می گردد . </a:t>
            </a:r>
          </a:p>
          <a:p>
            <a:pPr algn="r" eaLnBrk="1" hangingPunct="1">
              <a:buFont typeface="Wingdings 3" pitchFamily="18" charset="2"/>
              <a:buNone/>
            </a:pPr>
            <a:r>
              <a:rPr lang="fa-IR" sz="2600" b="1" dirty="0" smtClean="0">
                <a:cs typeface="+mj-cs"/>
              </a:rPr>
              <a:t>    فرم توسط نمایندگی مربوطه در 5 نسخه نوشته شده که به صورت زیر توزیع می گردد :</a:t>
            </a:r>
          </a:p>
          <a:p>
            <a:pPr algn="r" eaLnBrk="1" hangingPunct="1">
              <a:buFont typeface="Arial" pitchFamily="34" charset="0"/>
              <a:buChar char="•"/>
            </a:pPr>
            <a:r>
              <a:rPr lang="fa-IR" sz="2600" b="1" dirty="0" smtClean="0">
                <a:cs typeface="+mj-cs"/>
              </a:rPr>
              <a:t>* نسخ 1و2 به حسابداری .</a:t>
            </a:r>
          </a:p>
          <a:p>
            <a:pPr algn="r" eaLnBrk="1" hangingPunct="1">
              <a:buFont typeface="Arial" pitchFamily="34" charset="0"/>
              <a:buChar char="•"/>
            </a:pPr>
            <a:endParaRPr lang="fa-IR" sz="2600" b="1" dirty="0" smtClean="0">
              <a:cs typeface="+mj-cs"/>
            </a:endParaRPr>
          </a:p>
          <a:p>
            <a:pPr algn="r" eaLnBrk="1" hangingPunct="1">
              <a:buFont typeface="Arial" pitchFamily="34" charset="0"/>
              <a:buChar char="•"/>
            </a:pPr>
            <a:r>
              <a:rPr lang="fa-IR" sz="2600" b="1" dirty="0" smtClean="0">
                <a:cs typeface="+mj-cs"/>
              </a:rPr>
              <a:t>* نسخه 3 به فرد برگشت دهنده . (کارپرداز نمایندگی )</a:t>
            </a:r>
          </a:p>
          <a:p>
            <a:pPr algn="r" eaLnBrk="1" hangingPunct="1">
              <a:buFont typeface="Arial" pitchFamily="34" charset="0"/>
              <a:buChar char="•"/>
            </a:pPr>
            <a:endParaRPr lang="fa-IR" sz="2600" b="1" dirty="0" smtClean="0">
              <a:cs typeface="+mj-cs"/>
            </a:endParaRPr>
          </a:p>
          <a:p>
            <a:pPr algn="r" eaLnBrk="1" hangingPunct="1">
              <a:buFont typeface="Arial" pitchFamily="34" charset="0"/>
              <a:buChar char="•"/>
            </a:pPr>
            <a:r>
              <a:rPr lang="fa-IR" sz="2600" b="1" dirty="0" smtClean="0">
                <a:cs typeface="+mj-cs"/>
              </a:rPr>
              <a:t>* نسخه 4 در انبار بایگانی می شود .</a:t>
            </a:r>
          </a:p>
          <a:p>
            <a:pPr algn="r" eaLnBrk="1" hangingPunct="1">
              <a:buFont typeface="Arial" pitchFamily="34" charset="0"/>
              <a:buChar char="•"/>
            </a:pPr>
            <a:endParaRPr lang="fa-IR" sz="2600" b="1" dirty="0" smtClean="0">
              <a:cs typeface="+mj-cs"/>
            </a:endParaRPr>
          </a:p>
          <a:p>
            <a:pPr algn="r" eaLnBrk="1" hangingPunct="1">
              <a:buFont typeface="Arial" pitchFamily="34" charset="0"/>
              <a:buChar char="•"/>
            </a:pPr>
            <a:r>
              <a:rPr lang="fa-IR" sz="2600" b="1" dirty="0" smtClean="0">
                <a:cs typeface="+mj-cs"/>
              </a:rPr>
              <a:t>* نسخه 5 در نمایندگی بایگانی می شود .</a:t>
            </a:r>
          </a:p>
        </p:txBody>
      </p:sp>
      <p:sp>
        <p:nvSpPr>
          <p:cNvPr id="4" name="Left Arrow 3"/>
          <p:cNvSpPr/>
          <p:nvPr/>
        </p:nvSpPr>
        <p:spPr>
          <a:xfrm>
            <a:off x="0" y="6019800"/>
            <a:ext cx="28194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6802">
                                            <p:txEl>
                                              <p:pRg st="0" end="0"/>
                                            </p:txEl>
                                          </p:spTgt>
                                        </p:tgtEl>
                                        <p:attrNameLst>
                                          <p:attrName>style.visibility</p:attrName>
                                        </p:attrNameLst>
                                      </p:cBhvr>
                                      <p:to>
                                        <p:strVal val="visible"/>
                                      </p:to>
                                    </p:set>
                                    <p:anim calcmode="lin" valueType="num">
                                      <p:cBhvr additive="base">
                                        <p:cTn id="7" dur="500" fill="hold"/>
                                        <p:tgtEl>
                                          <p:spTgt spid="7680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680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6802">
                                            <p:txEl>
                                              <p:pRg st="1" end="1"/>
                                            </p:txEl>
                                          </p:spTgt>
                                        </p:tgtEl>
                                        <p:attrNameLst>
                                          <p:attrName>style.visibility</p:attrName>
                                        </p:attrNameLst>
                                      </p:cBhvr>
                                      <p:to>
                                        <p:strVal val="visible"/>
                                      </p:to>
                                    </p:set>
                                    <p:anim calcmode="lin" valueType="num">
                                      <p:cBhvr additive="base">
                                        <p:cTn id="13" dur="500" fill="hold"/>
                                        <p:tgtEl>
                                          <p:spTgt spid="7680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680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6802">
                                            <p:txEl>
                                              <p:pRg st="3" end="3"/>
                                            </p:txEl>
                                          </p:spTgt>
                                        </p:tgtEl>
                                        <p:attrNameLst>
                                          <p:attrName>style.visibility</p:attrName>
                                        </p:attrNameLst>
                                      </p:cBhvr>
                                      <p:to>
                                        <p:strVal val="visible"/>
                                      </p:to>
                                    </p:set>
                                    <p:anim calcmode="lin" valueType="num">
                                      <p:cBhvr additive="base">
                                        <p:cTn id="19" dur="500" fill="hold"/>
                                        <p:tgtEl>
                                          <p:spTgt spid="7680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680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6802">
                                            <p:txEl>
                                              <p:pRg st="4" end="4"/>
                                            </p:txEl>
                                          </p:spTgt>
                                        </p:tgtEl>
                                        <p:attrNameLst>
                                          <p:attrName>style.visibility</p:attrName>
                                        </p:attrNameLst>
                                      </p:cBhvr>
                                      <p:to>
                                        <p:strVal val="visible"/>
                                      </p:to>
                                    </p:set>
                                    <p:anim calcmode="lin" valueType="num">
                                      <p:cBhvr additive="base">
                                        <p:cTn id="25" dur="500" fill="hold"/>
                                        <p:tgtEl>
                                          <p:spTgt spid="7680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680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6802">
                                            <p:txEl>
                                              <p:pRg st="5" end="5"/>
                                            </p:txEl>
                                          </p:spTgt>
                                        </p:tgtEl>
                                        <p:attrNameLst>
                                          <p:attrName>style.visibility</p:attrName>
                                        </p:attrNameLst>
                                      </p:cBhvr>
                                      <p:to>
                                        <p:strVal val="visible"/>
                                      </p:to>
                                    </p:set>
                                    <p:anim calcmode="lin" valueType="num">
                                      <p:cBhvr additive="base">
                                        <p:cTn id="31" dur="500" fill="hold"/>
                                        <p:tgtEl>
                                          <p:spTgt spid="7680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680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6802">
                                            <p:txEl>
                                              <p:pRg st="6" end="6"/>
                                            </p:txEl>
                                          </p:spTgt>
                                        </p:tgtEl>
                                        <p:attrNameLst>
                                          <p:attrName>style.visibility</p:attrName>
                                        </p:attrNameLst>
                                      </p:cBhvr>
                                      <p:to>
                                        <p:strVal val="visible"/>
                                      </p:to>
                                    </p:set>
                                    <p:anim calcmode="lin" valueType="num">
                                      <p:cBhvr additive="base">
                                        <p:cTn id="37" dur="500" fill="hold"/>
                                        <p:tgtEl>
                                          <p:spTgt spid="7680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680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6802">
                                            <p:txEl>
                                              <p:pRg st="8" end="8"/>
                                            </p:txEl>
                                          </p:spTgt>
                                        </p:tgtEl>
                                        <p:attrNameLst>
                                          <p:attrName>style.visibility</p:attrName>
                                        </p:attrNameLst>
                                      </p:cBhvr>
                                      <p:to>
                                        <p:strVal val="visible"/>
                                      </p:to>
                                    </p:set>
                                    <p:anim calcmode="lin" valueType="num">
                                      <p:cBhvr additive="base">
                                        <p:cTn id="43" dur="500" fill="hold"/>
                                        <p:tgtEl>
                                          <p:spTgt spid="76802">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680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6802">
                                            <p:txEl>
                                              <p:pRg st="10" end="10"/>
                                            </p:txEl>
                                          </p:spTgt>
                                        </p:tgtEl>
                                        <p:attrNameLst>
                                          <p:attrName>style.visibility</p:attrName>
                                        </p:attrNameLst>
                                      </p:cBhvr>
                                      <p:to>
                                        <p:strVal val="visible"/>
                                      </p:to>
                                    </p:set>
                                    <p:anim calcmode="lin" valueType="num">
                                      <p:cBhvr additive="base">
                                        <p:cTn id="49" dur="500" fill="hold"/>
                                        <p:tgtEl>
                                          <p:spTgt spid="76802">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680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76802">
                                            <p:txEl>
                                              <p:pRg st="12" end="12"/>
                                            </p:txEl>
                                          </p:spTgt>
                                        </p:tgtEl>
                                        <p:attrNameLst>
                                          <p:attrName>style.visibility</p:attrName>
                                        </p:attrNameLst>
                                      </p:cBhvr>
                                      <p:to>
                                        <p:strVal val="visible"/>
                                      </p:to>
                                    </p:set>
                                    <p:anim calcmode="lin" valueType="num">
                                      <p:cBhvr additive="base">
                                        <p:cTn id="55" dur="500" fill="hold"/>
                                        <p:tgtEl>
                                          <p:spTgt spid="76802">
                                            <p:txEl>
                                              <p:pRg st="12" end="1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76802">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Content Placeholder 2"/>
          <p:cNvSpPr>
            <a:spLocks noGrp="1"/>
          </p:cNvSpPr>
          <p:nvPr>
            <p:ph idx="1"/>
          </p:nvPr>
        </p:nvSpPr>
        <p:spPr>
          <a:xfrm>
            <a:off x="381000" y="0"/>
            <a:ext cx="8382000" cy="6629400"/>
          </a:xfrm>
        </p:spPr>
        <p:txBody>
          <a:bodyPr/>
          <a:lstStyle/>
          <a:p>
            <a:pPr algn="r" rtl="1" eaLnBrk="1" hangingPunct="1">
              <a:buFont typeface="Wingdings 3" pitchFamily="18" charset="2"/>
              <a:buNone/>
            </a:pPr>
            <a:endParaRPr lang="fa-IR" sz="2600" b="1" dirty="0" smtClean="0">
              <a:solidFill>
                <a:srgbClr val="66FF33"/>
              </a:solidFill>
              <a:cs typeface="+mj-cs"/>
            </a:endParaRPr>
          </a:p>
          <a:p>
            <a:pPr algn="r" rtl="1" eaLnBrk="1" hangingPunct="1">
              <a:buFont typeface="Wingdings 3" pitchFamily="18" charset="2"/>
              <a:buNone/>
            </a:pPr>
            <a:r>
              <a:rPr lang="fa-IR" sz="3200" b="1" dirty="0" smtClean="0">
                <a:solidFill>
                  <a:srgbClr val="7030A0"/>
                </a:solidFill>
                <a:cs typeface="+mj-cs"/>
              </a:rPr>
              <a:t>انتقال کالاها بین انبار ها  :</a:t>
            </a:r>
          </a:p>
          <a:p>
            <a:pPr algn="r" eaLnBrk="1" hangingPunct="1">
              <a:buFont typeface="Wingdings 3" pitchFamily="18" charset="2"/>
              <a:buNone/>
            </a:pPr>
            <a:r>
              <a:rPr lang="fa-IR" sz="2600" b="1" dirty="0" smtClean="0">
                <a:cs typeface="+mj-cs"/>
              </a:rPr>
              <a:t> </a:t>
            </a:r>
          </a:p>
          <a:p>
            <a:pPr algn="r" eaLnBrk="1" hangingPunct="1">
              <a:buFont typeface="Wingdings 3" pitchFamily="18" charset="2"/>
              <a:buNone/>
            </a:pPr>
            <a:r>
              <a:rPr lang="fa-IR" sz="2600" b="1" dirty="0" smtClean="0">
                <a:cs typeface="+mj-cs"/>
              </a:rPr>
              <a:t>کالا از انباری به انبار دیگر انتقال می یابد .توسط انبار دار مبدا در</a:t>
            </a:r>
          </a:p>
          <a:p>
            <a:pPr algn="r" eaLnBrk="1" hangingPunct="1">
              <a:buFont typeface="Wingdings 3" pitchFamily="18" charset="2"/>
              <a:buNone/>
            </a:pPr>
            <a:r>
              <a:rPr lang="fa-IR" sz="2600" b="1" dirty="0" smtClean="0">
                <a:cs typeface="+mj-cs"/>
              </a:rPr>
              <a:t>    4 نسخه نوشته می شود که به شرح زیر توزیع می گردد :</a:t>
            </a:r>
          </a:p>
          <a:p>
            <a:pPr algn="r" eaLnBrk="1" hangingPunct="1">
              <a:buFont typeface="Wingdings 3" pitchFamily="18" charset="2"/>
              <a:buNone/>
            </a:pPr>
            <a:r>
              <a:rPr lang="fa-IR" sz="2600" b="1" dirty="0" smtClean="0">
                <a:cs typeface="+mj-cs"/>
              </a:rPr>
              <a:t> </a:t>
            </a:r>
          </a:p>
          <a:p>
            <a:pPr algn="r" eaLnBrk="1" hangingPunct="1">
              <a:buFont typeface="Arial" pitchFamily="34" charset="0"/>
              <a:buChar char="•"/>
            </a:pPr>
            <a:r>
              <a:rPr lang="fa-IR" sz="2600" b="1" dirty="0" smtClean="0">
                <a:cs typeface="+mj-cs"/>
              </a:rPr>
              <a:t>* نسخ1و2 همراه کالا به انبار متقاضی داده می شود که نسخه 1 به  انبار دار مقصد  ونسخه  2 به حسابداری مقصد  داده می شود .</a:t>
            </a:r>
          </a:p>
          <a:p>
            <a:pPr algn="r" eaLnBrk="1" hangingPunct="1">
              <a:buFont typeface="Arial" pitchFamily="34" charset="0"/>
              <a:buChar char="•"/>
            </a:pPr>
            <a:endParaRPr lang="fa-IR" sz="2600" b="1" dirty="0" smtClean="0">
              <a:cs typeface="+mj-cs"/>
            </a:endParaRPr>
          </a:p>
          <a:p>
            <a:pPr algn="r" eaLnBrk="1" hangingPunct="1">
              <a:buFont typeface="Arial" pitchFamily="34" charset="0"/>
              <a:buChar char="•"/>
            </a:pPr>
            <a:r>
              <a:rPr lang="fa-IR" sz="2600" b="1" dirty="0" smtClean="0">
                <a:cs typeface="+mj-cs"/>
              </a:rPr>
              <a:t>* نسخه 3 در انبارمبداء بایگانی می شود.</a:t>
            </a:r>
          </a:p>
          <a:p>
            <a:pPr algn="r" eaLnBrk="1" hangingPunct="1">
              <a:buFont typeface="Arial" pitchFamily="34" charset="0"/>
              <a:buChar char="•"/>
            </a:pPr>
            <a:r>
              <a:rPr lang="fa-IR" sz="2600" b="1" dirty="0" smtClean="0">
                <a:cs typeface="+mj-cs"/>
              </a:rPr>
              <a:t> </a:t>
            </a:r>
          </a:p>
          <a:p>
            <a:pPr algn="r" eaLnBrk="1" hangingPunct="1">
              <a:buFont typeface="Arial" pitchFamily="34" charset="0"/>
              <a:buChar char="•"/>
            </a:pPr>
            <a:r>
              <a:rPr lang="fa-IR" sz="2600" b="1" dirty="0" smtClean="0">
                <a:cs typeface="+mj-cs"/>
              </a:rPr>
              <a:t>* نسخه 4 به کارپرداز مقصد برای پی گیری داده می شود . </a:t>
            </a:r>
            <a:endParaRPr lang="en-US" sz="3000" b="1" dirty="0" smtClean="0">
              <a:cs typeface="+mj-cs"/>
            </a:endParaRPr>
          </a:p>
        </p:txBody>
      </p:sp>
      <p:sp>
        <p:nvSpPr>
          <p:cNvPr id="4" name="Left Arrow 3"/>
          <p:cNvSpPr/>
          <p:nvPr/>
        </p:nvSpPr>
        <p:spPr>
          <a:xfrm>
            <a:off x="0" y="6019800"/>
            <a:ext cx="27432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7826">
                                            <p:txEl>
                                              <p:pRg st="1" end="1"/>
                                            </p:txEl>
                                          </p:spTgt>
                                        </p:tgtEl>
                                        <p:attrNameLst>
                                          <p:attrName>style.visibility</p:attrName>
                                        </p:attrNameLst>
                                      </p:cBhvr>
                                      <p:to>
                                        <p:strVal val="visible"/>
                                      </p:to>
                                    </p:set>
                                    <p:anim calcmode="lin" valueType="num">
                                      <p:cBhvr additive="base">
                                        <p:cTn id="7" dur="500" fill="hold"/>
                                        <p:tgtEl>
                                          <p:spTgt spid="7782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782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7826">
                                            <p:txEl>
                                              <p:pRg st="2" end="2"/>
                                            </p:txEl>
                                          </p:spTgt>
                                        </p:tgtEl>
                                        <p:attrNameLst>
                                          <p:attrName>style.visibility</p:attrName>
                                        </p:attrNameLst>
                                      </p:cBhvr>
                                      <p:to>
                                        <p:strVal val="visible"/>
                                      </p:to>
                                    </p:set>
                                    <p:anim calcmode="lin" valueType="num">
                                      <p:cBhvr additive="base">
                                        <p:cTn id="13" dur="500" fill="hold"/>
                                        <p:tgtEl>
                                          <p:spTgt spid="7782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782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7826">
                                            <p:txEl>
                                              <p:pRg st="3" end="3"/>
                                            </p:txEl>
                                          </p:spTgt>
                                        </p:tgtEl>
                                        <p:attrNameLst>
                                          <p:attrName>style.visibility</p:attrName>
                                        </p:attrNameLst>
                                      </p:cBhvr>
                                      <p:to>
                                        <p:strVal val="visible"/>
                                      </p:to>
                                    </p:set>
                                    <p:anim calcmode="lin" valueType="num">
                                      <p:cBhvr additive="base">
                                        <p:cTn id="19" dur="500" fill="hold"/>
                                        <p:tgtEl>
                                          <p:spTgt spid="7782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782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7826">
                                            <p:txEl>
                                              <p:pRg st="4" end="4"/>
                                            </p:txEl>
                                          </p:spTgt>
                                        </p:tgtEl>
                                        <p:attrNameLst>
                                          <p:attrName>style.visibility</p:attrName>
                                        </p:attrNameLst>
                                      </p:cBhvr>
                                      <p:to>
                                        <p:strVal val="visible"/>
                                      </p:to>
                                    </p:set>
                                    <p:anim calcmode="lin" valueType="num">
                                      <p:cBhvr additive="base">
                                        <p:cTn id="25" dur="500" fill="hold"/>
                                        <p:tgtEl>
                                          <p:spTgt spid="7782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782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7826">
                                            <p:txEl>
                                              <p:pRg st="5" end="5"/>
                                            </p:txEl>
                                          </p:spTgt>
                                        </p:tgtEl>
                                        <p:attrNameLst>
                                          <p:attrName>style.visibility</p:attrName>
                                        </p:attrNameLst>
                                      </p:cBhvr>
                                      <p:to>
                                        <p:strVal val="visible"/>
                                      </p:to>
                                    </p:set>
                                    <p:anim calcmode="lin" valueType="num">
                                      <p:cBhvr additive="base">
                                        <p:cTn id="31" dur="500" fill="hold"/>
                                        <p:tgtEl>
                                          <p:spTgt spid="77826">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782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7826">
                                            <p:txEl>
                                              <p:pRg st="6" end="6"/>
                                            </p:txEl>
                                          </p:spTgt>
                                        </p:tgtEl>
                                        <p:attrNameLst>
                                          <p:attrName>style.visibility</p:attrName>
                                        </p:attrNameLst>
                                      </p:cBhvr>
                                      <p:to>
                                        <p:strVal val="visible"/>
                                      </p:to>
                                    </p:set>
                                    <p:anim calcmode="lin" valueType="num">
                                      <p:cBhvr additive="base">
                                        <p:cTn id="37" dur="500" fill="hold"/>
                                        <p:tgtEl>
                                          <p:spTgt spid="77826">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782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7826">
                                            <p:txEl>
                                              <p:pRg st="8" end="8"/>
                                            </p:txEl>
                                          </p:spTgt>
                                        </p:tgtEl>
                                        <p:attrNameLst>
                                          <p:attrName>style.visibility</p:attrName>
                                        </p:attrNameLst>
                                      </p:cBhvr>
                                      <p:to>
                                        <p:strVal val="visible"/>
                                      </p:to>
                                    </p:set>
                                    <p:anim calcmode="lin" valueType="num">
                                      <p:cBhvr additive="base">
                                        <p:cTn id="43" dur="500" fill="hold"/>
                                        <p:tgtEl>
                                          <p:spTgt spid="77826">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782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7826">
                                            <p:txEl>
                                              <p:pRg st="9" end="9"/>
                                            </p:txEl>
                                          </p:spTgt>
                                        </p:tgtEl>
                                        <p:attrNameLst>
                                          <p:attrName>style.visibility</p:attrName>
                                        </p:attrNameLst>
                                      </p:cBhvr>
                                      <p:to>
                                        <p:strVal val="visible"/>
                                      </p:to>
                                    </p:set>
                                    <p:anim calcmode="lin" valueType="num">
                                      <p:cBhvr additive="base">
                                        <p:cTn id="49" dur="500" fill="hold"/>
                                        <p:tgtEl>
                                          <p:spTgt spid="77826">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782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77826">
                                            <p:txEl>
                                              <p:pRg st="10" end="10"/>
                                            </p:txEl>
                                          </p:spTgt>
                                        </p:tgtEl>
                                        <p:attrNameLst>
                                          <p:attrName>style.visibility</p:attrName>
                                        </p:attrNameLst>
                                      </p:cBhvr>
                                      <p:to>
                                        <p:strVal val="visible"/>
                                      </p:to>
                                    </p:set>
                                    <p:anim calcmode="lin" valueType="num">
                                      <p:cBhvr additive="base">
                                        <p:cTn id="55" dur="500" fill="hold"/>
                                        <p:tgtEl>
                                          <p:spTgt spid="77826">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77826">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2"/>
          <p:cNvSpPr>
            <a:spLocks noGrp="1"/>
          </p:cNvSpPr>
          <p:nvPr>
            <p:ph idx="1"/>
          </p:nvPr>
        </p:nvSpPr>
        <p:spPr>
          <a:xfrm>
            <a:off x="0" y="0"/>
            <a:ext cx="8763000" cy="6858000"/>
          </a:xfrm>
        </p:spPr>
        <p:txBody>
          <a:bodyPr/>
          <a:lstStyle/>
          <a:p>
            <a:pPr eaLnBrk="1" hangingPunct="1">
              <a:buFont typeface="Wingdings 3" pitchFamily="18" charset="2"/>
              <a:buNone/>
            </a:pPr>
            <a:endParaRPr lang="fa-IR" sz="3200" dirty="0" smtClean="0">
              <a:solidFill>
                <a:srgbClr val="66FF33"/>
              </a:solidFill>
              <a:cs typeface="+mj-cs"/>
            </a:endParaRPr>
          </a:p>
          <a:p>
            <a:pPr eaLnBrk="1" hangingPunct="1">
              <a:buFont typeface="Wingdings 3" pitchFamily="18" charset="2"/>
              <a:buNone/>
            </a:pPr>
            <a:r>
              <a:rPr lang="fa-IR" sz="3200" b="1" dirty="0" smtClean="0">
                <a:solidFill>
                  <a:srgbClr val="7030A0"/>
                </a:solidFill>
                <a:cs typeface="+mj-cs"/>
              </a:rPr>
              <a:t>انواع وسایلی که در انبار مورد استفاده قرار می گیرند :</a:t>
            </a:r>
            <a:endParaRPr lang="en-US" sz="3200" b="1" dirty="0" smtClean="0">
              <a:solidFill>
                <a:srgbClr val="7030A0"/>
              </a:solidFill>
              <a:cs typeface="+mj-cs"/>
            </a:endParaRPr>
          </a:p>
          <a:p>
            <a:pPr eaLnBrk="1" hangingPunct="1">
              <a:buFont typeface="Wingdings 3" pitchFamily="18" charset="2"/>
              <a:buNone/>
            </a:pPr>
            <a:endParaRPr lang="fa-IR" sz="2400" dirty="0" smtClean="0">
              <a:cs typeface="+mj-cs"/>
            </a:endParaRPr>
          </a:p>
          <a:p>
            <a:pPr eaLnBrk="1" hangingPunct="1">
              <a:buFont typeface="Wingdings 3" pitchFamily="18" charset="2"/>
              <a:buNone/>
            </a:pPr>
            <a:r>
              <a:rPr lang="en-US" sz="2400" b="1" dirty="0" smtClean="0">
                <a:cs typeface="+mj-cs"/>
              </a:rPr>
              <a:t>        </a:t>
            </a:r>
            <a:r>
              <a:rPr lang="fa-IR" sz="2400" b="1" dirty="0" smtClean="0">
                <a:cs typeface="+mj-cs"/>
              </a:rPr>
              <a:t>1- جاابزاری </a:t>
            </a:r>
            <a:r>
              <a:rPr lang="en-US" sz="2400" b="1" dirty="0" smtClean="0">
                <a:cs typeface="+mj-cs"/>
              </a:rPr>
              <a:t>  </a:t>
            </a:r>
            <a:endParaRPr lang="fa-IR" sz="2400" b="1" dirty="0" smtClean="0">
              <a:cs typeface="+mj-cs"/>
            </a:endParaRPr>
          </a:p>
          <a:p>
            <a:pPr eaLnBrk="1" hangingPunct="1">
              <a:buFont typeface="Wingdings 3" pitchFamily="18" charset="2"/>
              <a:buNone/>
            </a:pPr>
            <a:r>
              <a:rPr lang="en-US" sz="2400" b="1" dirty="0" smtClean="0">
                <a:cs typeface="+mj-cs"/>
              </a:rPr>
              <a:t>       </a:t>
            </a:r>
            <a:r>
              <a:rPr lang="fa-IR" sz="2400" b="1" dirty="0" smtClean="0">
                <a:cs typeface="+mj-cs"/>
              </a:rPr>
              <a:t>2- قفسه</a:t>
            </a:r>
          </a:p>
          <a:p>
            <a:pPr eaLnBrk="1" hangingPunct="1">
              <a:buFont typeface="Wingdings 3" pitchFamily="18" charset="2"/>
              <a:buNone/>
            </a:pPr>
            <a:r>
              <a:rPr lang="en-US" sz="2400" b="1" dirty="0" smtClean="0">
                <a:cs typeface="+mj-cs"/>
              </a:rPr>
              <a:t>      </a:t>
            </a:r>
            <a:r>
              <a:rPr lang="fa-IR" sz="2400" b="1" dirty="0" smtClean="0">
                <a:cs typeface="+mj-cs"/>
              </a:rPr>
              <a:t>3- وسایل توزین </a:t>
            </a:r>
            <a:r>
              <a:rPr lang="en-US" sz="2400" b="1" dirty="0" smtClean="0">
                <a:cs typeface="+mj-cs"/>
              </a:rPr>
              <a:t> </a:t>
            </a:r>
            <a:endParaRPr lang="fa-IR" sz="2400" b="1" dirty="0" smtClean="0">
              <a:cs typeface="+mj-cs"/>
            </a:endParaRPr>
          </a:p>
          <a:p>
            <a:pPr eaLnBrk="1" hangingPunct="1">
              <a:buFont typeface="Wingdings 3" pitchFamily="18" charset="2"/>
              <a:buNone/>
            </a:pPr>
            <a:r>
              <a:rPr lang="fa-IR" sz="2400" b="1" dirty="0" smtClean="0">
                <a:cs typeface="+mj-cs"/>
              </a:rPr>
              <a:t>         4-  نردبان وچهار پایه </a:t>
            </a:r>
            <a:endParaRPr lang="en-US" sz="2400" b="1" dirty="0" smtClean="0">
              <a:cs typeface="+mj-cs"/>
            </a:endParaRPr>
          </a:p>
          <a:p>
            <a:pPr eaLnBrk="1" hangingPunct="1">
              <a:buFont typeface="Wingdings 3" pitchFamily="18" charset="2"/>
              <a:buNone/>
            </a:pPr>
            <a:r>
              <a:rPr lang="fa-IR" dirty="0" smtClean="0">
                <a:solidFill>
                  <a:srgbClr val="00B0F0"/>
                </a:solidFill>
                <a:cs typeface="+mj-cs"/>
              </a:rPr>
              <a:t>ا</a:t>
            </a:r>
            <a:r>
              <a:rPr lang="fa-IR" b="1" dirty="0" smtClean="0">
                <a:solidFill>
                  <a:srgbClr val="7030A0"/>
                </a:solidFill>
                <a:cs typeface="+mj-cs"/>
              </a:rPr>
              <a:t>نواع وسایل حمل ونقل در انبار :</a:t>
            </a:r>
            <a:endParaRPr lang="en-US" b="1" dirty="0" smtClean="0">
              <a:solidFill>
                <a:srgbClr val="7030A0"/>
              </a:solidFill>
              <a:cs typeface="+mj-cs"/>
            </a:endParaRPr>
          </a:p>
          <a:p>
            <a:pPr eaLnBrk="1" hangingPunct="1">
              <a:buFont typeface="Wingdings 3" pitchFamily="18" charset="2"/>
              <a:buNone/>
            </a:pPr>
            <a:r>
              <a:rPr lang="en-US" sz="2400" dirty="0" smtClean="0">
                <a:cs typeface="+mj-cs"/>
              </a:rPr>
              <a:t>           </a:t>
            </a:r>
            <a:r>
              <a:rPr lang="fa-IR" sz="2400" dirty="0" smtClean="0">
                <a:cs typeface="+mj-cs"/>
              </a:rPr>
              <a:t>1</a:t>
            </a:r>
            <a:r>
              <a:rPr lang="fa-IR" sz="2400" b="1" dirty="0" smtClean="0">
                <a:cs typeface="+mj-cs"/>
              </a:rPr>
              <a:t>- چرخ دستی </a:t>
            </a:r>
          </a:p>
          <a:p>
            <a:pPr eaLnBrk="1" hangingPunct="1">
              <a:buFont typeface="Wingdings 3" pitchFamily="18" charset="2"/>
              <a:buNone/>
            </a:pPr>
            <a:r>
              <a:rPr lang="en-US" sz="2400" b="1" dirty="0" smtClean="0">
                <a:cs typeface="+mj-cs"/>
              </a:rPr>
              <a:t>             </a:t>
            </a:r>
            <a:r>
              <a:rPr lang="fa-IR" sz="2400" b="1" dirty="0" smtClean="0">
                <a:cs typeface="+mj-cs"/>
              </a:rPr>
              <a:t>2- تراکتورهای صنعتی</a:t>
            </a:r>
          </a:p>
          <a:p>
            <a:pPr eaLnBrk="1" hangingPunct="1">
              <a:buFont typeface="Wingdings 3" pitchFamily="18" charset="2"/>
              <a:buNone/>
            </a:pPr>
            <a:r>
              <a:rPr lang="fa-IR" sz="2400" b="1" dirty="0" smtClean="0">
                <a:cs typeface="+mj-cs"/>
              </a:rPr>
              <a:t>                     3  - تراکهای حمل واحد بار</a:t>
            </a:r>
          </a:p>
          <a:p>
            <a:pPr eaLnBrk="1" hangingPunct="1">
              <a:buFont typeface="Wingdings 3" pitchFamily="18" charset="2"/>
              <a:buNone/>
            </a:pPr>
            <a:r>
              <a:rPr lang="en-US" sz="2400" b="1" dirty="0" smtClean="0">
                <a:cs typeface="+mj-cs"/>
              </a:rPr>
              <a:t>               </a:t>
            </a:r>
            <a:r>
              <a:rPr lang="fa-IR" sz="2400" b="1" dirty="0" smtClean="0">
                <a:cs typeface="+mj-cs"/>
              </a:rPr>
              <a:t>4- لیفتراک</a:t>
            </a:r>
          </a:p>
          <a:p>
            <a:pPr eaLnBrk="1" hangingPunct="1">
              <a:buFont typeface="Wingdings 3" pitchFamily="18" charset="2"/>
              <a:buNone/>
            </a:pPr>
            <a:r>
              <a:rPr lang="en-US" sz="2400" b="1" dirty="0" smtClean="0">
                <a:cs typeface="+mj-cs"/>
              </a:rPr>
              <a:t>               </a:t>
            </a:r>
            <a:r>
              <a:rPr lang="fa-IR" sz="2400" b="1" dirty="0" smtClean="0">
                <a:cs typeface="+mj-cs"/>
              </a:rPr>
              <a:t>5- جرثقیل</a:t>
            </a:r>
          </a:p>
          <a:p>
            <a:pPr eaLnBrk="1" hangingPunct="1">
              <a:buFont typeface="Wingdings 3" pitchFamily="18" charset="2"/>
              <a:buNone/>
            </a:pPr>
            <a:r>
              <a:rPr lang="en-US" sz="2400" b="1" dirty="0" smtClean="0">
                <a:cs typeface="+mj-cs"/>
              </a:rPr>
              <a:t>                </a:t>
            </a:r>
            <a:r>
              <a:rPr lang="fa-IR" sz="2400" b="1" dirty="0" smtClean="0">
                <a:cs typeface="+mj-cs"/>
              </a:rPr>
              <a:t>6- نقاله</a:t>
            </a:r>
            <a:r>
              <a:rPr lang="en-US" sz="2400" b="1" dirty="0" smtClean="0">
                <a:cs typeface="+mj-cs"/>
              </a:rPr>
              <a:t>        </a:t>
            </a:r>
            <a:endParaRPr lang="en-US" sz="2400" dirty="0" smtClean="0">
              <a:cs typeface="+mj-cs"/>
            </a:endParaRPr>
          </a:p>
          <a:p>
            <a:pPr eaLnBrk="1" hangingPunct="1"/>
            <a:endParaRPr lang="en-US" dirty="0" smtClean="0">
              <a:cs typeface="+mj-cs"/>
            </a:endParaRPr>
          </a:p>
        </p:txBody>
      </p:sp>
      <p:sp>
        <p:nvSpPr>
          <p:cNvPr id="4" name="Left Arrow 3"/>
          <p:cNvSpPr/>
          <p:nvPr/>
        </p:nvSpPr>
        <p:spPr>
          <a:xfrm>
            <a:off x="0" y="6019800"/>
            <a:ext cx="22098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a:t>
            </a:r>
            <a:r>
              <a:rPr lang="fa-IR" sz="2800" b="1" dirty="0" smtClean="0">
                <a:solidFill>
                  <a:schemeClr val="bg1"/>
                </a:solidFill>
                <a:cs typeface="B Nazanin" pitchFamily="2" charset="-78"/>
              </a:rPr>
              <a:t>بعدی</a:t>
            </a:r>
            <a:endParaRPr lang="en-US" sz="28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6082">
                                            <p:txEl>
                                              <p:pRg st="1" end="1"/>
                                            </p:txEl>
                                          </p:spTgt>
                                        </p:tgtEl>
                                        <p:attrNameLst>
                                          <p:attrName>style.visibility</p:attrName>
                                        </p:attrNameLst>
                                      </p:cBhvr>
                                      <p:to>
                                        <p:strVal val="visible"/>
                                      </p:to>
                                    </p:set>
                                    <p:anim calcmode="lin" valueType="num">
                                      <p:cBhvr additive="base">
                                        <p:cTn id="7" dur="500" fill="hold"/>
                                        <p:tgtEl>
                                          <p:spTgt spid="4608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608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6082">
                                            <p:txEl>
                                              <p:pRg st="3" end="3"/>
                                            </p:txEl>
                                          </p:spTgt>
                                        </p:tgtEl>
                                        <p:attrNameLst>
                                          <p:attrName>style.visibility</p:attrName>
                                        </p:attrNameLst>
                                      </p:cBhvr>
                                      <p:to>
                                        <p:strVal val="visible"/>
                                      </p:to>
                                    </p:set>
                                    <p:anim calcmode="lin" valueType="num">
                                      <p:cBhvr additive="base">
                                        <p:cTn id="13" dur="500" fill="hold"/>
                                        <p:tgtEl>
                                          <p:spTgt spid="4608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608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6082">
                                            <p:txEl>
                                              <p:pRg st="4" end="4"/>
                                            </p:txEl>
                                          </p:spTgt>
                                        </p:tgtEl>
                                        <p:attrNameLst>
                                          <p:attrName>style.visibility</p:attrName>
                                        </p:attrNameLst>
                                      </p:cBhvr>
                                      <p:to>
                                        <p:strVal val="visible"/>
                                      </p:to>
                                    </p:set>
                                    <p:anim calcmode="lin" valueType="num">
                                      <p:cBhvr additive="base">
                                        <p:cTn id="19" dur="500" fill="hold"/>
                                        <p:tgtEl>
                                          <p:spTgt spid="4608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608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6082">
                                            <p:txEl>
                                              <p:pRg st="5" end="5"/>
                                            </p:txEl>
                                          </p:spTgt>
                                        </p:tgtEl>
                                        <p:attrNameLst>
                                          <p:attrName>style.visibility</p:attrName>
                                        </p:attrNameLst>
                                      </p:cBhvr>
                                      <p:to>
                                        <p:strVal val="visible"/>
                                      </p:to>
                                    </p:set>
                                    <p:anim calcmode="lin" valueType="num">
                                      <p:cBhvr additive="base">
                                        <p:cTn id="25" dur="500" fill="hold"/>
                                        <p:tgtEl>
                                          <p:spTgt spid="4608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608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6082">
                                            <p:txEl>
                                              <p:pRg st="6" end="6"/>
                                            </p:txEl>
                                          </p:spTgt>
                                        </p:tgtEl>
                                        <p:attrNameLst>
                                          <p:attrName>style.visibility</p:attrName>
                                        </p:attrNameLst>
                                      </p:cBhvr>
                                      <p:to>
                                        <p:strVal val="visible"/>
                                      </p:to>
                                    </p:set>
                                    <p:anim calcmode="lin" valueType="num">
                                      <p:cBhvr additive="base">
                                        <p:cTn id="31" dur="500" fill="hold"/>
                                        <p:tgtEl>
                                          <p:spTgt spid="4608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608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6082">
                                            <p:txEl>
                                              <p:pRg st="7" end="7"/>
                                            </p:txEl>
                                          </p:spTgt>
                                        </p:tgtEl>
                                        <p:attrNameLst>
                                          <p:attrName>style.visibility</p:attrName>
                                        </p:attrNameLst>
                                      </p:cBhvr>
                                      <p:to>
                                        <p:strVal val="visible"/>
                                      </p:to>
                                    </p:set>
                                    <p:anim calcmode="lin" valueType="num">
                                      <p:cBhvr additive="base">
                                        <p:cTn id="37" dur="500" fill="hold"/>
                                        <p:tgtEl>
                                          <p:spTgt spid="46082">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608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6082">
                                            <p:txEl>
                                              <p:pRg st="8" end="8"/>
                                            </p:txEl>
                                          </p:spTgt>
                                        </p:tgtEl>
                                        <p:attrNameLst>
                                          <p:attrName>style.visibility</p:attrName>
                                        </p:attrNameLst>
                                      </p:cBhvr>
                                      <p:to>
                                        <p:strVal val="visible"/>
                                      </p:to>
                                    </p:set>
                                    <p:anim calcmode="lin" valueType="num">
                                      <p:cBhvr additive="base">
                                        <p:cTn id="43" dur="500" fill="hold"/>
                                        <p:tgtEl>
                                          <p:spTgt spid="46082">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608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6082">
                                            <p:txEl>
                                              <p:pRg st="9" end="9"/>
                                            </p:txEl>
                                          </p:spTgt>
                                        </p:tgtEl>
                                        <p:attrNameLst>
                                          <p:attrName>style.visibility</p:attrName>
                                        </p:attrNameLst>
                                      </p:cBhvr>
                                      <p:to>
                                        <p:strVal val="visible"/>
                                      </p:to>
                                    </p:set>
                                    <p:anim calcmode="lin" valueType="num">
                                      <p:cBhvr additive="base">
                                        <p:cTn id="49" dur="500" fill="hold"/>
                                        <p:tgtEl>
                                          <p:spTgt spid="46082">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608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6082">
                                            <p:txEl>
                                              <p:pRg st="10" end="10"/>
                                            </p:txEl>
                                          </p:spTgt>
                                        </p:tgtEl>
                                        <p:attrNameLst>
                                          <p:attrName>style.visibility</p:attrName>
                                        </p:attrNameLst>
                                      </p:cBhvr>
                                      <p:to>
                                        <p:strVal val="visible"/>
                                      </p:to>
                                    </p:set>
                                    <p:anim calcmode="lin" valueType="num">
                                      <p:cBhvr additive="base">
                                        <p:cTn id="55" dur="500" fill="hold"/>
                                        <p:tgtEl>
                                          <p:spTgt spid="46082">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608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46082">
                                            <p:txEl>
                                              <p:pRg st="11" end="11"/>
                                            </p:txEl>
                                          </p:spTgt>
                                        </p:tgtEl>
                                        <p:attrNameLst>
                                          <p:attrName>style.visibility</p:attrName>
                                        </p:attrNameLst>
                                      </p:cBhvr>
                                      <p:to>
                                        <p:strVal val="visible"/>
                                      </p:to>
                                    </p:set>
                                    <p:anim calcmode="lin" valueType="num">
                                      <p:cBhvr additive="base">
                                        <p:cTn id="61" dur="500" fill="hold"/>
                                        <p:tgtEl>
                                          <p:spTgt spid="46082">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608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46082">
                                            <p:txEl>
                                              <p:pRg st="12" end="12"/>
                                            </p:txEl>
                                          </p:spTgt>
                                        </p:tgtEl>
                                        <p:attrNameLst>
                                          <p:attrName>style.visibility</p:attrName>
                                        </p:attrNameLst>
                                      </p:cBhvr>
                                      <p:to>
                                        <p:strVal val="visible"/>
                                      </p:to>
                                    </p:set>
                                    <p:anim calcmode="lin" valueType="num">
                                      <p:cBhvr additive="base">
                                        <p:cTn id="67" dur="500" fill="hold"/>
                                        <p:tgtEl>
                                          <p:spTgt spid="46082">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608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46082">
                                            <p:txEl>
                                              <p:pRg st="13" end="13"/>
                                            </p:txEl>
                                          </p:spTgt>
                                        </p:tgtEl>
                                        <p:attrNameLst>
                                          <p:attrName>style.visibility</p:attrName>
                                        </p:attrNameLst>
                                      </p:cBhvr>
                                      <p:to>
                                        <p:strVal val="visible"/>
                                      </p:to>
                                    </p:set>
                                    <p:anim calcmode="lin" valueType="num">
                                      <p:cBhvr additive="base">
                                        <p:cTn id="73" dur="500" fill="hold"/>
                                        <p:tgtEl>
                                          <p:spTgt spid="46082">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6082">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1143000" y="1524000"/>
            <a:ext cx="8001000" cy="4572000"/>
          </a:xfrm>
          <a:prstGeom prst="rect">
            <a:avLst/>
          </a:prstGeom>
          <a:noFill/>
          <a:ln w="9525">
            <a:noFill/>
            <a:miter lim="800000"/>
            <a:headEnd/>
            <a:tailEnd/>
          </a:ln>
          <a:effectLst/>
        </p:spPr>
        <p:txBody>
          <a:bodyPr lIns="92075" tIns="46038" rIns="92075" bIns="46038"/>
          <a:lstStyle/>
          <a:p>
            <a:pPr marL="342900" indent="-342900" algn="just">
              <a:spcBef>
                <a:spcPct val="20000"/>
              </a:spcBef>
              <a:buFontTx/>
              <a:buChar char="•"/>
            </a:pPr>
            <a:endParaRPr lang="en-US" altLang="en-US" sz="2800" dirty="0">
              <a:latin typeface="B Compset" pitchFamily="2" charset="-78"/>
            </a:endParaRPr>
          </a:p>
        </p:txBody>
      </p:sp>
      <p:sp>
        <p:nvSpPr>
          <p:cNvPr id="17411" name="Text Box 3"/>
          <p:cNvSpPr txBox="1">
            <a:spLocks noChangeArrowheads="1"/>
          </p:cNvSpPr>
          <p:nvPr/>
        </p:nvSpPr>
        <p:spPr bwMode="auto">
          <a:xfrm>
            <a:off x="381000" y="1676400"/>
            <a:ext cx="8382000" cy="4708981"/>
          </a:xfrm>
          <a:prstGeom prst="rect">
            <a:avLst/>
          </a:prstGeom>
          <a:noFill/>
          <a:ln w="12700" cap="sq">
            <a:noFill/>
            <a:miter lim="800000"/>
            <a:headEnd type="none" w="sm" len="sm"/>
            <a:tailEnd type="none" w="sm" len="sm"/>
          </a:ln>
          <a:effectLst/>
        </p:spPr>
        <p:txBody>
          <a:bodyPr wrap="square">
            <a:spAutoFit/>
          </a:bodyPr>
          <a:lstStyle/>
          <a:p>
            <a:pPr algn="r" eaLnBrk="0" hangingPunct="0">
              <a:spcBef>
                <a:spcPct val="50000"/>
              </a:spcBef>
            </a:pPr>
            <a:r>
              <a:rPr kumimoji="1" lang="ar-SA" sz="2400" b="1" dirty="0">
                <a:ea typeface="Arial Unicode MS" pitchFamily="34" charset="-128"/>
              </a:rPr>
              <a:t>حمل و</a:t>
            </a:r>
            <a:r>
              <a:rPr kumimoji="1" lang="fa-IR" sz="2400" b="1" dirty="0">
                <a:ea typeface="Arial Unicode MS" pitchFamily="34" charset="-128"/>
              </a:rPr>
              <a:t> </a:t>
            </a:r>
            <a:r>
              <a:rPr kumimoji="1" lang="ar-SA" sz="2400" b="1" dirty="0">
                <a:ea typeface="Arial Unicode MS" pitchFamily="34" charset="-128"/>
              </a:rPr>
              <a:t>نقل</a:t>
            </a:r>
            <a:r>
              <a:rPr kumimoji="1" lang="fa-IR" sz="2400" b="1" dirty="0">
                <a:ea typeface="Arial Unicode MS" pitchFamily="34" charset="-128"/>
              </a:rPr>
              <a:t> </a:t>
            </a:r>
            <a:r>
              <a:rPr kumimoji="1" lang="ar-SA" sz="2400" b="1" dirty="0">
                <a:ea typeface="Arial Unicode MS" pitchFamily="34" charset="-128"/>
              </a:rPr>
              <a:t>کالا جز</a:t>
            </a:r>
            <a:r>
              <a:rPr kumimoji="1" lang="fa-IR" sz="2400" b="1" dirty="0">
                <a:ea typeface="Arial Unicode MS" pitchFamily="34" charset="-128"/>
              </a:rPr>
              <a:t>ئی</a:t>
            </a:r>
            <a:r>
              <a:rPr kumimoji="1" lang="ar-SA" sz="2400" b="1" dirty="0">
                <a:ea typeface="Arial Unicode MS" pitchFamily="34" charset="-128"/>
              </a:rPr>
              <a:t> لا</a:t>
            </a:r>
            <a:r>
              <a:rPr kumimoji="1" lang="fa-IR" sz="2400" b="1" dirty="0">
                <a:ea typeface="Arial Unicode MS" pitchFamily="34" charset="-128"/>
              </a:rPr>
              <a:t> </a:t>
            </a:r>
            <a:r>
              <a:rPr kumimoji="1" lang="ar-SA" sz="2400" b="1" dirty="0">
                <a:ea typeface="Arial Unicode MS" pitchFamily="34" charset="-128"/>
              </a:rPr>
              <a:t>ینفک </a:t>
            </a:r>
            <a:r>
              <a:rPr kumimoji="1" lang="fa-IR" sz="2400" b="1" dirty="0" smtClean="0">
                <a:ea typeface="Arial Unicode MS" pitchFamily="34" charset="-128"/>
              </a:rPr>
              <a:t>از</a:t>
            </a:r>
            <a:r>
              <a:rPr kumimoji="1" lang="ar-SA" sz="2400" b="1" dirty="0" smtClean="0">
                <a:ea typeface="Arial Unicode MS" pitchFamily="34" charset="-128"/>
              </a:rPr>
              <a:t>انبار </a:t>
            </a:r>
            <a:r>
              <a:rPr kumimoji="1" lang="ar-SA" sz="2400" b="1" dirty="0">
                <a:ea typeface="Arial Unicode MS" pitchFamily="34" charset="-128"/>
              </a:rPr>
              <a:t>است و هر حمل و</a:t>
            </a:r>
            <a:r>
              <a:rPr kumimoji="1" lang="fa-IR" sz="2400" b="1" dirty="0">
                <a:ea typeface="Arial Unicode MS" pitchFamily="34" charset="-128"/>
              </a:rPr>
              <a:t> </a:t>
            </a:r>
            <a:r>
              <a:rPr kumimoji="1" lang="ar-SA" sz="2400" b="1" dirty="0">
                <a:ea typeface="Arial Unicode MS" pitchFamily="34" charset="-128"/>
              </a:rPr>
              <a:t>نقل به منزله هزینه برای سازمان می باشد</a:t>
            </a:r>
            <a:r>
              <a:rPr kumimoji="1" lang="ar-SA" sz="2400" b="1" dirty="0" smtClean="0">
                <a:ea typeface="Arial Unicode MS" pitchFamily="34" charset="-128"/>
              </a:rPr>
              <a:t>.</a:t>
            </a:r>
            <a:endParaRPr kumimoji="1" lang="fa-IR" sz="2400" b="1" dirty="0" smtClean="0">
              <a:ea typeface="Arial Unicode MS" pitchFamily="34" charset="-128"/>
            </a:endParaRPr>
          </a:p>
          <a:p>
            <a:pPr algn="r" eaLnBrk="0" hangingPunct="0">
              <a:spcBef>
                <a:spcPct val="50000"/>
              </a:spcBef>
            </a:pPr>
            <a:r>
              <a:rPr kumimoji="1" lang="fa-IR" sz="2400" b="1" dirty="0" smtClean="0">
                <a:solidFill>
                  <a:srgbClr val="FFFF00"/>
                </a:solidFill>
                <a:ea typeface="Arial Unicode MS" pitchFamily="34" charset="-128"/>
              </a:rPr>
              <a:t>   </a:t>
            </a:r>
            <a:r>
              <a:rPr kumimoji="1" lang="ar-SA" sz="2400" b="1" dirty="0" smtClean="0">
                <a:solidFill>
                  <a:srgbClr val="0070C0"/>
                </a:solidFill>
                <a:ea typeface="Arial Unicode MS" pitchFamily="34" charset="-128"/>
              </a:rPr>
              <a:t>انواع </a:t>
            </a:r>
            <a:r>
              <a:rPr kumimoji="1" lang="ar-SA" sz="2400" b="1" dirty="0">
                <a:solidFill>
                  <a:srgbClr val="0070C0"/>
                </a:solidFill>
                <a:ea typeface="Arial Unicode MS" pitchFamily="34" charset="-128"/>
              </a:rPr>
              <a:t>روش های حمل و</a:t>
            </a:r>
            <a:r>
              <a:rPr kumimoji="1" lang="fa-IR" sz="2400" b="1" dirty="0">
                <a:solidFill>
                  <a:srgbClr val="0070C0"/>
                </a:solidFill>
                <a:ea typeface="Arial Unicode MS" pitchFamily="34" charset="-128"/>
              </a:rPr>
              <a:t> </a:t>
            </a:r>
            <a:r>
              <a:rPr kumimoji="1" lang="ar-SA" sz="2400" b="1" dirty="0">
                <a:solidFill>
                  <a:srgbClr val="0070C0"/>
                </a:solidFill>
                <a:ea typeface="Arial Unicode MS" pitchFamily="34" charset="-128"/>
              </a:rPr>
              <a:t>نقل عبارتند</a:t>
            </a:r>
            <a:r>
              <a:rPr kumimoji="1" lang="fa-IR" sz="2400" b="1" dirty="0">
                <a:solidFill>
                  <a:srgbClr val="0070C0"/>
                </a:solidFill>
                <a:ea typeface="Arial Unicode MS" pitchFamily="34" charset="-128"/>
              </a:rPr>
              <a:t> </a:t>
            </a:r>
            <a:r>
              <a:rPr kumimoji="1" lang="ar-SA" sz="2400" b="1" dirty="0">
                <a:solidFill>
                  <a:srgbClr val="0070C0"/>
                </a:solidFill>
                <a:ea typeface="Arial Unicode MS" pitchFamily="34" charset="-128"/>
              </a:rPr>
              <a:t>از</a:t>
            </a:r>
            <a:r>
              <a:rPr kumimoji="1" lang="ar-SA" sz="2400" b="1" dirty="0" smtClean="0">
                <a:solidFill>
                  <a:srgbClr val="0070C0"/>
                </a:solidFill>
                <a:ea typeface="Arial Unicode MS" pitchFamily="34" charset="-128"/>
              </a:rPr>
              <a:t>:</a:t>
            </a:r>
            <a:r>
              <a:rPr kumimoji="1" lang="en-US" sz="2400" b="1" dirty="0" smtClean="0">
                <a:solidFill>
                  <a:srgbClr val="0070C0"/>
                </a:solidFill>
                <a:ea typeface="Arial Unicode MS" pitchFamily="34" charset="-128"/>
              </a:rPr>
              <a:t>  </a:t>
            </a:r>
          </a:p>
          <a:p>
            <a:pPr algn="r" eaLnBrk="0" hangingPunct="0">
              <a:spcBef>
                <a:spcPct val="50000"/>
              </a:spcBef>
            </a:pPr>
            <a:r>
              <a:rPr kumimoji="1" lang="fa-IR" sz="2400" b="1" dirty="0" smtClean="0"/>
              <a:t>1-</a:t>
            </a:r>
            <a:r>
              <a:rPr kumimoji="1" lang="ar-SA" sz="2400" b="1" dirty="0" smtClean="0"/>
              <a:t> نقاله ها</a:t>
            </a:r>
            <a:r>
              <a:rPr kumimoji="1" lang="fa-IR" sz="2400" b="1" dirty="0" smtClean="0"/>
              <a:t> (حرکتهای افقی ،مورب)</a:t>
            </a:r>
            <a:endParaRPr kumimoji="1" lang="en-US" sz="2400" b="1" dirty="0" smtClean="0"/>
          </a:p>
          <a:p>
            <a:pPr algn="r" eaLnBrk="0" hangingPunct="0">
              <a:spcBef>
                <a:spcPct val="50000"/>
              </a:spcBef>
            </a:pPr>
            <a:r>
              <a:rPr kumimoji="1" lang="ar-SA" sz="2400" b="1" dirty="0" smtClean="0"/>
              <a:t>2-جرثقیل </a:t>
            </a:r>
            <a:r>
              <a:rPr kumimoji="1" lang="ar-SA" sz="2400" b="1" dirty="0"/>
              <a:t>ها</a:t>
            </a:r>
            <a:r>
              <a:rPr kumimoji="1" lang="fa-IR" sz="2400" b="1" dirty="0"/>
              <a:t> (حرکتهای عمودی و جابجایی در فضا)</a:t>
            </a:r>
            <a:endParaRPr kumimoji="1" lang="en-US" sz="2400" b="1" dirty="0"/>
          </a:p>
          <a:p>
            <a:pPr algn="r" eaLnBrk="0" hangingPunct="0">
              <a:spcBef>
                <a:spcPct val="50000"/>
              </a:spcBef>
            </a:pPr>
            <a:r>
              <a:rPr kumimoji="1" lang="ar-SA" sz="2400" b="1" dirty="0"/>
              <a:t>3-ار</a:t>
            </a:r>
            <a:r>
              <a:rPr kumimoji="1" lang="fa-IR" sz="2400" b="1" dirty="0"/>
              <a:t>ا</a:t>
            </a:r>
            <a:r>
              <a:rPr kumimoji="1" lang="ar-SA" sz="2400" b="1" dirty="0"/>
              <a:t>به</a:t>
            </a:r>
            <a:r>
              <a:rPr kumimoji="1" lang="fa-IR" sz="2400" b="1" dirty="0"/>
              <a:t> </a:t>
            </a:r>
            <a:r>
              <a:rPr kumimoji="1" lang="ar-SA" sz="2400" b="1" dirty="0"/>
              <a:t>های دستی</a:t>
            </a:r>
            <a:r>
              <a:rPr kumimoji="1" lang="fa-IR" sz="2400" b="1" dirty="0"/>
              <a:t> (حرکتهای زمینی و جابجایی در طول محیط کارخانه)</a:t>
            </a:r>
            <a:endParaRPr kumimoji="1" lang="en-US" sz="2400" b="1" dirty="0"/>
          </a:p>
          <a:p>
            <a:pPr algn="r" eaLnBrk="0" hangingPunct="0">
              <a:spcBef>
                <a:spcPct val="50000"/>
              </a:spcBef>
            </a:pPr>
            <a:r>
              <a:rPr kumimoji="1" lang="ar-SA" sz="2400" b="1" dirty="0"/>
              <a:t>4-ماشین های صنعتی</a:t>
            </a:r>
            <a:r>
              <a:rPr kumimoji="1" lang="fa-IR" sz="2400" b="1" dirty="0"/>
              <a:t> (لیفتراک )</a:t>
            </a:r>
            <a:endParaRPr kumimoji="1" lang="en-US" sz="2400" b="1" dirty="0"/>
          </a:p>
          <a:p>
            <a:pPr algn="r" eaLnBrk="0" hangingPunct="0">
              <a:spcBef>
                <a:spcPct val="50000"/>
              </a:spcBef>
            </a:pPr>
            <a:r>
              <a:rPr kumimoji="1" lang="ar-SA" sz="2400" b="1" dirty="0"/>
              <a:t>5-پالت ها</a:t>
            </a:r>
            <a:r>
              <a:rPr kumimoji="1" lang="fa-IR" sz="2400" b="1" dirty="0"/>
              <a:t> (سکوهای کوچک فلزی یا چوبی به ابعاد مختلف) </a:t>
            </a:r>
            <a:endParaRPr kumimoji="1" lang="en-US" sz="2400" b="1" dirty="0"/>
          </a:p>
          <a:p>
            <a:pPr eaLnBrk="0" hangingPunct="0">
              <a:spcBef>
                <a:spcPct val="50000"/>
              </a:spcBef>
            </a:pPr>
            <a:endParaRPr lang="en-US" altLang="en-US" sz="2400" b="1" dirty="0"/>
          </a:p>
        </p:txBody>
      </p:sp>
      <p:sp>
        <p:nvSpPr>
          <p:cNvPr id="17412" name="Text Box 4"/>
          <p:cNvSpPr txBox="1">
            <a:spLocks noChangeArrowheads="1"/>
          </p:cNvSpPr>
          <p:nvPr/>
        </p:nvSpPr>
        <p:spPr bwMode="auto">
          <a:xfrm>
            <a:off x="838200" y="749300"/>
            <a:ext cx="7848600" cy="707886"/>
          </a:xfrm>
          <a:prstGeom prst="rect">
            <a:avLst/>
          </a:prstGeom>
          <a:noFill/>
          <a:ln w="9525">
            <a:noFill/>
            <a:miter lim="800000"/>
            <a:headEnd/>
            <a:tailEnd/>
          </a:ln>
          <a:effectLst/>
        </p:spPr>
        <p:txBody>
          <a:bodyPr>
            <a:spAutoFit/>
          </a:bodyPr>
          <a:lstStyle/>
          <a:p>
            <a:pPr algn="ctr" rtl="0" eaLnBrk="0" hangingPunct="0">
              <a:spcBef>
                <a:spcPct val="50000"/>
              </a:spcBef>
            </a:pPr>
            <a:r>
              <a:rPr kumimoji="1" lang="fa-IR" sz="4000" b="1" dirty="0">
                <a:solidFill>
                  <a:schemeClr val="accent2"/>
                </a:solidFill>
                <a:ea typeface="Arial Unicode MS" pitchFamily="34" charset="-128"/>
                <a:cs typeface="B Traffic" pitchFamily="2" charset="-78"/>
              </a:rPr>
              <a:t>روش های حمل ونقل کالا</a:t>
            </a:r>
            <a:endParaRPr kumimoji="1" lang="en-US" sz="4000" b="1" dirty="0">
              <a:solidFill>
                <a:schemeClr val="accent2"/>
              </a:solidFill>
              <a:ea typeface="Arial Unicode MS" pitchFamily="34" charset="-128"/>
              <a:cs typeface="B Traffic" pitchFamily="2" charset="-78"/>
            </a:endParaRPr>
          </a:p>
        </p:txBody>
      </p:sp>
      <p:sp>
        <p:nvSpPr>
          <p:cNvPr id="5" name="Left Arrow 4"/>
          <p:cNvSpPr/>
          <p:nvPr/>
        </p:nvSpPr>
        <p:spPr>
          <a:xfrm>
            <a:off x="304800" y="59436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nodePh="1">
                                  <p:stCondLst>
                                    <p:cond delay="0"/>
                                  </p:stCondLst>
                                  <p:endCondLst>
                                    <p:cond evt="begin" delay="0">
                                      <p:tn val="5"/>
                                    </p:cond>
                                  </p:endCondLst>
                                  <p:childTnLst>
                                    <p:set>
                                      <p:cBhvr>
                                        <p:cTn id="6" dur="1" fill="hold">
                                          <p:stCondLst>
                                            <p:cond delay="499"/>
                                          </p:stCondLst>
                                        </p:cTn>
                                        <p:tgtEl>
                                          <p:spTgt spid="174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7411">
                                            <p:txEl>
                                              <p:pRg st="0" end="0"/>
                                            </p:txEl>
                                          </p:spTgt>
                                        </p:tgtEl>
                                        <p:attrNameLst>
                                          <p:attrName>style.visibility</p:attrName>
                                        </p:attrNameLst>
                                      </p:cBhvr>
                                      <p:to>
                                        <p:strVal val="visible"/>
                                      </p:to>
                                    </p:set>
                                    <p:anim calcmode="lin" valueType="num">
                                      <p:cBhvr additive="base">
                                        <p:cTn id="11" dur="5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74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7411">
                                            <p:txEl>
                                              <p:pRg st="1" end="1"/>
                                            </p:txEl>
                                          </p:spTgt>
                                        </p:tgtEl>
                                        <p:attrNameLst>
                                          <p:attrName>style.visibility</p:attrName>
                                        </p:attrNameLst>
                                      </p:cBhvr>
                                      <p:to>
                                        <p:strVal val="visible"/>
                                      </p:to>
                                    </p:set>
                                    <p:anim calcmode="lin" valueType="num">
                                      <p:cBhvr additive="base">
                                        <p:cTn id="17" dur="5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74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411">
                                            <p:txEl>
                                              <p:pRg st="2" end="2"/>
                                            </p:txEl>
                                          </p:spTgt>
                                        </p:tgtEl>
                                        <p:attrNameLst>
                                          <p:attrName>style.visibility</p:attrName>
                                        </p:attrNameLst>
                                      </p:cBhvr>
                                      <p:to>
                                        <p:strVal val="visible"/>
                                      </p:to>
                                    </p:set>
                                    <p:anim calcmode="lin" valueType="num">
                                      <p:cBhvr additive="base">
                                        <p:cTn id="23" dur="5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74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7411">
                                            <p:txEl>
                                              <p:pRg st="3" end="3"/>
                                            </p:txEl>
                                          </p:spTgt>
                                        </p:tgtEl>
                                        <p:attrNameLst>
                                          <p:attrName>style.visibility</p:attrName>
                                        </p:attrNameLst>
                                      </p:cBhvr>
                                      <p:to>
                                        <p:strVal val="visible"/>
                                      </p:to>
                                    </p:set>
                                    <p:anim calcmode="lin" valueType="num">
                                      <p:cBhvr additive="base">
                                        <p:cTn id="29" dur="500" fill="hold"/>
                                        <p:tgtEl>
                                          <p:spTgt spid="17411">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74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7411">
                                            <p:txEl>
                                              <p:pRg st="4" end="4"/>
                                            </p:txEl>
                                          </p:spTgt>
                                        </p:tgtEl>
                                        <p:attrNameLst>
                                          <p:attrName>style.visibility</p:attrName>
                                        </p:attrNameLst>
                                      </p:cBhvr>
                                      <p:to>
                                        <p:strVal val="visible"/>
                                      </p:to>
                                    </p:set>
                                    <p:anim calcmode="lin" valueType="num">
                                      <p:cBhvr additive="base">
                                        <p:cTn id="35" dur="500" fill="hold"/>
                                        <p:tgtEl>
                                          <p:spTgt spid="17411">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741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7411">
                                            <p:txEl>
                                              <p:pRg st="5" end="5"/>
                                            </p:txEl>
                                          </p:spTgt>
                                        </p:tgtEl>
                                        <p:attrNameLst>
                                          <p:attrName>style.visibility</p:attrName>
                                        </p:attrNameLst>
                                      </p:cBhvr>
                                      <p:to>
                                        <p:strVal val="visible"/>
                                      </p:to>
                                    </p:set>
                                    <p:anim calcmode="lin" valueType="num">
                                      <p:cBhvr additive="base">
                                        <p:cTn id="41" dur="500" fill="hold"/>
                                        <p:tgtEl>
                                          <p:spTgt spid="17411">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741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7411">
                                            <p:txEl>
                                              <p:pRg st="6" end="6"/>
                                            </p:txEl>
                                          </p:spTgt>
                                        </p:tgtEl>
                                        <p:attrNameLst>
                                          <p:attrName>style.visibility</p:attrName>
                                        </p:attrNameLst>
                                      </p:cBhvr>
                                      <p:to>
                                        <p:strVal val="visible"/>
                                      </p:to>
                                    </p:set>
                                    <p:anim calcmode="lin" valueType="num">
                                      <p:cBhvr additive="base">
                                        <p:cTn id="47" dur="500" fill="hold"/>
                                        <p:tgtEl>
                                          <p:spTgt spid="17411">
                                            <p:txEl>
                                              <p:pRg st="6" end="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741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build="p" autoUpdateAnimBg="0"/>
      <p:bldP spid="17411"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2"/>
          <p:cNvSpPr>
            <a:spLocks noGrp="1"/>
          </p:cNvSpPr>
          <p:nvPr>
            <p:ph idx="1"/>
          </p:nvPr>
        </p:nvSpPr>
        <p:spPr>
          <a:xfrm>
            <a:off x="0" y="0"/>
            <a:ext cx="8763000" cy="6858000"/>
          </a:xfrm>
        </p:spPr>
        <p:txBody>
          <a:bodyPr/>
          <a:lstStyle/>
          <a:p>
            <a:pPr algn="r" eaLnBrk="1" hangingPunct="1">
              <a:buFont typeface="Wingdings 3" pitchFamily="18" charset="2"/>
              <a:buNone/>
            </a:pPr>
            <a:endParaRPr lang="fa-IR" sz="3200" dirty="0" smtClean="0">
              <a:solidFill>
                <a:srgbClr val="66FF33"/>
              </a:solidFill>
            </a:endParaRPr>
          </a:p>
          <a:p>
            <a:pPr algn="r" eaLnBrk="1" hangingPunct="1">
              <a:buFont typeface="Wingdings 3" pitchFamily="18" charset="2"/>
              <a:buNone/>
            </a:pPr>
            <a:r>
              <a:rPr lang="fa-IR" sz="3600" b="1" dirty="0" smtClean="0">
                <a:solidFill>
                  <a:srgbClr val="7030A0"/>
                </a:solidFill>
              </a:rPr>
              <a:t>                                    پالت</a:t>
            </a:r>
          </a:p>
          <a:p>
            <a:pPr algn="r" eaLnBrk="1" hangingPunct="1">
              <a:buFont typeface="Wingdings 3" pitchFamily="18" charset="2"/>
              <a:buNone/>
            </a:pPr>
            <a:r>
              <a:rPr lang="en-US" sz="2400" b="1" dirty="0" smtClean="0"/>
              <a:t>.</a:t>
            </a:r>
            <a:r>
              <a:rPr lang="fa-IR" sz="2400" b="1" dirty="0" smtClean="0"/>
              <a:t>سکوی کوچک قابل انتقالی است که برای حمل ونقل از آنها استفاده می کنیم</a:t>
            </a:r>
          </a:p>
          <a:p>
            <a:pPr algn="r" eaLnBrk="1" hangingPunct="1">
              <a:buFont typeface="Wingdings 3" pitchFamily="18" charset="2"/>
              <a:buNone/>
            </a:pPr>
            <a:endParaRPr lang="fa-IR" dirty="0" smtClean="0">
              <a:solidFill>
                <a:srgbClr val="00B050"/>
              </a:solidFill>
            </a:endParaRPr>
          </a:p>
          <a:p>
            <a:pPr algn="r" eaLnBrk="1" hangingPunct="1">
              <a:buFont typeface="Wingdings 3" pitchFamily="18" charset="2"/>
              <a:buNone/>
            </a:pPr>
            <a:r>
              <a:rPr lang="fa-IR" b="1" dirty="0" smtClean="0">
                <a:solidFill>
                  <a:srgbClr val="7030A0"/>
                </a:solidFill>
              </a:rPr>
              <a:t>چرا از پالت استفاده می شود ؟</a:t>
            </a:r>
          </a:p>
          <a:p>
            <a:pPr algn="r" eaLnBrk="1" hangingPunct="1">
              <a:buFont typeface="Wingdings 3" pitchFamily="18" charset="2"/>
              <a:buNone/>
            </a:pPr>
            <a:r>
              <a:rPr lang="fa-IR" sz="2400" b="1" dirty="0" smtClean="0">
                <a:cs typeface="+mj-cs"/>
              </a:rPr>
              <a:t>1- به جای سطح از حجم انبار استفاده می کنیم. </a:t>
            </a:r>
          </a:p>
          <a:p>
            <a:pPr algn="r" eaLnBrk="1" hangingPunct="1">
              <a:buFont typeface="Wingdings 3" pitchFamily="18" charset="2"/>
              <a:buNone/>
            </a:pPr>
            <a:r>
              <a:rPr lang="fa-IR" sz="2400" b="1" dirty="0" smtClean="0">
                <a:cs typeface="+mj-cs"/>
              </a:rPr>
              <a:t>2- زمان حمل ونقل مکانیکی وحوادث ناشی از آن کاهش می یابد.</a:t>
            </a:r>
          </a:p>
          <a:p>
            <a:pPr algn="r" eaLnBrk="1" hangingPunct="1">
              <a:buFont typeface="Wingdings 3" pitchFamily="18" charset="2"/>
              <a:buNone/>
            </a:pPr>
            <a:r>
              <a:rPr lang="fa-IR" sz="2400" b="1" dirty="0" smtClean="0">
                <a:cs typeface="+mj-cs"/>
              </a:rPr>
              <a:t>3- در هزینه حمل ونقل کاهش هزینه به میزان 45 تا50درصد اتفاق می افتد.  </a:t>
            </a:r>
          </a:p>
          <a:p>
            <a:pPr algn="r" eaLnBrk="1" hangingPunct="1">
              <a:buFont typeface="Wingdings 3" pitchFamily="18" charset="2"/>
              <a:buNone/>
            </a:pPr>
            <a:r>
              <a:rPr lang="fa-IR" sz="2400" b="1" dirty="0" smtClean="0">
                <a:cs typeface="+mj-cs"/>
              </a:rPr>
              <a:t>4- ذخیره سازی را آسان ومشکلات محاسبه وآمار گیری را کاهش می دهد. </a:t>
            </a:r>
          </a:p>
          <a:p>
            <a:pPr algn="r" eaLnBrk="1" hangingPunct="1">
              <a:buFont typeface="Wingdings 3" pitchFamily="18" charset="2"/>
              <a:buNone/>
            </a:pPr>
            <a:r>
              <a:rPr lang="fa-IR" sz="2400" b="1" dirty="0" smtClean="0">
                <a:cs typeface="+mj-cs"/>
              </a:rPr>
              <a:t>5- میزان ضایعات وارده به کالاها کاهش می یابد.  </a:t>
            </a:r>
          </a:p>
          <a:p>
            <a:pPr algn="r" eaLnBrk="1" hangingPunct="1">
              <a:buFont typeface="Wingdings 3" pitchFamily="18" charset="2"/>
              <a:buNone/>
            </a:pPr>
            <a:r>
              <a:rPr lang="fa-IR" sz="2400" b="1" dirty="0" smtClean="0">
                <a:cs typeface="+mj-cs"/>
              </a:rPr>
              <a:t>6- طبقه بندی وتشخیص کالاها آسان تر می شود . </a:t>
            </a:r>
            <a:endParaRPr lang="en-US" sz="2400" b="1" dirty="0" smtClean="0">
              <a:cs typeface="+mj-cs"/>
            </a:endParaRPr>
          </a:p>
          <a:p>
            <a:pPr eaLnBrk="1" hangingPunct="1"/>
            <a:endParaRPr lang="en-US" sz="3000" dirty="0" smtClean="0">
              <a:cs typeface="B Zar" pitchFamily="2" charset="-78"/>
            </a:endParaRPr>
          </a:p>
        </p:txBody>
      </p:sp>
      <p:sp>
        <p:nvSpPr>
          <p:cNvPr id="5" name="Left Arrow 4"/>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4034">
                                            <p:txEl>
                                              <p:pRg st="1" end="1"/>
                                            </p:txEl>
                                          </p:spTgt>
                                        </p:tgtEl>
                                        <p:attrNameLst>
                                          <p:attrName>style.visibility</p:attrName>
                                        </p:attrNameLst>
                                      </p:cBhvr>
                                      <p:to>
                                        <p:strVal val="visible"/>
                                      </p:to>
                                    </p:set>
                                    <p:anim calcmode="lin" valueType="num">
                                      <p:cBhvr additive="base">
                                        <p:cTn id="7" dur="500" fill="hold"/>
                                        <p:tgtEl>
                                          <p:spTgt spid="4403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403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4034">
                                            <p:txEl>
                                              <p:pRg st="2" end="2"/>
                                            </p:txEl>
                                          </p:spTgt>
                                        </p:tgtEl>
                                        <p:attrNameLst>
                                          <p:attrName>style.visibility</p:attrName>
                                        </p:attrNameLst>
                                      </p:cBhvr>
                                      <p:to>
                                        <p:strVal val="visible"/>
                                      </p:to>
                                    </p:set>
                                    <p:anim calcmode="lin" valueType="num">
                                      <p:cBhvr additive="base">
                                        <p:cTn id="13" dur="500" fill="hold"/>
                                        <p:tgtEl>
                                          <p:spTgt spid="4403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403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4034">
                                            <p:txEl>
                                              <p:pRg st="4" end="4"/>
                                            </p:txEl>
                                          </p:spTgt>
                                        </p:tgtEl>
                                        <p:attrNameLst>
                                          <p:attrName>style.visibility</p:attrName>
                                        </p:attrNameLst>
                                      </p:cBhvr>
                                      <p:to>
                                        <p:strVal val="visible"/>
                                      </p:to>
                                    </p:set>
                                    <p:anim calcmode="lin" valueType="num">
                                      <p:cBhvr additive="base">
                                        <p:cTn id="19" dur="500" fill="hold"/>
                                        <p:tgtEl>
                                          <p:spTgt spid="4403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403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4034">
                                            <p:txEl>
                                              <p:pRg st="5" end="5"/>
                                            </p:txEl>
                                          </p:spTgt>
                                        </p:tgtEl>
                                        <p:attrNameLst>
                                          <p:attrName>style.visibility</p:attrName>
                                        </p:attrNameLst>
                                      </p:cBhvr>
                                      <p:to>
                                        <p:strVal val="visible"/>
                                      </p:to>
                                    </p:set>
                                    <p:anim calcmode="lin" valueType="num">
                                      <p:cBhvr additive="base">
                                        <p:cTn id="25" dur="500" fill="hold"/>
                                        <p:tgtEl>
                                          <p:spTgt spid="44034">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403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4034">
                                            <p:txEl>
                                              <p:pRg st="6" end="6"/>
                                            </p:txEl>
                                          </p:spTgt>
                                        </p:tgtEl>
                                        <p:attrNameLst>
                                          <p:attrName>style.visibility</p:attrName>
                                        </p:attrNameLst>
                                      </p:cBhvr>
                                      <p:to>
                                        <p:strVal val="visible"/>
                                      </p:to>
                                    </p:set>
                                    <p:anim calcmode="lin" valueType="num">
                                      <p:cBhvr additive="base">
                                        <p:cTn id="31" dur="500" fill="hold"/>
                                        <p:tgtEl>
                                          <p:spTgt spid="4403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403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4034">
                                            <p:txEl>
                                              <p:pRg st="7" end="7"/>
                                            </p:txEl>
                                          </p:spTgt>
                                        </p:tgtEl>
                                        <p:attrNameLst>
                                          <p:attrName>style.visibility</p:attrName>
                                        </p:attrNameLst>
                                      </p:cBhvr>
                                      <p:to>
                                        <p:strVal val="visible"/>
                                      </p:to>
                                    </p:set>
                                    <p:anim calcmode="lin" valueType="num">
                                      <p:cBhvr additive="base">
                                        <p:cTn id="37" dur="500" fill="hold"/>
                                        <p:tgtEl>
                                          <p:spTgt spid="44034">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403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4034">
                                            <p:txEl>
                                              <p:pRg st="8" end="8"/>
                                            </p:txEl>
                                          </p:spTgt>
                                        </p:tgtEl>
                                        <p:attrNameLst>
                                          <p:attrName>style.visibility</p:attrName>
                                        </p:attrNameLst>
                                      </p:cBhvr>
                                      <p:to>
                                        <p:strVal val="visible"/>
                                      </p:to>
                                    </p:set>
                                    <p:anim calcmode="lin" valueType="num">
                                      <p:cBhvr additive="base">
                                        <p:cTn id="43" dur="500" fill="hold"/>
                                        <p:tgtEl>
                                          <p:spTgt spid="44034">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403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4034">
                                            <p:txEl>
                                              <p:pRg st="9" end="9"/>
                                            </p:txEl>
                                          </p:spTgt>
                                        </p:tgtEl>
                                        <p:attrNameLst>
                                          <p:attrName>style.visibility</p:attrName>
                                        </p:attrNameLst>
                                      </p:cBhvr>
                                      <p:to>
                                        <p:strVal val="visible"/>
                                      </p:to>
                                    </p:set>
                                    <p:anim calcmode="lin" valueType="num">
                                      <p:cBhvr additive="base">
                                        <p:cTn id="49" dur="500" fill="hold"/>
                                        <p:tgtEl>
                                          <p:spTgt spid="44034">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403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4034">
                                            <p:txEl>
                                              <p:pRg st="10" end="10"/>
                                            </p:txEl>
                                          </p:spTgt>
                                        </p:tgtEl>
                                        <p:attrNameLst>
                                          <p:attrName>style.visibility</p:attrName>
                                        </p:attrNameLst>
                                      </p:cBhvr>
                                      <p:to>
                                        <p:strVal val="visible"/>
                                      </p:to>
                                    </p:set>
                                    <p:anim calcmode="lin" valueType="num">
                                      <p:cBhvr additive="base">
                                        <p:cTn id="55" dur="500" fill="hold"/>
                                        <p:tgtEl>
                                          <p:spTgt spid="44034">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403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819400"/>
            <a:ext cx="8534400" cy="1938992"/>
          </a:xfrm>
          <a:prstGeom prst="rect">
            <a:avLst/>
          </a:prstGeom>
        </p:spPr>
        <p:txBody>
          <a:bodyPr wrap="square">
            <a:spAutoFit/>
          </a:bodyPr>
          <a:lstStyle/>
          <a:p>
            <a:pPr algn="r" eaLnBrk="0" hangingPunct="0">
              <a:spcBef>
                <a:spcPct val="50000"/>
              </a:spcBef>
            </a:pPr>
            <a:r>
              <a:rPr kumimoji="1" lang="ar-SA" altLang="en-US" sz="2400" b="1" dirty="0" smtClean="0">
                <a:solidFill>
                  <a:srgbClr val="FF0000"/>
                </a:solidFill>
                <a:ea typeface="Arial Unicode MS" pitchFamily="34" charset="-128"/>
                <a:cs typeface="B Traffic" pitchFamily="2" charset="-78"/>
              </a:rPr>
              <a:t>2-انبار های سر پوشیده </a:t>
            </a:r>
            <a:r>
              <a:rPr kumimoji="1" lang="ar-SA" altLang="en-US" sz="2400" b="1" dirty="0" smtClean="0">
                <a:ea typeface="Arial Unicode MS" pitchFamily="34" charset="-128"/>
                <a:cs typeface="B Traffic" pitchFamily="2" charset="-78"/>
              </a:rPr>
              <a:t>یا هانگارد</a:t>
            </a:r>
            <a:r>
              <a:rPr kumimoji="1" lang="fa-IR" altLang="en-US" sz="2400" b="1" dirty="0" smtClean="0">
                <a:ea typeface="Arial Unicode MS" pitchFamily="34" charset="-128"/>
                <a:cs typeface="B Traffic" pitchFamily="2" charset="-78"/>
              </a:rPr>
              <a:t> </a:t>
            </a:r>
            <a:r>
              <a:rPr kumimoji="1" lang="ar-SA" altLang="en-US" sz="2400" b="1" dirty="0" smtClean="0">
                <a:ea typeface="Arial Unicode MS" pitchFamily="34" charset="-128"/>
                <a:cs typeface="B Traffic" pitchFamily="2" charset="-78"/>
              </a:rPr>
              <a:t>:</a:t>
            </a:r>
            <a:endParaRPr kumimoji="1" lang="en-US" altLang="en-US" sz="2400" b="1" dirty="0" smtClean="0">
              <a:ea typeface="Arial Unicode MS" pitchFamily="34" charset="-128"/>
              <a:cs typeface="B Traffic" pitchFamily="2" charset="-78"/>
            </a:endParaRPr>
          </a:p>
          <a:p>
            <a:pPr algn="r" eaLnBrk="0" hangingPunct="0">
              <a:spcBef>
                <a:spcPct val="50000"/>
              </a:spcBef>
            </a:pPr>
            <a:r>
              <a:rPr kumimoji="1" lang="ar-SA" altLang="en-US" sz="2400" b="1" dirty="0" smtClean="0">
                <a:ea typeface="Arial Unicode MS" pitchFamily="34" charset="-128"/>
                <a:cs typeface="B Traffic" pitchFamily="2" charset="-78"/>
              </a:rPr>
              <a:t> این انبار دارای سقف بوده ولی چهار طرف آن باز است و</a:t>
            </a:r>
            <a:r>
              <a:rPr kumimoji="1" lang="fa-IR" altLang="en-US" sz="2400" b="1" dirty="0" smtClean="0">
                <a:ea typeface="Arial Unicode MS" pitchFamily="34" charset="-128"/>
                <a:cs typeface="B Traffic" pitchFamily="2" charset="-78"/>
              </a:rPr>
              <a:t> </a:t>
            </a:r>
            <a:r>
              <a:rPr kumimoji="1" lang="ar-SA" altLang="en-US" sz="2400" b="1" dirty="0" smtClean="0">
                <a:ea typeface="Arial Unicode MS" pitchFamily="34" charset="-128"/>
                <a:cs typeface="B Traffic" pitchFamily="2" charset="-78"/>
              </a:rPr>
              <a:t>فاقد حفاظ</a:t>
            </a:r>
            <a:r>
              <a:rPr kumimoji="1" lang="fa-IR" altLang="en-US" sz="2400" b="1" dirty="0" smtClean="0">
                <a:ea typeface="Arial Unicode MS" pitchFamily="34" charset="-128"/>
                <a:cs typeface="B Traffic" pitchFamily="2" charset="-78"/>
              </a:rPr>
              <a:t> </a:t>
            </a:r>
            <a:r>
              <a:rPr kumimoji="1" lang="ar-SA" altLang="en-US" sz="2400" b="1" dirty="0" smtClean="0">
                <a:ea typeface="Arial Unicode MS" pitchFamily="34" charset="-128"/>
                <a:cs typeface="B Traffic" pitchFamily="2" charset="-78"/>
              </a:rPr>
              <a:t>جانبی است.</a:t>
            </a:r>
            <a:endParaRPr kumimoji="1" lang="en-US" altLang="en-US" sz="2400" b="1" dirty="0" smtClean="0">
              <a:ea typeface="Arial Unicode MS" pitchFamily="34" charset="-128"/>
              <a:cs typeface="B Traffic" pitchFamily="2" charset="-78"/>
            </a:endParaRPr>
          </a:p>
          <a:p>
            <a:pPr algn="r" eaLnBrk="0" hangingPunct="0">
              <a:spcBef>
                <a:spcPct val="50000"/>
              </a:spcBef>
            </a:pPr>
            <a:r>
              <a:rPr kumimoji="1" lang="ar-SA" altLang="en-US" sz="2400" b="1" dirty="0" smtClean="0">
                <a:ea typeface="Arial Unicode MS" pitchFamily="34" charset="-128"/>
                <a:cs typeface="B Traffic" pitchFamily="2" charset="-78"/>
              </a:rPr>
              <a:t>(این نوع انبارها،  كالاها را فقط از باران و آفتاب  حفظ  می كند)</a:t>
            </a:r>
            <a:endParaRPr kumimoji="1" lang="en-US" altLang="en-US" sz="2400" b="1" dirty="0" smtClean="0">
              <a:ea typeface="Arial Unicode MS" pitchFamily="34" charset="-128"/>
              <a:cs typeface="B Traffic" pitchFamily="2" charset="-78"/>
            </a:endParaRPr>
          </a:p>
        </p:txBody>
      </p:sp>
      <p:sp>
        <p:nvSpPr>
          <p:cNvPr id="5" name="Rectangle 4"/>
          <p:cNvSpPr/>
          <p:nvPr/>
        </p:nvSpPr>
        <p:spPr>
          <a:xfrm>
            <a:off x="0" y="5105400"/>
            <a:ext cx="8915400" cy="1384995"/>
          </a:xfrm>
          <a:prstGeom prst="rect">
            <a:avLst/>
          </a:prstGeom>
        </p:spPr>
        <p:txBody>
          <a:bodyPr wrap="square">
            <a:spAutoFit/>
          </a:bodyPr>
          <a:lstStyle/>
          <a:p>
            <a:pPr algn="r" eaLnBrk="0" hangingPunct="0">
              <a:spcBef>
                <a:spcPct val="50000"/>
              </a:spcBef>
            </a:pPr>
            <a:r>
              <a:rPr kumimoji="1" lang="ar-SA" altLang="en-US" sz="2400" b="1" dirty="0" smtClean="0">
                <a:solidFill>
                  <a:srgbClr val="FF0000"/>
                </a:solidFill>
                <a:ea typeface="Arial Unicode MS" pitchFamily="34" charset="-128"/>
                <a:cs typeface="B Traffic" pitchFamily="2" charset="-78"/>
              </a:rPr>
              <a:t>3-انبارهای بازیا محوطه:</a:t>
            </a:r>
          </a:p>
          <a:p>
            <a:pPr algn="r" eaLnBrk="0" hangingPunct="0">
              <a:spcBef>
                <a:spcPct val="50000"/>
              </a:spcBef>
            </a:pPr>
            <a:r>
              <a:rPr kumimoji="1" lang="en-US" altLang="en-US" sz="2400" b="1" dirty="0" smtClean="0">
                <a:ea typeface="Arial Unicode MS" pitchFamily="34" charset="-128"/>
                <a:cs typeface="B Traffic" pitchFamily="2" charset="-78"/>
              </a:rPr>
              <a:t>        </a:t>
            </a:r>
            <a:r>
              <a:rPr kumimoji="1" lang="fa-IR" altLang="en-US" sz="2400" b="1" dirty="0" smtClean="0">
                <a:ea typeface="Arial Unicode MS" pitchFamily="34" charset="-128"/>
                <a:cs typeface="B Traffic" pitchFamily="2" charset="-78"/>
              </a:rPr>
              <a:t> ا</a:t>
            </a:r>
            <a:r>
              <a:rPr kumimoji="1" lang="ar-SA" altLang="en-US" sz="2400" b="1" dirty="0" smtClean="0">
                <a:ea typeface="Arial Unicode MS" pitchFamily="34" charset="-128"/>
                <a:cs typeface="B Traffic" pitchFamily="2" charset="-78"/>
              </a:rPr>
              <a:t>ین انبارها به صورت محوطه بوده وجهت نگاهداری ماشین آلات و</a:t>
            </a:r>
            <a:r>
              <a:rPr kumimoji="1" lang="fa-IR" altLang="en-US" sz="2400" b="1" dirty="0" smtClean="0">
                <a:ea typeface="Arial Unicode MS" pitchFamily="34" charset="-128"/>
                <a:cs typeface="B Traffic" pitchFamily="2" charset="-78"/>
              </a:rPr>
              <a:t> </a:t>
            </a:r>
            <a:r>
              <a:rPr kumimoji="1" lang="ar-SA" altLang="en-US" sz="2400" b="1" dirty="0" smtClean="0">
                <a:ea typeface="Arial Unicode MS" pitchFamily="34" charset="-128"/>
                <a:cs typeface="B Traffic" pitchFamily="2" charset="-78"/>
              </a:rPr>
              <a:t>لوازم</a:t>
            </a:r>
            <a:r>
              <a:rPr kumimoji="1" lang="fa-IR" altLang="en-US" sz="2400" b="1" dirty="0" smtClean="0">
                <a:ea typeface="Arial Unicode MS" pitchFamily="34" charset="-128"/>
                <a:cs typeface="B Traffic" pitchFamily="2" charset="-78"/>
              </a:rPr>
              <a:t>  سنگين  </a:t>
            </a:r>
            <a:r>
              <a:rPr kumimoji="1" lang="ar-SA" altLang="en-US" sz="2400" b="1" dirty="0" smtClean="0">
                <a:ea typeface="Arial Unicode MS" pitchFamily="34" charset="-128"/>
                <a:cs typeface="B Traffic" pitchFamily="2" charset="-78"/>
              </a:rPr>
              <a:t>استفاده می شود</a:t>
            </a:r>
            <a:r>
              <a:rPr kumimoji="1" lang="fa-IR" altLang="en-US" sz="2400" b="1" dirty="0" smtClean="0">
                <a:ea typeface="Arial Unicode MS" pitchFamily="34" charset="-128"/>
                <a:cs typeface="B Traffic" pitchFamily="2" charset="-78"/>
              </a:rPr>
              <a:t>.</a:t>
            </a:r>
            <a:endParaRPr kumimoji="1" lang="en-US" altLang="en-US" sz="2400" b="1" dirty="0">
              <a:ea typeface="Arial Unicode MS" pitchFamily="34" charset="-128"/>
              <a:cs typeface="B Traffic" pitchFamily="2" charset="-78"/>
            </a:endParaRPr>
          </a:p>
        </p:txBody>
      </p:sp>
      <p:sp>
        <p:nvSpPr>
          <p:cNvPr id="6" name="Rectangle 5"/>
          <p:cNvSpPr/>
          <p:nvPr/>
        </p:nvSpPr>
        <p:spPr>
          <a:xfrm>
            <a:off x="609600" y="1219200"/>
            <a:ext cx="7848600" cy="1384995"/>
          </a:xfrm>
          <a:prstGeom prst="rect">
            <a:avLst/>
          </a:prstGeom>
        </p:spPr>
        <p:txBody>
          <a:bodyPr wrap="square">
            <a:spAutoFit/>
          </a:bodyPr>
          <a:lstStyle/>
          <a:p>
            <a:pPr algn="r" eaLnBrk="0" hangingPunct="0">
              <a:spcBef>
                <a:spcPct val="50000"/>
              </a:spcBef>
            </a:pPr>
            <a:r>
              <a:rPr kumimoji="1" lang="fa-IR" altLang="en-US" sz="2400" b="1" dirty="0" smtClean="0">
                <a:solidFill>
                  <a:srgbClr val="FF0000"/>
                </a:solidFill>
                <a:ea typeface="Arial Unicode MS" pitchFamily="34" charset="-128"/>
                <a:cs typeface="B Traffic" pitchFamily="2" charset="-78"/>
              </a:rPr>
              <a:t>-</a:t>
            </a:r>
            <a:r>
              <a:rPr kumimoji="1" lang="ar-SA" altLang="en-US" sz="2400" b="1" dirty="0" smtClean="0">
                <a:solidFill>
                  <a:srgbClr val="FF0000"/>
                </a:solidFill>
                <a:ea typeface="Arial Unicode MS" pitchFamily="34" charset="-128"/>
                <a:cs typeface="B Traffic" pitchFamily="2" charset="-78"/>
              </a:rPr>
              <a:t>انبار پوشیده:</a:t>
            </a:r>
            <a:endParaRPr kumimoji="1" lang="en-US" altLang="en-US" sz="2400" b="1" dirty="0" smtClean="0">
              <a:solidFill>
                <a:srgbClr val="FF0000"/>
              </a:solidFill>
              <a:ea typeface="Arial Unicode MS" pitchFamily="34" charset="-128"/>
              <a:cs typeface="B Traffic" pitchFamily="2" charset="-78"/>
            </a:endParaRPr>
          </a:p>
          <a:p>
            <a:pPr algn="r" eaLnBrk="0" hangingPunct="0">
              <a:spcBef>
                <a:spcPct val="50000"/>
              </a:spcBef>
            </a:pPr>
            <a:r>
              <a:rPr kumimoji="1" lang="fa-IR" altLang="en-US" sz="2400" b="1" dirty="0" smtClean="0">
                <a:ea typeface="Arial Unicode MS" pitchFamily="34" charset="-128"/>
                <a:cs typeface="B Traffic" pitchFamily="2" charset="-78"/>
              </a:rPr>
              <a:t>اطراف این انبارها</a:t>
            </a:r>
            <a:r>
              <a:rPr kumimoji="1" lang="ar-SA" altLang="en-US" sz="2400" b="1" dirty="0" smtClean="0">
                <a:ea typeface="Arial Unicode MS" pitchFamily="34" charset="-128"/>
                <a:cs typeface="B Traffic" pitchFamily="2" charset="-78"/>
              </a:rPr>
              <a:t> از </a:t>
            </a:r>
            <a:r>
              <a:rPr kumimoji="1" lang="fa-IR" altLang="en-US" sz="2400" b="1" dirty="0" smtClean="0">
                <a:ea typeface="Arial Unicode MS" pitchFamily="34" charset="-128"/>
                <a:cs typeface="B Traffic" pitchFamily="2" charset="-78"/>
              </a:rPr>
              <a:t>طرفین</a:t>
            </a:r>
            <a:r>
              <a:rPr kumimoji="1" lang="ar-SA" altLang="en-US" sz="2400" b="1" dirty="0" smtClean="0">
                <a:ea typeface="Arial Unicode MS" pitchFamily="34" charset="-128"/>
                <a:cs typeface="B Traffic" pitchFamily="2" charset="-78"/>
              </a:rPr>
              <a:t> بسته است ودارای سقف و وسایل ایمنی  كامل میباشد</a:t>
            </a:r>
            <a:r>
              <a:rPr kumimoji="1" lang="fa-IR" altLang="en-US" sz="2400" b="1" dirty="0" smtClean="0">
                <a:ea typeface="Arial Unicode MS" pitchFamily="34" charset="-128"/>
                <a:cs typeface="B Traffic" pitchFamily="2" charset="-78"/>
              </a:rPr>
              <a:t>.</a:t>
            </a:r>
            <a:endParaRPr kumimoji="1" lang="en-US" altLang="en-US" sz="2400" b="1" dirty="0">
              <a:ea typeface="Arial Unicode MS" pitchFamily="34" charset="-128"/>
              <a:cs typeface="B Traffic" pitchFamily="2" charset="-78"/>
            </a:endParaRPr>
          </a:p>
        </p:txBody>
      </p:sp>
      <p:sp>
        <p:nvSpPr>
          <p:cNvPr id="7" name="Rectangle 6"/>
          <p:cNvSpPr/>
          <p:nvPr/>
        </p:nvSpPr>
        <p:spPr>
          <a:xfrm>
            <a:off x="3505200" y="457200"/>
            <a:ext cx="2133600" cy="584775"/>
          </a:xfrm>
          <a:prstGeom prst="rect">
            <a:avLst/>
          </a:prstGeom>
        </p:spPr>
        <p:txBody>
          <a:bodyPr wrap="square">
            <a:spAutoFit/>
          </a:bodyPr>
          <a:lstStyle/>
          <a:p>
            <a:pPr eaLnBrk="0" hangingPunct="0">
              <a:spcBef>
                <a:spcPct val="50000"/>
              </a:spcBef>
            </a:pPr>
            <a:r>
              <a:rPr kumimoji="1" lang="ar-SA" altLang="en-US" sz="3200" b="1" dirty="0" smtClean="0">
                <a:solidFill>
                  <a:schemeClr val="accent2"/>
                </a:solidFill>
                <a:ea typeface="Arial Unicode MS" pitchFamily="34" charset="-128"/>
                <a:cs typeface="B Traffic" pitchFamily="2" charset="-78"/>
              </a:rPr>
              <a:t>انواع انبارها</a:t>
            </a:r>
            <a:r>
              <a:rPr kumimoji="1" lang="fa-IR" altLang="en-US" sz="3200" b="1" dirty="0" smtClean="0">
                <a:solidFill>
                  <a:schemeClr val="accent2"/>
                </a:solidFill>
                <a:ea typeface="Arial Unicode MS" pitchFamily="34" charset="-128"/>
                <a:cs typeface="B Traffic" pitchFamily="2" charset="-78"/>
              </a:rPr>
              <a:t> </a:t>
            </a:r>
            <a:endParaRPr kumimoji="1" lang="en-US" sz="3200" b="1" dirty="0">
              <a:solidFill>
                <a:schemeClr val="accent2"/>
              </a:solidFill>
              <a:latin typeface="Tahoma" pitchFamily="34" charset="0"/>
              <a:ea typeface="Arial Unicode MS" pitchFamily="34" charset="-128"/>
              <a:cs typeface="B Traffic" pitchFamily="2" charset="-78"/>
            </a:endParaRPr>
          </a:p>
        </p:txBody>
      </p:sp>
      <p:sp>
        <p:nvSpPr>
          <p:cNvPr id="8" name="Left Arrow 7"/>
          <p:cNvSpPr/>
          <p:nvPr/>
        </p:nvSpPr>
        <p:spPr>
          <a:xfrm>
            <a:off x="30480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 calcmode="lin" valueType="num">
                                      <p:cBhvr additive="base">
                                        <p:cTn id="3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 calcmode="lin" valueType="num">
                                      <p:cBhvr additive="base">
                                        <p:cTn id="3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1" end="1"/>
                                            </p:txEl>
                                          </p:spTgt>
                                        </p:tgtEl>
                                        <p:attrNameLst>
                                          <p:attrName>style.visibility</p:attrName>
                                        </p:attrNameLst>
                                      </p:cBhvr>
                                      <p:to>
                                        <p:strVal val="visible"/>
                                      </p:to>
                                    </p:set>
                                    <p:anim calcmode="lin" valueType="num">
                                      <p:cBhvr additive="base">
                                        <p:cTn id="4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P spid="6"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p:cNvSpPr>
            <a:spLocks noGrp="1"/>
          </p:cNvSpPr>
          <p:nvPr>
            <p:ph idx="1"/>
          </p:nvPr>
        </p:nvSpPr>
        <p:spPr>
          <a:xfrm>
            <a:off x="381000" y="0"/>
            <a:ext cx="8229600" cy="6858000"/>
          </a:xfrm>
        </p:spPr>
        <p:txBody>
          <a:bodyPr/>
          <a:lstStyle/>
          <a:p>
            <a:pPr rtl="1" eaLnBrk="1" hangingPunct="1">
              <a:buFont typeface="Wingdings 3" pitchFamily="18" charset="2"/>
              <a:buNone/>
            </a:pPr>
            <a:endParaRPr lang="fa-IR" sz="2400" b="1" dirty="0" smtClean="0">
              <a:solidFill>
                <a:srgbClr val="66FF33"/>
              </a:solidFill>
              <a:cs typeface="+mj-cs"/>
            </a:endParaRPr>
          </a:p>
          <a:p>
            <a:pPr rtl="1" eaLnBrk="1" hangingPunct="1">
              <a:buFont typeface="Wingdings 3" pitchFamily="18" charset="2"/>
              <a:buNone/>
            </a:pPr>
            <a:endParaRPr lang="fa-IR" sz="2400" b="1" dirty="0" smtClean="0">
              <a:solidFill>
                <a:srgbClr val="66FF33"/>
              </a:solidFill>
              <a:cs typeface="+mj-cs"/>
            </a:endParaRPr>
          </a:p>
          <a:p>
            <a:pPr rtl="1" eaLnBrk="1" hangingPunct="1">
              <a:buFont typeface="Wingdings 3" pitchFamily="18" charset="2"/>
              <a:buNone/>
            </a:pPr>
            <a:endParaRPr lang="fa-IR" sz="2400" b="1" dirty="0" smtClean="0">
              <a:solidFill>
                <a:srgbClr val="66FF33"/>
              </a:solidFill>
              <a:cs typeface="+mj-cs"/>
            </a:endParaRPr>
          </a:p>
          <a:p>
            <a:pPr rtl="1" eaLnBrk="1" hangingPunct="1">
              <a:buFont typeface="Wingdings 3" pitchFamily="18" charset="2"/>
              <a:buNone/>
            </a:pPr>
            <a:r>
              <a:rPr lang="fa-IR" sz="3200" b="1" dirty="0" smtClean="0">
                <a:solidFill>
                  <a:srgbClr val="7030A0"/>
                </a:solidFill>
                <a:cs typeface="+mj-cs"/>
              </a:rPr>
              <a:t>                       انواع پالت ها از نظر جنس :</a:t>
            </a:r>
          </a:p>
          <a:p>
            <a:pPr rtl="1" eaLnBrk="1" hangingPunct="1">
              <a:buFont typeface="Wingdings 3" pitchFamily="18" charset="2"/>
              <a:buNone/>
            </a:pPr>
            <a:endParaRPr lang="fa-IR" sz="2400" b="1" dirty="0" smtClean="0">
              <a:solidFill>
                <a:srgbClr val="66FF33"/>
              </a:solidFill>
              <a:cs typeface="+mj-cs"/>
            </a:endParaRPr>
          </a:p>
          <a:p>
            <a:pPr eaLnBrk="1" hangingPunct="1">
              <a:buFont typeface="Wingdings 3" pitchFamily="18" charset="2"/>
              <a:buNone/>
            </a:pPr>
            <a:endParaRPr lang="fa-IR" sz="2400" b="1" dirty="0" smtClean="0">
              <a:cs typeface="+mj-cs"/>
            </a:endParaRPr>
          </a:p>
          <a:p>
            <a:pPr eaLnBrk="1" hangingPunct="1">
              <a:buFont typeface="Wingdings 3" pitchFamily="18" charset="2"/>
              <a:buNone/>
            </a:pPr>
            <a:r>
              <a:rPr lang="fa-IR" sz="2400" b="1" dirty="0" smtClean="0">
                <a:cs typeface="+mj-cs"/>
              </a:rPr>
              <a:t>1- چوبی : استحکام کم ولی سبک و ارزان قيمت . </a:t>
            </a:r>
          </a:p>
          <a:p>
            <a:pPr eaLnBrk="1" hangingPunct="1">
              <a:buFont typeface="Wingdings 3" pitchFamily="18" charset="2"/>
              <a:buNone/>
            </a:pPr>
            <a:r>
              <a:rPr lang="en-US" sz="2400" b="1" dirty="0" smtClean="0">
                <a:cs typeface="+mj-cs"/>
              </a:rPr>
              <a:t> </a:t>
            </a:r>
            <a:endParaRPr lang="fa-IR" sz="2400" b="1" dirty="0" smtClean="0">
              <a:cs typeface="+mj-cs"/>
            </a:endParaRPr>
          </a:p>
          <a:p>
            <a:pPr eaLnBrk="1" hangingPunct="1">
              <a:buFont typeface="Wingdings 3" pitchFamily="18" charset="2"/>
              <a:buNone/>
            </a:pPr>
            <a:r>
              <a:rPr lang="fa-IR" sz="2400" b="1" dirty="0" smtClean="0">
                <a:cs typeface="+mj-cs"/>
              </a:rPr>
              <a:t>2- فلزی : استحکام زیاد وبرای وسایل سنگین ولي هزينه زياد.</a:t>
            </a:r>
          </a:p>
          <a:p>
            <a:pPr eaLnBrk="1" hangingPunct="1">
              <a:buFont typeface="Wingdings 3" pitchFamily="18" charset="2"/>
              <a:buNone/>
            </a:pPr>
            <a:endParaRPr lang="fa-IR" sz="2400" b="1" dirty="0" smtClean="0">
              <a:cs typeface="+mj-cs"/>
            </a:endParaRPr>
          </a:p>
          <a:p>
            <a:pPr eaLnBrk="1" hangingPunct="1">
              <a:buFont typeface="Wingdings 3" pitchFamily="18" charset="2"/>
              <a:buNone/>
            </a:pPr>
            <a:r>
              <a:rPr lang="fa-IR" sz="2400" b="1" dirty="0" smtClean="0">
                <a:cs typeface="+mj-cs"/>
              </a:rPr>
              <a:t>3- پلاستیکی : سبک ، ارزان وبرای صادرات ومواد غذایی ویک بار مصرف استفاده می شوند .  </a:t>
            </a:r>
            <a:endParaRPr lang="en-US" sz="2400" b="1" dirty="0" smtClean="0">
              <a:cs typeface="+mj-cs"/>
            </a:endParaRPr>
          </a:p>
        </p:txBody>
      </p:sp>
      <p:sp>
        <p:nvSpPr>
          <p:cNvPr id="4" name="Left Arrow 3"/>
          <p:cNvSpPr/>
          <p:nvPr/>
        </p:nvSpPr>
        <p:spPr>
          <a:xfrm>
            <a:off x="0" y="60198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a:t>
            </a:r>
            <a:r>
              <a:rPr lang="fa-IR" sz="2800" b="1" dirty="0" smtClean="0">
                <a:solidFill>
                  <a:schemeClr val="bg1"/>
                </a:solidFill>
                <a:cs typeface="B Nazanin" pitchFamily="2" charset="-78"/>
              </a:rPr>
              <a:t>یعدی</a:t>
            </a:r>
            <a:endParaRPr lang="en-US" sz="28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5058">
                                            <p:txEl>
                                              <p:pRg st="3" end="3"/>
                                            </p:txEl>
                                          </p:spTgt>
                                        </p:tgtEl>
                                        <p:attrNameLst>
                                          <p:attrName>style.visibility</p:attrName>
                                        </p:attrNameLst>
                                      </p:cBhvr>
                                      <p:to>
                                        <p:strVal val="visible"/>
                                      </p:to>
                                    </p:set>
                                    <p:anim calcmode="lin" valueType="num">
                                      <p:cBhvr additive="base">
                                        <p:cTn id="7" dur="500" fill="hold"/>
                                        <p:tgtEl>
                                          <p:spTgt spid="45058">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505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58">
                                            <p:txEl>
                                              <p:pRg st="6" end="6"/>
                                            </p:txEl>
                                          </p:spTgt>
                                        </p:tgtEl>
                                        <p:attrNameLst>
                                          <p:attrName>style.visibility</p:attrName>
                                        </p:attrNameLst>
                                      </p:cBhvr>
                                      <p:to>
                                        <p:strVal val="visible"/>
                                      </p:to>
                                    </p:set>
                                    <p:anim calcmode="lin" valueType="num">
                                      <p:cBhvr additive="base">
                                        <p:cTn id="13" dur="500" fill="hold"/>
                                        <p:tgtEl>
                                          <p:spTgt spid="45058">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505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5058">
                                            <p:txEl>
                                              <p:pRg st="7" end="7"/>
                                            </p:txEl>
                                          </p:spTgt>
                                        </p:tgtEl>
                                        <p:attrNameLst>
                                          <p:attrName>style.visibility</p:attrName>
                                        </p:attrNameLst>
                                      </p:cBhvr>
                                      <p:to>
                                        <p:strVal val="visible"/>
                                      </p:to>
                                    </p:set>
                                    <p:anim calcmode="lin" valueType="num">
                                      <p:cBhvr additive="base">
                                        <p:cTn id="19" dur="500" fill="hold"/>
                                        <p:tgtEl>
                                          <p:spTgt spid="45058">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505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5058">
                                            <p:txEl>
                                              <p:pRg st="8" end="8"/>
                                            </p:txEl>
                                          </p:spTgt>
                                        </p:tgtEl>
                                        <p:attrNameLst>
                                          <p:attrName>style.visibility</p:attrName>
                                        </p:attrNameLst>
                                      </p:cBhvr>
                                      <p:to>
                                        <p:strVal val="visible"/>
                                      </p:to>
                                    </p:set>
                                    <p:anim calcmode="lin" valueType="num">
                                      <p:cBhvr additive="base">
                                        <p:cTn id="25" dur="500" fill="hold"/>
                                        <p:tgtEl>
                                          <p:spTgt spid="45058">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505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5058">
                                            <p:txEl>
                                              <p:pRg st="10" end="10"/>
                                            </p:txEl>
                                          </p:spTgt>
                                        </p:tgtEl>
                                        <p:attrNameLst>
                                          <p:attrName>style.visibility</p:attrName>
                                        </p:attrNameLst>
                                      </p:cBhvr>
                                      <p:to>
                                        <p:strVal val="visible"/>
                                      </p:to>
                                    </p:set>
                                    <p:anim calcmode="lin" valueType="num">
                                      <p:cBhvr additive="base">
                                        <p:cTn id="31" dur="500" fill="hold"/>
                                        <p:tgtEl>
                                          <p:spTgt spid="45058">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5058">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Content Placeholder 2"/>
          <p:cNvSpPr>
            <a:spLocks noGrp="1"/>
          </p:cNvSpPr>
          <p:nvPr>
            <p:ph idx="1"/>
          </p:nvPr>
        </p:nvSpPr>
        <p:spPr>
          <a:xfrm>
            <a:off x="0" y="0"/>
            <a:ext cx="8763000" cy="6858000"/>
          </a:xfrm>
        </p:spPr>
        <p:txBody>
          <a:bodyPr/>
          <a:lstStyle/>
          <a:p>
            <a:pPr algn="r" eaLnBrk="1" hangingPunct="1">
              <a:buFont typeface="Wingdings 3" pitchFamily="18" charset="2"/>
              <a:buNone/>
            </a:pPr>
            <a:r>
              <a:rPr lang="fa-IR" sz="3200" b="1" dirty="0" smtClean="0">
                <a:solidFill>
                  <a:srgbClr val="66FF33"/>
                </a:solidFill>
                <a:cs typeface="+mj-cs"/>
              </a:rPr>
              <a:t> </a:t>
            </a:r>
          </a:p>
          <a:p>
            <a:pPr algn="r" eaLnBrk="1" hangingPunct="1">
              <a:buFont typeface="Wingdings 3" pitchFamily="18" charset="2"/>
              <a:buNone/>
            </a:pPr>
            <a:r>
              <a:rPr lang="fa-IR" sz="3200" b="1" dirty="0" smtClean="0">
                <a:solidFill>
                  <a:srgbClr val="7030A0"/>
                </a:solidFill>
                <a:cs typeface="+mj-cs"/>
              </a:rPr>
              <a:t>مواردی در مورد اصول ایمنی وحفاظت انبارها :</a:t>
            </a:r>
            <a:endParaRPr lang="fa-IR" sz="2400" b="1" dirty="0" smtClean="0">
              <a:cs typeface="+mj-cs"/>
            </a:endParaRPr>
          </a:p>
          <a:p>
            <a:pPr algn="r" eaLnBrk="1" hangingPunct="1">
              <a:buFont typeface="Wingdings 3" pitchFamily="18" charset="2"/>
              <a:buNone/>
            </a:pPr>
            <a:r>
              <a:rPr lang="fa-IR" sz="2400" b="1" dirty="0" smtClean="0">
                <a:cs typeface="+mj-cs"/>
              </a:rPr>
              <a:t>1- از کلاه وکفش ایمنی استفاده شود .</a:t>
            </a:r>
          </a:p>
          <a:p>
            <a:pPr algn="r" eaLnBrk="1" hangingPunct="1">
              <a:buFont typeface="Wingdings 3" pitchFamily="18" charset="2"/>
              <a:buNone/>
            </a:pPr>
            <a:endParaRPr lang="fa-IR" sz="2400" b="1" dirty="0" smtClean="0">
              <a:cs typeface="+mj-cs"/>
            </a:endParaRPr>
          </a:p>
          <a:p>
            <a:pPr algn="r" eaLnBrk="1" hangingPunct="1">
              <a:buFont typeface="Wingdings 3" pitchFamily="18" charset="2"/>
              <a:buNone/>
            </a:pPr>
            <a:r>
              <a:rPr lang="fa-IR" sz="2400" b="1" dirty="0" smtClean="0">
                <a:cs typeface="+mj-cs"/>
              </a:rPr>
              <a:t>2- در محلهای ممنوعه از سیگار کشیدن خودداری شود .</a:t>
            </a:r>
          </a:p>
          <a:p>
            <a:pPr algn="r" eaLnBrk="1" hangingPunct="1">
              <a:buFont typeface="Wingdings 3" pitchFamily="18" charset="2"/>
              <a:buNone/>
            </a:pPr>
            <a:endParaRPr lang="fa-IR" sz="2400" b="1" dirty="0" smtClean="0">
              <a:cs typeface="+mj-cs"/>
            </a:endParaRPr>
          </a:p>
          <a:p>
            <a:pPr algn="r" eaLnBrk="1" hangingPunct="1">
              <a:buFont typeface="Wingdings 3" pitchFamily="18" charset="2"/>
              <a:buNone/>
            </a:pPr>
            <a:r>
              <a:rPr lang="fa-IR" sz="2400" b="1" dirty="0" smtClean="0">
                <a:cs typeface="+mj-cs"/>
              </a:rPr>
              <a:t>3- سیم کشی انبار به وسیله افراد متخصص انجام شود .</a:t>
            </a:r>
          </a:p>
          <a:p>
            <a:pPr algn="r" eaLnBrk="1" hangingPunct="1">
              <a:buFont typeface="Wingdings 3" pitchFamily="18" charset="2"/>
              <a:buNone/>
            </a:pPr>
            <a:endParaRPr lang="fa-IR" sz="2400" b="1" dirty="0" smtClean="0">
              <a:cs typeface="+mj-cs"/>
            </a:endParaRPr>
          </a:p>
          <a:p>
            <a:pPr algn="r" eaLnBrk="1" hangingPunct="1">
              <a:buFont typeface="Wingdings 3" pitchFamily="18" charset="2"/>
              <a:buNone/>
            </a:pPr>
            <a:r>
              <a:rPr lang="fa-IR" sz="2400" b="1" dirty="0" smtClean="0">
                <a:cs typeface="+mj-cs"/>
              </a:rPr>
              <a:t>4- پس از اتمام کار روزانه چراغها خاموش شود .</a:t>
            </a:r>
          </a:p>
          <a:p>
            <a:pPr algn="r" eaLnBrk="1" hangingPunct="1">
              <a:buFont typeface="Wingdings 3" pitchFamily="18" charset="2"/>
              <a:buNone/>
            </a:pPr>
            <a:endParaRPr lang="fa-IR" sz="2400" b="1" dirty="0" smtClean="0">
              <a:cs typeface="+mj-cs"/>
            </a:endParaRPr>
          </a:p>
          <a:p>
            <a:pPr algn="r" eaLnBrk="1" hangingPunct="1">
              <a:buFont typeface="Wingdings 3" pitchFamily="18" charset="2"/>
              <a:buNone/>
            </a:pPr>
            <a:r>
              <a:rPr lang="fa-IR" sz="2400" b="1" dirty="0" smtClean="0">
                <a:cs typeface="+mj-cs"/>
              </a:rPr>
              <a:t>5- قطعات با توجه به وزن وحجم جاسازی شوند .</a:t>
            </a:r>
          </a:p>
          <a:p>
            <a:pPr algn="r" eaLnBrk="1" hangingPunct="1">
              <a:buFont typeface="Wingdings 3" pitchFamily="18" charset="2"/>
              <a:buNone/>
            </a:pPr>
            <a:endParaRPr lang="fa-IR" sz="2400" b="1" dirty="0" smtClean="0">
              <a:cs typeface="+mj-cs"/>
            </a:endParaRPr>
          </a:p>
          <a:p>
            <a:pPr algn="r" eaLnBrk="1" hangingPunct="1">
              <a:buFont typeface="Wingdings 3" pitchFamily="18" charset="2"/>
              <a:buNone/>
            </a:pPr>
            <a:r>
              <a:rPr lang="fa-IR" sz="2400" b="1" dirty="0" smtClean="0">
                <a:cs typeface="+mj-cs"/>
              </a:rPr>
              <a:t>6- از قرار دادن قطعات که موجب مسدود شدن جلوی دربهای اضطراری می گردد  خودداری کنیم .</a:t>
            </a:r>
            <a:endParaRPr lang="en-US" sz="2400" b="1" dirty="0" smtClean="0">
              <a:cs typeface="+mj-cs"/>
            </a:endParaRPr>
          </a:p>
          <a:p>
            <a:pPr algn="r" eaLnBrk="1" hangingPunct="1">
              <a:buFont typeface="Wingdings 3" pitchFamily="18" charset="2"/>
              <a:buNone/>
            </a:pPr>
            <a:endParaRPr lang="en-US" sz="2400" b="1" dirty="0" smtClean="0">
              <a:cs typeface="+mj-cs"/>
            </a:endParaRPr>
          </a:p>
          <a:p>
            <a:pPr eaLnBrk="1" hangingPunct="1"/>
            <a:endParaRPr lang="en-US" b="1" dirty="0" smtClean="0">
              <a:cs typeface="+mj-cs"/>
            </a:endParaRPr>
          </a:p>
        </p:txBody>
      </p:sp>
      <p:sp>
        <p:nvSpPr>
          <p:cNvPr id="4" name="Left Arrow 3"/>
          <p:cNvSpPr/>
          <p:nvPr/>
        </p:nvSpPr>
        <p:spPr>
          <a:xfrm>
            <a:off x="304800" y="6019800"/>
            <a:ext cx="2286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a:t>
            </a:r>
            <a:r>
              <a:rPr lang="fa-IR" sz="2800" b="1" dirty="0" smtClean="0">
                <a:solidFill>
                  <a:schemeClr val="bg1"/>
                </a:solidFill>
                <a:cs typeface="B Nazanin" pitchFamily="2" charset="-78"/>
              </a:rPr>
              <a:t>بعدی</a:t>
            </a:r>
            <a:endParaRPr lang="en-US" sz="28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0658">
                                            <p:txEl>
                                              <p:pRg st="0" end="0"/>
                                            </p:txEl>
                                          </p:spTgt>
                                        </p:tgtEl>
                                        <p:attrNameLst>
                                          <p:attrName>style.visibility</p:attrName>
                                        </p:attrNameLst>
                                      </p:cBhvr>
                                      <p:to>
                                        <p:strVal val="visible"/>
                                      </p:to>
                                    </p:set>
                                    <p:anim calcmode="lin" valueType="num">
                                      <p:cBhvr additive="base">
                                        <p:cTn id="7" dur="500" fill="hold"/>
                                        <p:tgtEl>
                                          <p:spTgt spid="7065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065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0658">
                                            <p:txEl>
                                              <p:pRg st="1" end="1"/>
                                            </p:txEl>
                                          </p:spTgt>
                                        </p:tgtEl>
                                        <p:attrNameLst>
                                          <p:attrName>style.visibility</p:attrName>
                                        </p:attrNameLst>
                                      </p:cBhvr>
                                      <p:to>
                                        <p:strVal val="visible"/>
                                      </p:to>
                                    </p:set>
                                    <p:anim calcmode="lin" valueType="num">
                                      <p:cBhvr additive="base">
                                        <p:cTn id="13" dur="500" fill="hold"/>
                                        <p:tgtEl>
                                          <p:spTgt spid="7065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065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0658">
                                            <p:txEl>
                                              <p:pRg st="2" end="2"/>
                                            </p:txEl>
                                          </p:spTgt>
                                        </p:tgtEl>
                                        <p:attrNameLst>
                                          <p:attrName>style.visibility</p:attrName>
                                        </p:attrNameLst>
                                      </p:cBhvr>
                                      <p:to>
                                        <p:strVal val="visible"/>
                                      </p:to>
                                    </p:set>
                                    <p:anim calcmode="lin" valueType="num">
                                      <p:cBhvr additive="base">
                                        <p:cTn id="19" dur="500" fill="hold"/>
                                        <p:tgtEl>
                                          <p:spTgt spid="7065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065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0658">
                                            <p:txEl>
                                              <p:pRg st="4" end="4"/>
                                            </p:txEl>
                                          </p:spTgt>
                                        </p:tgtEl>
                                        <p:attrNameLst>
                                          <p:attrName>style.visibility</p:attrName>
                                        </p:attrNameLst>
                                      </p:cBhvr>
                                      <p:to>
                                        <p:strVal val="visible"/>
                                      </p:to>
                                    </p:set>
                                    <p:anim calcmode="lin" valueType="num">
                                      <p:cBhvr additive="base">
                                        <p:cTn id="25" dur="500" fill="hold"/>
                                        <p:tgtEl>
                                          <p:spTgt spid="70658">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065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0658">
                                            <p:txEl>
                                              <p:pRg st="6" end="6"/>
                                            </p:txEl>
                                          </p:spTgt>
                                        </p:tgtEl>
                                        <p:attrNameLst>
                                          <p:attrName>style.visibility</p:attrName>
                                        </p:attrNameLst>
                                      </p:cBhvr>
                                      <p:to>
                                        <p:strVal val="visible"/>
                                      </p:to>
                                    </p:set>
                                    <p:anim calcmode="lin" valueType="num">
                                      <p:cBhvr additive="base">
                                        <p:cTn id="31" dur="500" fill="hold"/>
                                        <p:tgtEl>
                                          <p:spTgt spid="70658">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065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0658">
                                            <p:txEl>
                                              <p:pRg st="8" end="8"/>
                                            </p:txEl>
                                          </p:spTgt>
                                        </p:tgtEl>
                                        <p:attrNameLst>
                                          <p:attrName>style.visibility</p:attrName>
                                        </p:attrNameLst>
                                      </p:cBhvr>
                                      <p:to>
                                        <p:strVal val="visible"/>
                                      </p:to>
                                    </p:set>
                                    <p:anim calcmode="lin" valueType="num">
                                      <p:cBhvr additive="base">
                                        <p:cTn id="37" dur="500" fill="hold"/>
                                        <p:tgtEl>
                                          <p:spTgt spid="70658">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065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0658">
                                            <p:txEl>
                                              <p:pRg st="10" end="10"/>
                                            </p:txEl>
                                          </p:spTgt>
                                        </p:tgtEl>
                                        <p:attrNameLst>
                                          <p:attrName>style.visibility</p:attrName>
                                        </p:attrNameLst>
                                      </p:cBhvr>
                                      <p:to>
                                        <p:strVal val="visible"/>
                                      </p:to>
                                    </p:set>
                                    <p:anim calcmode="lin" valueType="num">
                                      <p:cBhvr additive="base">
                                        <p:cTn id="43" dur="500" fill="hold"/>
                                        <p:tgtEl>
                                          <p:spTgt spid="70658">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0658">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0658">
                                            <p:txEl>
                                              <p:pRg st="12" end="12"/>
                                            </p:txEl>
                                          </p:spTgt>
                                        </p:tgtEl>
                                        <p:attrNameLst>
                                          <p:attrName>style.visibility</p:attrName>
                                        </p:attrNameLst>
                                      </p:cBhvr>
                                      <p:to>
                                        <p:strVal val="visible"/>
                                      </p:to>
                                    </p:set>
                                    <p:anim calcmode="lin" valueType="num">
                                      <p:cBhvr additive="base">
                                        <p:cTn id="49" dur="500" fill="hold"/>
                                        <p:tgtEl>
                                          <p:spTgt spid="70658">
                                            <p:txEl>
                                              <p:pRg st="12" end="1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0658">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8"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dirty="0" smtClean="0">
                <a:cs typeface="0 Badr" pitchFamily="2" charset="-78"/>
              </a:rPr>
              <a:t>        </a:t>
            </a:r>
            <a:endParaRPr lang="fa-IR" dirty="0">
              <a:cs typeface="0 Badr" pitchFamily="2" charset="-78"/>
            </a:endParaRPr>
          </a:p>
        </p:txBody>
      </p:sp>
      <p:sp>
        <p:nvSpPr>
          <p:cNvPr id="3" name="Subtitle 2"/>
          <p:cNvSpPr>
            <a:spLocks noGrp="1"/>
          </p:cNvSpPr>
          <p:nvPr>
            <p:ph type="subTitle" idx="1"/>
          </p:nvPr>
        </p:nvSpPr>
        <p:spPr>
          <a:xfrm>
            <a:off x="0" y="1066800"/>
            <a:ext cx="9144000" cy="5791200"/>
          </a:xfrm>
        </p:spPr>
        <p:txBody>
          <a:bodyPr>
            <a:normAutofit/>
          </a:bodyPr>
          <a:lstStyle/>
          <a:p>
            <a:endParaRPr lang="fa-IR" sz="3200" dirty="0" smtClean="0">
              <a:cs typeface="0 Badr" pitchFamily="2" charset="-78"/>
            </a:endParaRPr>
          </a:p>
          <a:p>
            <a:r>
              <a:rPr lang="fa-IR" sz="3200" dirty="0" smtClean="0">
                <a:cs typeface="0 Badr" pitchFamily="2" charset="-78"/>
              </a:rPr>
              <a:t>  </a:t>
            </a:r>
            <a:endParaRPr lang="en-US" sz="3200" dirty="0" smtClean="0">
              <a:cs typeface="0 Badr" pitchFamily="2" charset="-78"/>
            </a:endParaRPr>
          </a:p>
          <a:p>
            <a:endParaRPr lang="en-US" sz="3200" dirty="0" smtClean="0">
              <a:cs typeface="0 Badr" pitchFamily="2" charset="-78"/>
            </a:endParaRPr>
          </a:p>
          <a:p>
            <a:endParaRPr lang="en-US" sz="3200" dirty="0" smtClean="0">
              <a:cs typeface="0 Badr" pitchFamily="2" charset="-78"/>
            </a:endParaRPr>
          </a:p>
          <a:p>
            <a:endParaRPr lang="fa-IR" sz="3200" dirty="0">
              <a:cs typeface="0 Badr" pitchFamily="2" charset="-78"/>
            </a:endParaRPr>
          </a:p>
        </p:txBody>
      </p:sp>
    </p:spTree>
  </p:cSld>
  <p:clrMapOvr>
    <a:masterClrMapping/>
  </p:clrMapOvr>
  <p:transition>
    <p:random/>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endParaRPr lang="fa-IR" dirty="0">
              <a:cs typeface="0 Badr" pitchFamily="2" charset="-78"/>
            </a:endParaRPr>
          </a:p>
        </p:txBody>
      </p:sp>
      <p:sp>
        <p:nvSpPr>
          <p:cNvPr id="3" name="Subtitle 2"/>
          <p:cNvSpPr>
            <a:spLocks noGrp="1"/>
          </p:cNvSpPr>
          <p:nvPr>
            <p:ph type="subTitle" idx="1"/>
          </p:nvPr>
        </p:nvSpPr>
        <p:spPr>
          <a:xfrm>
            <a:off x="0" y="1066800"/>
            <a:ext cx="9144000" cy="5791200"/>
          </a:xfrm>
        </p:spPr>
        <p:txBody>
          <a:bodyPr>
            <a:normAutofit/>
          </a:bodyPr>
          <a:lstStyle/>
          <a:p>
            <a:endParaRPr lang="fa-IR" sz="3200" dirty="0" smtClean="0">
              <a:cs typeface="0 Badr" pitchFamily="2" charset="-78"/>
            </a:endParaRPr>
          </a:p>
          <a:p>
            <a:r>
              <a:rPr lang="fa-IR" sz="3200" dirty="0" smtClean="0">
                <a:cs typeface="0 Badr" pitchFamily="2" charset="-78"/>
              </a:rPr>
              <a:t>  </a:t>
            </a:r>
            <a:endParaRPr lang="en-US" sz="3200" dirty="0" smtClean="0">
              <a:cs typeface="0 Badr" pitchFamily="2" charset="-78"/>
            </a:endParaRPr>
          </a:p>
          <a:p>
            <a:endParaRPr lang="en-US" sz="3200" dirty="0" smtClean="0">
              <a:cs typeface="0 Badr" pitchFamily="2" charset="-78"/>
            </a:endParaRPr>
          </a:p>
          <a:p>
            <a:endParaRPr lang="en-US" sz="3200" dirty="0" smtClean="0">
              <a:cs typeface="0 Badr" pitchFamily="2" charset="-78"/>
            </a:endParaRPr>
          </a:p>
          <a:p>
            <a:endParaRPr lang="fa-IR" sz="3200" dirty="0">
              <a:cs typeface="0 Badr" pitchFamily="2" charset="-78"/>
            </a:endParaRPr>
          </a:p>
        </p:txBody>
      </p:sp>
      <p:sp>
        <p:nvSpPr>
          <p:cNvPr id="4" name="Horizontal Scroll 3"/>
          <p:cNvSpPr/>
          <p:nvPr/>
        </p:nvSpPr>
        <p:spPr>
          <a:xfrm>
            <a:off x="152400" y="1066800"/>
            <a:ext cx="8763000" cy="880872"/>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4000" dirty="0">
              <a:cs typeface="0 Badr" pitchFamily="2" charset="-78"/>
            </a:endParaRPr>
          </a:p>
        </p:txBody>
      </p:sp>
      <p:sp>
        <p:nvSpPr>
          <p:cNvPr id="5" name="Horizontal Scroll 4"/>
          <p:cNvSpPr/>
          <p:nvPr/>
        </p:nvSpPr>
        <p:spPr>
          <a:xfrm>
            <a:off x="152400" y="1905000"/>
            <a:ext cx="8839200" cy="83820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4000" dirty="0">
              <a:cs typeface="0 Badr" pitchFamily="2" charset="-78"/>
            </a:endParaRPr>
          </a:p>
        </p:txBody>
      </p:sp>
      <p:sp>
        <p:nvSpPr>
          <p:cNvPr id="6" name="Horizontal Scroll 5"/>
          <p:cNvSpPr/>
          <p:nvPr/>
        </p:nvSpPr>
        <p:spPr>
          <a:xfrm>
            <a:off x="152400" y="2667000"/>
            <a:ext cx="8991600" cy="91440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2400" dirty="0">
              <a:solidFill>
                <a:srgbClr val="FFFF00"/>
              </a:solidFill>
              <a:cs typeface="0 Badr" pitchFamily="2" charset="-78"/>
            </a:endParaRPr>
          </a:p>
        </p:txBody>
      </p:sp>
      <p:sp>
        <p:nvSpPr>
          <p:cNvPr id="7" name="Horizontal Scroll 6"/>
          <p:cNvSpPr/>
          <p:nvPr/>
        </p:nvSpPr>
        <p:spPr>
          <a:xfrm>
            <a:off x="152400" y="3505200"/>
            <a:ext cx="8839200" cy="91440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4000" dirty="0">
              <a:solidFill>
                <a:srgbClr val="002060"/>
              </a:solidFill>
              <a:cs typeface="0 Badr" pitchFamily="2" charset="-78"/>
            </a:endParaRPr>
          </a:p>
        </p:txBody>
      </p:sp>
      <p:sp>
        <p:nvSpPr>
          <p:cNvPr id="8" name="Horizontal Scroll 7"/>
          <p:cNvSpPr/>
          <p:nvPr/>
        </p:nvSpPr>
        <p:spPr>
          <a:xfrm>
            <a:off x="152400" y="4343400"/>
            <a:ext cx="8839200" cy="99060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4000" dirty="0">
              <a:solidFill>
                <a:srgbClr val="002060"/>
              </a:solidFill>
              <a:cs typeface="0 Badr" pitchFamily="2" charset="-78"/>
            </a:endParaRPr>
          </a:p>
        </p:txBody>
      </p:sp>
      <p:sp>
        <p:nvSpPr>
          <p:cNvPr id="9" name="Horizontal Scroll 8"/>
          <p:cNvSpPr/>
          <p:nvPr/>
        </p:nvSpPr>
        <p:spPr>
          <a:xfrm>
            <a:off x="152400" y="5257800"/>
            <a:ext cx="8839200" cy="76200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4000" dirty="0">
              <a:solidFill>
                <a:srgbClr val="002060"/>
              </a:solidFill>
              <a:cs typeface="0 Badr" pitchFamily="2" charset="-78"/>
            </a:endParaRPr>
          </a:p>
        </p:txBody>
      </p:sp>
      <p:sp>
        <p:nvSpPr>
          <p:cNvPr id="10" name="Horizontal Scroll 9"/>
          <p:cNvSpPr/>
          <p:nvPr/>
        </p:nvSpPr>
        <p:spPr>
          <a:xfrm>
            <a:off x="152400" y="5943600"/>
            <a:ext cx="8839200" cy="91440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4000" dirty="0">
              <a:solidFill>
                <a:srgbClr val="002060"/>
              </a:solidFill>
              <a:cs typeface="0 Badr" pitchFamily="2" charset="-78"/>
            </a:endParaRPr>
          </a:p>
        </p:txBody>
      </p:sp>
      <p:sp>
        <p:nvSpPr>
          <p:cNvPr id="11" name="Subtitle 2"/>
          <p:cNvSpPr txBox="1">
            <a:spLocks/>
          </p:cNvSpPr>
          <p:nvPr/>
        </p:nvSpPr>
        <p:spPr>
          <a:xfrm>
            <a:off x="152400" y="1219200"/>
            <a:ext cx="9144000" cy="5791200"/>
          </a:xfrm>
          <a:prstGeom prst="rect">
            <a:avLst/>
          </a:prstGeom>
        </p:spPr>
        <p:txBody>
          <a:bodyPr vert="horz" lIns="0" rIns="18288">
            <a:normAutofit/>
          </a:bodyPr>
          <a:lstStyle/>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fa-IR" sz="3200" b="0" i="0" u="none" strike="noStrike" kern="1200" cap="none" spc="0" normalizeH="0" baseline="0" noProof="0" smtClean="0">
              <a:ln>
                <a:noFill/>
              </a:ln>
              <a:solidFill>
                <a:schemeClr val="tx1"/>
              </a:solidFill>
              <a:effectLst/>
              <a:uLnTx/>
              <a:uFillTx/>
              <a:latin typeface="+mn-lt"/>
              <a:ea typeface="+mn-ea"/>
              <a:cs typeface="0 Badr" pitchFamily="2" charset="-78"/>
            </a:endParaRP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r>
              <a:rPr kumimoji="0" lang="fa-IR" sz="3200" b="0" i="0" u="none" strike="noStrike" kern="1200" cap="none" spc="0" normalizeH="0" baseline="0" noProof="0" smtClean="0">
                <a:ln>
                  <a:noFill/>
                </a:ln>
                <a:solidFill>
                  <a:schemeClr val="tx1"/>
                </a:solidFill>
                <a:effectLst/>
                <a:uLnTx/>
                <a:uFillTx/>
                <a:latin typeface="+mn-lt"/>
                <a:ea typeface="+mn-ea"/>
                <a:cs typeface="0 Badr" pitchFamily="2" charset="-78"/>
              </a:rPr>
              <a:t>  </a:t>
            </a:r>
            <a:endParaRPr kumimoji="0" lang="en-US" sz="3200" b="0" i="0" u="none" strike="noStrike" kern="1200" cap="none" spc="0" normalizeH="0" baseline="0" noProof="0" dirty="0" smtClean="0">
              <a:ln>
                <a:noFill/>
              </a:ln>
              <a:solidFill>
                <a:schemeClr val="tx1"/>
              </a:solidFill>
              <a:effectLst/>
              <a:uLnTx/>
              <a:uFillTx/>
              <a:latin typeface="+mn-lt"/>
              <a:ea typeface="+mn-ea"/>
              <a:cs typeface="0 Badr" pitchFamily="2" charset="-78"/>
            </a:endParaRP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0 Badr" pitchFamily="2" charset="-78"/>
            </a:endParaRP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0 Badr" pitchFamily="2" charset="-78"/>
            </a:endParaRP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fa-IR" sz="3200" b="0" i="0" u="none" strike="noStrike" kern="1200" cap="none" spc="0" normalizeH="0" baseline="0" noProof="0" dirty="0">
              <a:ln>
                <a:noFill/>
              </a:ln>
              <a:solidFill>
                <a:schemeClr val="tx1"/>
              </a:solidFill>
              <a:effectLst/>
              <a:uLnTx/>
              <a:uFillTx/>
              <a:latin typeface="+mn-lt"/>
              <a:ea typeface="+mn-ea"/>
              <a:cs typeface="0 Badr" pitchFamily="2" charset="-78"/>
            </a:endParaRPr>
          </a:p>
        </p:txBody>
      </p:sp>
      <p:sp>
        <p:nvSpPr>
          <p:cNvPr id="12" name="Subtitle 2"/>
          <p:cNvSpPr txBox="1">
            <a:spLocks/>
          </p:cNvSpPr>
          <p:nvPr/>
        </p:nvSpPr>
        <p:spPr>
          <a:xfrm>
            <a:off x="304800" y="1371600"/>
            <a:ext cx="9144000" cy="5791200"/>
          </a:xfrm>
          <a:prstGeom prst="rect">
            <a:avLst/>
          </a:prstGeom>
        </p:spPr>
        <p:txBody>
          <a:bodyPr vert="horz" lIns="0" rIns="18288">
            <a:normAutofit/>
          </a:bodyPr>
          <a:lstStyle/>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fa-IR" sz="3200" b="0" i="0" u="none" strike="noStrike" kern="1200" cap="none" spc="0" normalizeH="0" baseline="0" noProof="0" smtClean="0">
              <a:ln>
                <a:noFill/>
              </a:ln>
              <a:solidFill>
                <a:schemeClr val="tx1"/>
              </a:solidFill>
              <a:effectLst/>
              <a:uLnTx/>
              <a:uFillTx/>
              <a:latin typeface="+mn-lt"/>
              <a:ea typeface="+mn-ea"/>
              <a:cs typeface="0 Badr" pitchFamily="2" charset="-78"/>
            </a:endParaRP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r>
              <a:rPr kumimoji="0" lang="fa-IR" sz="3200" b="0" i="0" u="none" strike="noStrike" kern="1200" cap="none" spc="0" normalizeH="0" baseline="0" noProof="0" smtClean="0">
                <a:ln>
                  <a:noFill/>
                </a:ln>
                <a:solidFill>
                  <a:schemeClr val="tx1"/>
                </a:solidFill>
                <a:effectLst/>
                <a:uLnTx/>
                <a:uFillTx/>
                <a:latin typeface="+mn-lt"/>
                <a:ea typeface="+mn-ea"/>
                <a:cs typeface="0 Badr" pitchFamily="2" charset="-78"/>
              </a:rPr>
              <a:t>  </a:t>
            </a:r>
            <a:endParaRPr kumimoji="0" lang="en-US" sz="3200" b="0" i="0" u="none" strike="noStrike" kern="1200" cap="none" spc="0" normalizeH="0" baseline="0" noProof="0" dirty="0" smtClean="0">
              <a:ln>
                <a:noFill/>
              </a:ln>
              <a:solidFill>
                <a:schemeClr val="tx1"/>
              </a:solidFill>
              <a:effectLst/>
              <a:uLnTx/>
              <a:uFillTx/>
              <a:latin typeface="+mn-lt"/>
              <a:ea typeface="+mn-ea"/>
              <a:cs typeface="0 Badr" pitchFamily="2" charset="-78"/>
            </a:endParaRP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0 Badr" pitchFamily="2" charset="-78"/>
            </a:endParaRP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0 Badr" pitchFamily="2" charset="-78"/>
            </a:endParaRP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fa-IR" sz="3200" b="0" i="0" u="none" strike="noStrike" kern="1200" cap="none" spc="0" normalizeH="0" baseline="0" noProof="0" dirty="0">
              <a:ln>
                <a:noFill/>
              </a:ln>
              <a:solidFill>
                <a:schemeClr val="tx1"/>
              </a:solidFill>
              <a:effectLst/>
              <a:uLnTx/>
              <a:uFillTx/>
              <a:latin typeface="+mn-lt"/>
              <a:ea typeface="+mn-ea"/>
              <a:cs typeface="0 Badr" pitchFamily="2" charset="-78"/>
            </a:endParaRPr>
          </a:p>
        </p:txBody>
      </p:sp>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381000" y="0"/>
            <a:ext cx="8458200" cy="6858000"/>
          </a:xfrm>
        </p:spPr>
        <p:txBody>
          <a:bodyPr>
            <a:normAutofit/>
          </a:bodyPr>
          <a:lstStyle/>
          <a:p>
            <a:pPr algn="r" eaLnBrk="1" hangingPunct="1">
              <a:buFont typeface="Wingdings 3" pitchFamily="18" charset="2"/>
              <a:buNone/>
            </a:pPr>
            <a:endParaRPr lang="en-US" dirty="0" smtClean="0">
              <a:solidFill>
                <a:srgbClr val="66FF33"/>
              </a:solidFill>
              <a:cs typeface="+mj-cs"/>
            </a:endParaRPr>
          </a:p>
          <a:p>
            <a:pPr algn="r" eaLnBrk="1" hangingPunct="1">
              <a:buFont typeface="Wingdings 3" pitchFamily="18" charset="2"/>
              <a:buNone/>
            </a:pPr>
            <a:r>
              <a:rPr lang="fa-IR" b="1" dirty="0" smtClean="0">
                <a:solidFill>
                  <a:srgbClr val="7030A0"/>
                </a:solidFill>
                <a:cs typeface="+mj-cs"/>
              </a:rPr>
              <a:t>                  تفاوت بین احتکاروانبار داری</a:t>
            </a:r>
          </a:p>
          <a:p>
            <a:pPr algn="r" eaLnBrk="1" hangingPunct="1">
              <a:buFont typeface="Wingdings 3" pitchFamily="18" charset="2"/>
              <a:buNone/>
            </a:pPr>
            <a:endParaRPr lang="en-US" b="1" dirty="0" smtClean="0">
              <a:solidFill>
                <a:srgbClr val="7030A0"/>
              </a:solidFill>
              <a:cs typeface="+mj-cs"/>
            </a:endParaRPr>
          </a:p>
          <a:p>
            <a:pPr marL="457200" indent="-457200" algn="r" eaLnBrk="1" hangingPunct="1">
              <a:buNone/>
            </a:pPr>
            <a:r>
              <a:rPr lang="fa-IR" b="1" dirty="0" smtClean="0">
                <a:cs typeface="+mj-cs"/>
              </a:rPr>
              <a:t>1- انبار </a:t>
            </a:r>
            <a:r>
              <a:rPr lang="fa-IR" b="1" dirty="0" smtClean="0">
                <a:cs typeface="+mj-cs"/>
              </a:rPr>
              <a:t>داری یک خدمت اقتصادی است که کالا را به منظور عرضه به موقع ویا گسترش مدت عرضه در بازار </a:t>
            </a:r>
            <a:r>
              <a:rPr lang="fa-IR" b="1" dirty="0" smtClean="0">
                <a:cs typeface="+mj-cs"/>
              </a:rPr>
              <a:t>انبار  </a:t>
            </a:r>
            <a:r>
              <a:rPr lang="fa-IR" b="1" dirty="0" smtClean="0">
                <a:cs typeface="+mj-cs"/>
              </a:rPr>
              <a:t>می کند ولی احتکار کاهش یا توقف موقتی جریان توزيع بعضی از کالاها به امید گران شدن است .</a:t>
            </a:r>
          </a:p>
          <a:p>
            <a:pPr marL="457200" indent="-457200" algn="r" eaLnBrk="1" hangingPunct="1">
              <a:buFont typeface="Wingdings 3" pitchFamily="18" charset="2"/>
              <a:buAutoNum type="arabicPeriod"/>
            </a:pPr>
            <a:endParaRPr lang="en-US" b="1" dirty="0" smtClean="0">
              <a:cs typeface="+mj-cs"/>
            </a:endParaRPr>
          </a:p>
          <a:p>
            <a:pPr algn="r" eaLnBrk="1" hangingPunct="1">
              <a:buFont typeface="Wingdings 3" pitchFamily="18" charset="2"/>
              <a:buNone/>
            </a:pPr>
            <a:r>
              <a:rPr lang="fa-IR" b="1" dirty="0" smtClean="0">
                <a:cs typeface="+mj-cs"/>
              </a:rPr>
              <a:t>2. در انبار داری اضافه هزینه نگهداری وافزایش قیمت متعادل ومورد رضایت تقاضا کننده است ولی در احتکار مصرف کننده افزایش قیمت را نه با رضایت بلکه به اجبار می پردازد. </a:t>
            </a:r>
            <a:endParaRPr lang="en-US" b="1" dirty="0" smtClean="0">
              <a:cs typeface="+mj-cs"/>
            </a:endParaRPr>
          </a:p>
          <a:p>
            <a:pPr algn="r" eaLnBrk="1" hangingPunct="1">
              <a:buFont typeface="Wingdings 3" pitchFamily="18" charset="2"/>
              <a:buNone/>
            </a:pPr>
            <a:endParaRPr lang="en-US" dirty="0" smtClean="0">
              <a:cs typeface="+mj-cs"/>
            </a:endParaRPr>
          </a:p>
        </p:txBody>
      </p:sp>
      <p:sp>
        <p:nvSpPr>
          <p:cNvPr id="3" name="Left Arrow 2"/>
          <p:cNvSpPr/>
          <p:nvPr/>
        </p:nvSpPr>
        <p:spPr>
          <a:xfrm>
            <a:off x="304800" y="5943600"/>
            <a:ext cx="2667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9938">
                                            <p:txEl>
                                              <p:pRg st="1" end="1"/>
                                            </p:txEl>
                                          </p:spTgt>
                                        </p:tgtEl>
                                        <p:attrNameLst>
                                          <p:attrName>style.visibility</p:attrName>
                                        </p:attrNameLst>
                                      </p:cBhvr>
                                      <p:to>
                                        <p:strVal val="visible"/>
                                      </p:to>
                                    </p:set>
                                    <p:anim calcmode="lin" valueType="num">
                                      <p:cBhvr additive="base">
                                        <p:cTn id="7" dur="500" fill="hold"/>
                                        <p:tgtEl>
                                          <p:spTgt spid="3993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993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9938">
                                            <p:txEl>
                                              <p:pRg st="3" end="3"/>
                                            </p:txEl>
                                          </p:spTgt>
                                        </p:tgtEl>
                                        <p:attrNameLst>
                                          <p:attrName>style.visibility</p:attrName>
                                        </p:attrNameLst>
                                      </p:cBhvr>
                                      <p:to>
                                        <p:strVal val="visible"/>
                                      </p:to>
                                    </p:set>
                                    <p:anim calcmode="lin" valueType="num">
                                      <p:cBhvr additive="base">
                                        <p:cTn id="13" dur="500" fill="hold"/>
                                        <p:tgtEl>
                                          <p:spTgt spid="39938">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993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9938">
                                            <p:txEl>
                                              <p:pRg st="5" end="5"/>
                                            </p:txEl>
                                          </p:spTgt>
                                        </p:tgtEl>
                                        <p:attrNameLst>
                                          <p:attrName>style.visibility</p:attrName>
                                        </p:attrNameLst>
                                      </p:cBhvr>
                                      <p:to>
                                        <p:strVal val="visible"/>
                                      </p:to>
                                    </p:set>
                                    <p:anim calcmode="lin" valueType="num">
                                      <p:cBhvr additive="base">
                                        <p:cTn id="19" dur="500" fill="hold"/>
                                        <p:tgtEl>
                                          <p:spTgt spid="39938">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9938">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763000" cy="6858000"/>
          </a:xfrm>
        </p:spPr>
        <p:txBody>
          <a:bodyPr>
            <a:normAutofit/>
          </a:bodyPr>
          <a:lstStyle/>
          <a:p>
            <a:pPr marL="365760" indent="-256032" algn="r" eaLnBrk="1" fontAlgn="auto" hangingPunct="1">
              <a:spcAft>
                <a:spcPts val="0"/>
              </a:spcAft>
              <a:buFont typeface="Wingdings 3"/>
              <a:buNone/>
              <a:defRPr/>
            </a:pPr>
            <a:endParaRPr lang="fa-IR" sz="2400" dirty="0" smtClean="0">
              <a:solidFill>
                <a:srgbClr val="66FF33"/>
              </a:solidFill>
            </a:endParaRPr>
          </a:p>
          <a:p>
            <a:pPr marL="365760" indent="-256032" algn="r" eaLnBrk="1" fontAlgn="auto" hangingPunct="1">
              <a:spcAft>
                <a:spcPts val="0"/>
              </a:spcAft>
              <a:buFont typeface="Wingdings 3"/>
              <a:buNone/>
              <a:defRPr/>
            </a:pPr>
            <a:endParaRPr lang="fa-IR" sz="3200" dirty="0" smtClean="0">
              <a:solidFill>
                <a:srgbClr val="66FF33"/>
              </a:solidFill>
            </a:endParaRPr>
          </a:p>
          <a:p>
            <a:pPr marL="365760" indent="-256032" algn="r" eaLnBrk="1" fontAlgn="auto" hangingPunct="1">
              <a:spcAft>
                <a:spcPts val="0"/>
              </a:spcAft>
              <a:buFont typeface="Wingdings 3"/>
              <a:buNone/>
              <a:defRPr/>
            </a:pPr>
            <a:r>
              <a:rPr lang="fa-IR" sz="3200" b="1" dirty="0" smtClean="0">
                <a:solidFill>
                  <a:srgbClr val="7030A0"/>
                </a:solidFill>
              </a:rPr>
              <a:t>                  طبقه بندی انواع انبارها</a:t>
            </a:r>
            <a:endParaRPr lang="en-US" sz="3200" b="1" dirty="0" smtClean="0">
              <a:solidFill>
                <a:srgbClr val="7030A0"/>
              </a:solidFill>
            </a:endParaRPr>
          </a:p>
          <a:p>
            <a:pPr marL="594360" indent="-457200" algn="r" eaLnBrk="1" fontAlgn="auto" hangingPunct="1">
              <a:spcAft>
                <a:spcPts val="0"/>
              </a:spcAft>
              <a:buFont typeface="Wingdings 3"/>
              <a:buNone/>
              <a:defRPr/>
            </a:pPr>
            <a:endParaRPr lang="fa-IR" sz="2400" dirty="0" smtClean="0"/>
          </a:p>
          <a:p>
            <a:pPr marL="594360" indent="-457200" algn="r" eaLnBrk="1" fontAlgn="auto" hangingPunct="1">
              <a:spcAft>
                <a:spcPts val="0"/>
              </a:spcAft>
              <a:buFont typeface="Wingdings 3"/>
              <a:buNone/>
              <a:defRPr/>
            </a:pPr>
            <a:r>
              <a:rPr lang="fa-IR" sz="2400" b="1" dirty="0" smtClean="0">
                <a:cs typeface="+mj-cs"/>
              </a:rPr>
              <a:t>1.از نظر کالای انبار شده در آنها : جامد – مایع – گاز . </a:t>
            </a:r>
          </a:p>
          <a:p>
            <a:pPr marL="594360" indent="-457200" algn="r" eaLnBrk="1" fontAlgn="auto" hangingPunct="1">
              <a:spcAft>
                <a:spcPts val="0"/>
              </a:spcAft>
              <a:buFont typeface="Wingdings 3"/>
              <a:buNone/>
              <a:defRPr/>
            </a:pPr>
            <a:endParaRPr lang="fa-IR" sz="2400" b="1" dirty="0" smtClean="0">
              <a:cs typeface="+mj-cs"/>
            </a:endParaRPr>
          </a:p>
          <a:p>
            <a:pPr marL="594360" indent="-457200" algn="r" eaLnBrk="1" fontAlgn="auto" hangingPunct="1">
              <a:spcAft>
                <a:spcPts val="0"/>
              </a:spcAft>
              <a:buFont typeface="Wingdings 3"/>
              <a:buNone/>
              <a:defRPr/>
            </a:pPr>
            <a:r>
              <a:rPr lang="fa-IR" sz="2400" b="1" dirty="0" smtClean="0">
                <a:cs typeface="+mj-cs"/>
              </a:rPr>
              <a:t>2. از نظر چگونگی وماهیت عملکرد: محل وموقعیت و نحوه ساختمان انبار ( سیلوی گندم) </a:t>
            </a:r>
          </a:p>
          <a:p>
            <a:pPr marL="594360" indent="-457200" algn="r" eaLnBrk="1" fontAlgn="auto" hangingPunct="1">
              <a:spcAft>
                <a:spcPts val="0"/>
              </a:spcAft>
              <a:buFont typeface="Wingdings 3"/>
              <a:buNone/>
              <a:defRPr/>
            </a:pPr>
            <a:endParaRPr lang="fa-IR" sz="2400" b="1" dirty="0" smtClean="0">
              <a:cs typeface="+mj-cs"/>
            </a:endParaRPr>
          </a:p>
          <a:p>
            <a:pPr marL="594360" indent="-457200" algn="r" eaLnBrk="1" fontAlgn="auto" hangingPunct="1">
              <a:spcAft>
                <a:spcPts val="0"/>
              </a:spcAft>
              <a:buFont typeface="Wingdings 3"/>
              <a:buNone/>
              <a:defRPr/>
            </a:pPr>
            <a:r>
              <a:rPr lang="fa-IR" sz="2400" b="1" dirty="0" smtClean="0">
                <a:cs typeface="+mj-cs"/>
              </a:rPr>
              <a:t>3. از نظر ساختمانی : پوشیده – بدون دیوار (هانگارد) – بار انداز . </a:t>
            </a:r>
          </a:p>
          <a:p>
            <a:pPr marL="594360" indent="-457200" algn="r" eaLnBrk="1" fontAlgn="auto" hangingPunct="1">
              <a:spcAft>
                <a:spcPts val="0"/>
              </a:spcAft>
              <a:buFont typeface="Wingdings 3"/>
              <a:buNone/>
              <a:defRPr/>
            </a:pPr>
            <a:endParaRPr lang="fa-IR" sz="2400" b="1" dirty="0" smtClean="0">
              <a:cs typeface="+mj-cs"/>
            </a:endParaRPr>
          </a:p>
          <a:p>
            <a:pPr marL="594360" indent="-457200" algn="r" eaLnBrk="1" fontAlgn="auto" hangingPunct="1">
              <a:spcAft>
                <a:spcPts val="0"/>
              </a:spcAft>
              <a:buFont typeface="Wingdings 3"/>
              <a:buNone/>
              <a:defRPr/>
            </a:pPr>
            <a:r>
              <a:rPr lang="fa-IR" sz="2400" b="1" dirty="0" smtClean="0">
                <a:cs typeface="+mj-cs"/>
              </a:rPr>
              <a:t>4. از نظر انجام عملیات توسط انسان یا ماشین .( کامپیوتر )</a:t>
            </a:r>
            <a:endParaRPr lang="en-US" sz="2400" b="1" dirty="0">
              <a:cs typeface="+mj-cs"/>
            </a:endParaRPr>
          </a:p>
        </p:txBody>
      </p:sp>
      <p:sp>
        <p:nvSpPr>
          <p:cNvPr id="4" name="Left Arrow 3"/>
          <p:cNvSpPr/>
          <p:nvPr/>
        </p:nvSpPr>
        <p:spPr>
          <a:xfrm>
            <a:off x="457200" y="6019800"/>
            <a:ext cx="37338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 calcmode="lin" valueType="num">
                                      <p:cBhvr additive="base">
                                        <p:cTn id="2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 calcmode="lin" valueType="num">
                                      <p:cBhvr additive="base">
                                        <p:cTn id="3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839200" cy="6629400"/>
          </a:xfrm>
        </p:spPr>
        <p:txBody>
          <a:bodyPr>
            <a:noAutofit/>
          </a:bodyPr>
          <a:lstStyle/>
          <a:p>
            <a:pPr marL="365760" indent="-256032" algn="r" rtl="1" eaLnBrk="1" fontAlgn="auto" hangingPunct="1">
              <a:spcAft>
                <a:spcPts val="0"/>
              </a:spcAft>
              <a:buFont typeface="Wingdings 3"/>
              <a:buNone/>
              <a:defRPr/>
            </a:pPr>
            <a:endParaRPr lang="fa-IR" sz="2400" b="1" dirty="0" smtClean="0">
              <a:solidFill>
                <a:srgbClr val="66FF33"/>
              </a:solidFill>
              <a:cs typeface="+mj-cs"/>
            </a:endParaRPr>
          </a:p>
          <a:p>
            <a:pPr marL="365760" indent="-256032" algn="r" rtl="1" eaLnBrk="1" fontAlgn="auto" hangingPunct="1">
              <a:spcAft>
                <a:spcPts val="0"/>
              </a:spcAft>
              <a:buFont typeface="Wingdings 3"/>
              <a:buNone/>
              <a:defRPr/>
            </a:pPr>
            <a:r>
              <a:rPr lang="fa-IR" sz="3200" b="1" dirty="0" smtClean="0">
                <a:solidFill>
                  <a:srgbClr val="7030A0"/>
                </a:solidFill>
                <a:cs typeface="+mj-cs"/>
              </a:rPr>
              <a:t>بخش های مختلف یک مجتمع بزرگ انبار</a:t>
            </a:r>
            <a:endParaRPr lang="en-US" sz="3200" b="1" dirty="0" smtClean="0">
              <a:solidFill>
                <a:srgbClr val="66FF33"/>
              </a:solidFill>
              <a:cs typeface="+mj-cs"/>
            </a:endParaRPr>
          </a:p>
          <a:p>
            <a:pPr marL="365760" indent="-256032" algn="r" eaLnBrk="1" fontAlgn="auto" hangingPunct="1">
              <a:lnSpc>
                <a:spcPct val="150000"/>
              </a:lnSpc>
              <a:spcAft>
                <a:spcPts val="0"/>
              </a:spcAft>
              <a:buFont typeface="Wingdings 3"/>
              <a:buNone/>
              <a:defRPr/>
            </a:pPr>
            <a:r>
              <a:rPr lang="fa-IR" sz="2400" b="1" dirty="0" smtClean="0">
                <a:cs typeface="+mj-cs"/>
              </a:rPr>
              <a:t>1- شعبه بانک جهت سهولت امور بانکی</a:t>
            </a:r>
          </a:p>
          <a:p>
            <a:pPr marL="365760" indent="-256032" algn="r" eaLnBrk="1" fontAlgn="auto" hangingPunct="1">
              <a:lnSpc>
                <a:spcPct val="150000"/>
              </a:lnSpc>
              <a:spcAft>
                <a:spcPts val="0"/>
              </a:spcAft>
              <a:buFont typeface="Wingdings 3"/>
              <a:buNone/>
              <a:defRPr/>
            </a:pPr>
            <a:r>
              <a:rPr lang="fa-IR" sz="2400" b="1" dirty="0" smtClean="0">
                <a:cs typeface="+mj-cs"/>
              </a:rPr>
              <a:t>2- مرکز آتش نشانی وخدمات ایمنی  </a:t>
            </a:r>
          </a:p>
          <a:p>
            <a:pPr marL="365760" indent="-256032" algn="r" eaLnBrk="1" fontAlgn="auto" hangingPunct="1">
              <a:lnSpc>
                <a:spcPct val="150000"/>
              </a:lnSpc>
              <a:spcAft>
                <a:spcPts val="0"/>
              </a:spcAft>
              <a:buFont typeface="Wingdings 3"/>
              <a:buNone/>
              <a:defRPr/>
            </a:pPr>
            <a:r>
              <a:rPr lang="fa-IR" sz="2400" b="1" dirty="0" smtClean="0">
                <a:cs typeface="+mj-cs"/>
              </a:rPr>
              <a:t>3- پمپ بنزین</a:t>
            </a:r>
          </a:p>
          <a:p>
            <a:pPr marL="365760" indent="-256032" algn="r" eaLnBrk="1" fontAlgn="auto" hangingPunct="1">
              <a:lnSpc>
                <a:spcPct val="150000"/>
              </a:lnSpc>
              <a:spcAft>
                <a:spcPts val="0"/>
              </a:spcAft>
              <a:buFont typeface="Wingdings 3"/>
              <a:buNone/>
              <a:defRPr/>
            </a:pPr>
            <a:r>
              <a:rPr lang="fa-IR" sz="2400" b="1" dirty="0" smtClean="0">
                <a:cs typeface="+mj-cs"/>
              </a:rPr>
              <a:t>4- تعمیر گاه تجهیزات حمل ونقل </a:t>
            </a:r>
          </a:p>
          <a:p>
            <a:pPr marL="365760" indent="-256032" algn="r" eaLnBrk="1" fontAlgn="auto" hangingPunct="1">
              <a:lnSpc>
                <a:spcPct val="150000"/>
              </a:lnSpc>
              <a:spcAft>
                <a:spcPts val="0"/>
              </a:spcAft>
              <a:buFont typeface="Wingdings 3"/>
              <a:buNone/>
              <a:defRPr/>
            </a:pPr>
            <a:r>
              <a:rPr lang="fa-IR" sz="2400" b="1" dirty="0" smtClean="0">
                <a:cs typeface="+mj-cs"/>
              </a:rPr>
              <a:t>5- کارگاه نجاری ، آهنگری وجوشکاری</a:t>
            </a:r>
          </a:p>
          <a:p>
            <a:pPr marL="365760" indent="-256032" algn="r" eaLnBrk="1" fontAlgn="auto" hangingPunct="1">
              <a:lnSpc>
                <a:spcPct val="150000"/>
              </a:lnSpc>
              <a:spcAft>
                <a:spcPts val="0"/>
              </a:spcAft>
              <a:buFont typeface="Wingdings 3"/>
              <a:buNone/>
              <a:defRPr/>
            </a:pPr>
            <a:r>
              <a:rPr lang="fa-IR" sz="2400" b="1" dirty="0" smtClean="0">
                <a:cs typeface="+mj-cs"/>
              </a:rPr>
              <a:t>6- انبار قطعات یدکی </a:t>
            </a:r>
          </a:p>
          <a:p>
            <a:pPr marL="365760" indent="-256032" algn="r" eaLnBrk="1" fontAlgn="auto" hangingPunct="1">
              <a:lnSpc>
                <a:spcPct val="150000"/>
              </a:lnSpc>
              <a:spcAft>
                <a:spcPts val="0"/>
              </a:spcAft>
              <a:buFont typeface="Wingdings 3"/>
              <a:buNone/>
              <a:defRPr/>
            </a:pPr>
            <a:r>
              <a:rPr lang="fa-IR" sz="2400" b="1" dirty="0" smtClean="0">
                <a:cs typeface="+mj-cs"/>
              </a:rPr>
              <a:t>7- ترمینال  </a:t>
            </a:r>
          </a:p>
          <a:p>
            <a:pPr marL="365760" indent="-256032" algn="r" eaLnBrk="1" fontAlgn="auto" hangingPunct="1">
              <a:lnSpc>
                <a:spcPct val="150000"/>
              </a:lnSpc>
              <a:spcAft>
                <a:spcPts val="0"/>
              </a:spcAft>
              <a:buFont typeface="Wingdings 3"/>
              <a:buNone/>
              <a:defRPr/>
            </a:pPr>
            <a:r>
              <a:rPr lang="fa-IR" sz="2400" b="1" dirty="0" smtClean="0">
                <a:cs typeface="+mj-cs"/>
              </a:rPr>
              <a:t>8- ساختمان نگهبانی  </a:t>
            </a:r>
          </a:p>
          <a:p>
            <a:pPr marL="365760" indent="-256032" algn="r" eaLnBrk="1" fontAlgn="auto" hangingPunct="1">
              <a:lnSpc>
                <a:spcPct val="150000"/>
              </a:lnSpc>
              <a:spcAft>
                <a:spcPts val="0"/>
              </a:spcAft>
              <a:buFont typeface="Wingdings 3"/>
              <a:buNone/>
              <a:defRPr/>
            </a:pPr>
            <a:r>
              <a:rPr lang="fa-IR" sz="2400" b="1" dirty="0" smtClean="0">
                <a:cs typeface="+mj-cs"/>
              </a:rPr>
              <a:t>9- رخت کن ، نماز خانه ، سرویس بهداشتی</a:t>
            </a:r>
          </a:p>
          <a:p>
            <a:pPr marL="365760" indent="-256032" algn="r" eaLnBrk="1" fontAlgn="auto" hangingPunct="1">
              <a:lnSpc>
                <a:spcPct val="150000"/>
              </a:lnSpc>
              <a:spcAft>
                <a:spcPts val="0"/>
              </a:spcAft>
              <a:buFont typeface="Wingdings 3"/>
              <a:buNone/>
              <a:defRPr/>
            </a:pPr>
            <a:r>
              <a:rPr lang="fa-IR" sz="2400" b="1" dirty="0" smtClean="0">
                <a:cs typeface="+mj-cs"/>
              </a:rPr>
              <a:t>10- ساختمان مسکونی   </a:t>
            </a:r>
            <a:endParaRPr lang="en-US" sz="2400" b="1" dirty="0" smtClean="0">
              <a:cs typeface="+mj-cs"/>
            </a:endParaRPr>
          </a:p>
          <a:p>
            <a:pPr marL="365760" indent="-256032" algn="r" eaLnBrk="1" fontAlgn="auto" hangingPunct="1">
              <a:spcAft>
                <a:spcPts val="0"/>
              </a:spcAft>
              <a:buFont typeface="Wingdings 3"/>
              <a:buNone/>
              <a:defRPr/>
            </a:pPr>
            <a:r>
              <a:rPr lang="fa-IR" sz="2400" b="1" dirty="0" smtClean="0">
                <a:solidFill>
                  <a:srgbClr val="66FF33"/>
                </a:solidFill>
                <a:cs typeface="+mj-cs"/>
              </a:rPr>
              <a:t> </a:t>
            </a:r>
            <a:endParaRPr lang="en-US" sz="2400" b="1" dirty="0">
              <a:cs typeface="+mj-cs"/>
            </a:endParaRPr>
          </a:p>
        </p:txBody>
      </p:sp>
      <p:sp>
        <p:nvSpPr>
          <p:cNvPr id="4" name="Left Arrow 3"/>
          <p:cNvSpPr/>
          <p:nvPr/>
        </p:nvSpPr>
        <p:spPr>
          <a:xfrm>
            <a:off x="304800" y="6019800"/>
            <a:ext cx="32004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additive="base">
                                        <p:cTn id="6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2" end="12"/>
                                            </p:txEl>
                                          </p:spTgt>
                                        </p:tgtEl>
                                        <p:attrNameLst>
                                          <p:attrName>style.visibility</p:attrName>
                                        </p:attrNameLst>
                                      </p:cBhvr>
                                      <p:to>
                                        <p:strVal val="visible"/>
                                      </p:to>
                                    </p:set>
                                    <p:anim calcmode="lin" valueType="num">
                                      <p:cBhvr additive="base">
                                        <p:cTn id="7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ustom 9">
      <a:majorFont>
        <a:latin typeface="Verdana"/>
        <a:ea typeface=""/>
        <a:cs typeface="B Traffic"/>
      </a:majorFont>
      <a:minorFont>
        <a:latin typeface="Verdana"/>
        <a:ea typeface=""/>
        <a:cs typeface="B Traffic"/>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1833</TotalTime>
  <Words>4706</Words>
  <Application>Microsoft Office PowerPoint</Application>
  <PresentationFormat>On-screen Show (4:3)</PresentationFormat>
  <Paragraphs>709</Paragraphs>
  <Slides>63</Slides>
  <Notes>3</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Aspect</vt:lpstr>
      <vt:lpstr>                  فصل چهارم </vt:lpstr>
      <vt:lpstr>Slide 2</vt:lpstr>
      <vt:lpstr>                                  تعریف انبار:</vt:lpstr>
      <vt:lpstr>Slide 4</vt:lpstr>
      <vt:lpstr>                                                                  انبارداري </vt:lpstr>
      <vt:lpstr>Slide 6</vt:lpstr>
      <vt:lpstr>Slide 7</vt:lpstr>
      <vt:lpstr>Slide 8</vt:lpstr>
      <vt:lpstr>Slide 9</vt:lpstr>
      <vt:lpstr>Slide 10</vt:lpstr>
      <vt:lpstr>Slide 11</vt:lpstr>
      <vt:lpstr>Slide 12</vt:lpstr>
      <vt:lpstr>                  وظايف   انباردار</vt:lpstr>
      <vt:lpstr>Slide 14</vt:lpstr>
      <vt:lpstr>Slide 15</vt:lpstr>
      <vt:lpstr>               سازمان انبار   </vt:lpstr>
      <vt:lpstr>               ويژگيهاي انبار  </vt:lpstr>
      <vt:lpstr>Slide 18</vt:lpstr>
      <vt:lpstr>Slide 19</vt:lpstr>
      <vt:lpstr>Slide 20</vt:lpstr>
      <vt:lpstr>Slide 21</vt:lpstr>
      <vt:lpstr>Slide 22</vt:lpstr>
      <vt:lpstr>Slide 23</vt:lpstr>
      <vt:lpstr>     اهميت امور دفتري در سازمان انبار   </vt:lpstr>
      <vt:lpstr>Slide 25</vt:lpstr>
      <vt:lpstr>     اهميت امور دفتري در سازمان انبار   </vt:lpstr>
      <vt:lpstr> اهميت امور دفتري در سازمان انبار </vt:lpstr>
      <vt:lpstr>Slide 28</vt:lpstr>
      <vt:lpstr>Slide 29</vt:lpstr>
      <vt:lpstr>Slide 30</vt:lpstr>
      <vt:lpstr>اهميت امور دفتري در سازمان انبار </vt:lpstr>
      <vt:lpstr>اهميت امور دفتري در سازمان انبار </vt:lpstr>
      <vt:lpstr>  اهميت امور دفتري در سازمان انبار </vt:lpstr>
      <vt:lpstr>   اهميت امور دفتري در سازمان انبار </vt:lpstr>
      <vt:lpstr>Slide 35</vt:lpstr>
      <vt:lpstr>Slide 36</vt:lpstr>
      <vt:lpstr>        </vt:lpstr>
      <vt:lpstr>                 كارپردازي يا تداركات </vt:lpstr>
      <vt:lpstr>        مراحل اجرايي خريد كالا </vt:lpstr>
      <vt:lpstr>        مراحل اجرايي خريد كالا </vt:lpstr>
      <vt:lpstr>     اهميت امور دفتري در سازمان انبار   </vt:lpstr>
      <vt:lpstr>        كنترل موجودي انبار </vt:lpstr>
      <vt:lpstr>Slide 43</vt:lpstr>
      <vt:lpstr>Slide 44</vt:lpstr>
      <vt:lpstr>Slide 45</vt:lpstr>
      <vt:lpstr>انبار گردانی و کنترل  انبارها</vt:lpstr>
      <vt:lpstr> مزایای شمارش موجودی ها و روش های آن</vt:lpstr>
      <vt:lpstr> مزایای شمارش موجودی ها و روش های آن</vt:lpstr>
      <vt:lpstr> مزایای شمارش موجودی ها  و روش های آن</vt:lpstr>
      <vt:lpstr> مزایای شمارش موجودی ها  و روش های آن</vt:lpstr>
      <vt:lpstr>Slide 51</vt:lpstr>
      <vt:lpstr>    وظايف انبار در ارتباط با سفارش موجودي</vt:lpstr>
      <vt:lpstr>    وظايف انبار در ارتباط با سفارش موجودي</vt:lpstr>
      <vt:lpstr>       وظايف انبار در ارتباط با سفارش موجودي</vt:lpstr>
      <vt:lpstr>Slide 55</vt:lpstr>
      <vt:lpstr>Slide 56</vt:lpstr>
      <vt:lpstr>Slide 57</vt:lpstr>
      <vt:lpstr>Slide 58</vt:lpstr>
      <vt:lpstr>Slide 59</vt:lpstr>
      <vt:lpstr>Slide 60</vt:lpstr>
      <vt:lpstr>Slide 61</vt:lpstr>
      <vt:lpstr>        </vt:lpstr>
      <vt:lpstr>Slide 63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computer</cp:lastModifiedBy>
  <cp:revision>414</cp:revision>
  <dcterms:created xsi:type="dcterms:W3CDTF">2006-08-16T00:00:00Z</dcterms:created>
  <dcterms:modified xsi:type="dcterms:W3CDTF">2011-09-22T09:51:10Z</dcterms:modified>
</cp:coreProperties>
</file>