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diagrams/colors1.xml" ContentType="application/vnd.openxmlformats-officedocument.drawingml.diagramColors+xml"/>
  <Override PartName="/ppt/diagrams/drawing2.xml" ContentType="application/vnd.ms-office.drawingml.diagramDrawing+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3.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diagrams/colors2.xml" ContentType="application/vnd.openxmlformats-officedocument.drawingml.diagramColors+xml"/>
  <Override PartName="/ppt/diagrams/drawing3.xml" ContentType="application/vnd.ms-office.drawingml.diagramDrawing+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quickStyle3.xml" ContentType="application/vnd.openxmlformats-officedocument.drawingml.diagramStyle+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9" r:id="rId1"/>
  </p:sldMasterIdLst>
  <p:notesMasterIdLst>
    <p:notesMasterId r:id="rId33"/>
  </p:notesMasterIdLst>
  <p:sldIdLst>
    <p:sldId id="503" r:id="rId2"/>
    <p:sldId id="511" r:id="rId3"/>
    <p:sldId id="510" r:id="rId4"/>
    <p:sldId id="533" r:id="rId5"/>
    <p:sldId id="512" r:id="rId6"/>
    <p:sldId id="514" r:id="rId7"/>
    <p:sldId id="515" r:id="rId8"/>
    <p:sldId id="516" r:id="rId9"/>
    <p:sldId id="517" r:id="rId10"/>
    <p:sldId id="518" r:id="rId11"/>
    <p:sldId id="506" r:id="rId12"/>
    <p:sldId id="507" r:id="rId13"/>
    <p:sldId id="519" r:id="rId14"/>
    <p:sldId id="520" r:id="rId15"/>
    <p:sldId id="521" r:id="rId16"/>
    <p:sldId id="522" r:id="rId17"/>
    <p:sldId id="523" r:id="rId18"/>
    <p:sldId id="524" r:id="rId19"/>
    <p:sldId id="525" r:id="rId20"/>
    <p:sldId id="526" r:id="rId21"/>
    <p:sldId id="534" r:id="rId22"/>
    <p:sldId id="538" r:id="rId23"/>
    <p:sldId id="527" r:id="rId24"/>
    <p:sldId id="535" r:id="rId25"/>
    <p:sldId id="536" r:id="rId26"/>
    <p:sldId id="537" r:id="rId27"/>
    <p:sldId id="528" r:id="rId28"/>
    <p:sldId id="529" r:id="rId29"/>
    <p:sldId id="530" r:id="rId30"/>
    <p:sldId id="531" r:id="rId31"/>
    <p:sldId id="532" r:id="rId3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6405" autoAdjust="0"/>
    <p:restoredTop sz="94660"/>
  </p:normalViewPr>
  <p:slideViewPr>
    <p:cSldViewPr>
      <p:cViewPr varScale="1">
        <p:scale>
          <a:sx n="63" d="100"/>
          <a:sy n="63" d="100"/>
        </p:scale>
        <p:origin x="-696"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CDB14AF-05F9-4CA0-AB59-01E200B7BF05}" type="doc">
      <dgm:prSet loTypeId="urn:microsoft.com/office/officeart/2005/8/layout/pyramid1" loCatId="pyramid" qsTypeId="urn:microsoft.com/office/officeart/2005/8/quickstyle/3d8" qsCatId="3D" csTypeId="urn:microsoft.com/office/officeart/2005/8/colors/accent1_2" csCatId="accent1" phldr="1"/>
      <dgm:spPr/>
      <dgm:t>
        <a:bodyPr/>
        <a:lstStyle/>
        <a:p>
          <a:endParaRPr lang="en-US"/>
        </a:p>
      </dgm:t>
    </dgm:pt>
    <dgm:pt modelId="{2419432B-E1E8-44E9-BC2C-69686A1F97A3}">
      <dgm:prSet custT="1"/>
      <dgm:spPr/>
      <dgm:t>
        <a:bodyPr/>
        <a:lstStyle/>
        <a:p>
          <a:pPr algn="ctr" rtl="0"/>
          <a:r>
            <a:rPr lang="fa-IR" sz="2800" b="1" cap="none" spc="0" dirty="0" smtClean="0">
              <a:ln w="12700">
                <a:prstDash val="solid"/>
              </a:ln>
              <a:effectLst>
                <a:outerShdw blurRad="41275" dist="20320" dir="1800000" algn="tl" rotWithShape="0">
                  <a:srgbClr val="000000">
                    <a:alpha val="40000"/>
                  </a:srgbClr>
                </a:outerShdw>
              </a:effectLst>
            </a:rPr>
            <a:t>مدیران عالی</a:t>
          </a:r>
          <a:endParaRPr lang="en-US" sz="2800" b="1" cap="none" spc="0" dirty="0">
            <a:ln w="12700">
              <a:prstDash val="solid"/>
            </a:ln>
            <a:effectLst>
              <a:outerShdw blurRad="41275" dist="20320" dir="1800000" algn="tl" rotWithShape="0">
                <a:srgbClr val="000000">
                  <a:alpha val="40000"/>
                </a:srgbClr>
              </a:outerShdw>
            </a:effectLst>
          </a:endParaRPr>
        </a:p>
      </dgm:t>
    </dgm:pt>
    <dgm:pt modelId="{24745BA7-28BD-4C8C-BAA3-D5642147F074}" type="parTrans" cxnId="{2C42014C-9A89-4AFB-A4F0-D8E6504729E1}">
      <dgm:prSet/>
      <dgm:spPr/>
      <dgm:t>
        <a:bodyPr/>
        <a:lstStyle/>
        <a:p>
          <a:endParaRPr lang="en-US" b="1" cap="none" spc="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dgm:t>
    </dgm:pt>
    <dgm:pt modelId="{84E51F5E-0B0E-4360-835C-1FA5327E184B}" type="sibTrans" cxnId="{2C42014C-9A89-4AFB-A4F0-D8E6504729E1}">
      <dgm:prSet/>
      <dgm:spPr/>
      <dgm:t>
        <a:bodyPr/>
        <a:lstStyle/>
        <a:p>
          <a:endParaRPr lang="en-US" b="1" cap="none" spc="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dgm:t>
    </dgm:pt>
    <dgm:pt modelId="{C6B8C73D-0D5F-46C0-A610-8C83E2AB1962}">
      <dgm:prSet custT="1"/>
      <dgm:spPr/>
      <dgm:t>
        <a:bodyPr/>
        <a:lstStyle/>
        <a:p>
          <a:pPr rtl="0"/>
          <a:r>
            <a:rPr lang="fa-IR" sz="2800" b="1" cap="none" spc="0" dirty="0" smtClean="0">
              <a:ln w="12700">
                <a:prstDash val="solid"/>
              </a:ln>
              <a:effectLst>
                <a:outerShdw blurRad="38100" dist="38100" dir="2700000" algn="tl">
                  <a:srgbClr val="000000">
                    <a:alpha val="43137"/>
                  </a:srgbClr>
                </a:outerShdw>
              </a:effectLst>
            </a:rPr>
            <a:t>مدیران ارشد </a:t>
          </a:r>
          <a:endParaRPr lang="en-US" sz="2800" b="1" cap="none" spc="0" dirty="0">
            <a:ln w="12700">
              <a:prstDash val="solid"/>
            </a:ln>
            <a:effectLst>
              <a:outerShdw blurRad="38100" dist="38100" dir="2700000" algn="tl">
                <a:srgbClr val="000000">
                  <a:alpha val="43137"/>
                </a:srgbClr>
              </a:outerShdw>
            </a:effectLst>
          </a:endParaRPr>
        </a:p>
      </dgm:t>
    </dgm:pt>
    <dgm:pt modelId="{C8780DF2-F38A-4C4B-802C-2720418A4AED}" type="parTrans" cxnId="{E7BB45C1-19CB-4049-8C92-D2F020D40293}">
      <dgm:prSet/>
      <dgm:spPr/>
      <dgm:t>
        <a:bodyPr/>
        <a:lstStyle/>
        <a:p>
          <a:endParaRPr lang="en-US" b="1" cap="none" spc="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dgm:t>
    </dgm:pt>
    <dgm:pt modelId="{415312EF-5266-4204-8412-770D889F31B5}" type="sibTrans" cxnId="{E7BB45C1-19CB-4049-8C92-D2F020D40293}">
      <dgm:prSet/>
      <dgm:spPr/>
      <dgm:t>
        <a:bodyPr/>
        <a:lstStyle/>
        <a:p>
          <a:endParaRPr lang="en-US" b="1" cap="none" spc="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dgm:t>
    </dgm:pt>
    <dgm:pt modelId="{A875F463-3107-41A4-8011-2E94D025D90B}">
      <dgm:prSet custT="1"/>
      <dgm:spPr/>
      <dgm:t>
        <a:bodyPr/>
        <a:lstStyle/>
        <a:p>
          <a:pPr rtl="0"/>
          <a:r>
            <a:rPr lang="fa-IR" sz="3200" b="1" cap="none" spc="0" dirty="0" smtClean="0">
              <a:ln w="12700">
                <a:prstDash val="solid"/>
              </a:ln>
              <a:effectLst>
                <a:outerShdw blurRad="41275" dist="20320" dir="1800000" algn="tl" rotWithShape="0">
                  <a:srgbClr val="000000">
                    <a:alpha val="40000"/>
                  </a:srgbClr>
                </a:outerShdw>
              </a:effectLst>
            </a:rPr>
            <a:t>مدیران میانی</a:t>
          </a:r>
          <a:endParaRPr lang="en-US" sz="3200" b="1" cap="none" spc="0" dirty="0">
            <a:ln w="12700">
              <a:prstDash val="solid"/>
            </a:ln>
            <a:effectLst>
              <a:outerShdw blurRad="41275" dist="20320" dir="1800000" algn="tl" rotWithShape="0">
                <a:srgbClr val="000000">
                  <a:alpha val="40000"/>
                </a:srgbClr>
              </a:outerShdw>
            </a:effectLst>
          </a:endParaRPr>
        </a:p>
      </dgm:t>
    </dgm:pt>
    <dgm:pt modelId="{00818DF2-7D6A-4883-BD60-F7E6582EC772}" type="parTrans" cxnId="{07DBE737-34AC-46FE-B000-ECF1DEA19A10}">
      <dgm:prSet/>
      <dgm:spPr/>
      <dgm:t>
        <a:bodyPr/>
        <a:lstStyle/>
        <a:p>
          <a:endParaRPr lang="en-US" b="1" cap="none" spc="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dgm:t>
    </dgm:pt>
    <dgm:pt modelId="{2D675991-5588-40CE-8071-DA95EAFCE8A5}" type="sibTrans" cxnId="{07DBE737-34AC-46FE-B000-ECF1DEA19A10}">
      <dgm:prSet/>
      <dgm:spPr/>
      <dgm:t>
        <a:bodyPr/>
        <a:lstStyle/>
        <a:p>
          <a:endParaRPr lang="en-US" b="1" cap="none" spc="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dgm:t>
    </dgm:pt>
    <dgm:pt modelId="{B15AE85B-5B0B-49C0-B5F6-12709EB0CC5B}">
      <dgm:prSet/>
      <dgm:spPr/>
      <dgm:t>
        <a:bodyPr/>
        <a:lstStyle/>
        <a:p>
          <a:pPr rtl="0"/>
          <a:r>
            <a:rPr lang="fa-IR" b="1" cap="none" spc="0" dirty="0" smtClean="0">
              <a:ln w="12700">
                <a:prstDash val="solid"/>
              </a:ln>
              <a:effectLst>
                <a:outerShdw blurRad="41275" dist="20320" dir="1800000" algn="tl" rotWithShape="0">
                  <a:srgbClr val="000000">
                    <a:alpha val="40000"/>
                  </a:srgbClr>
                </a:outerShdw>
              </a:effectLst>
            </a:rPr>
            <a:t>سرپرستی</a:t>
          </a:r>
          <a:endParaRPr lang="en-US" b="1" cap="none" spc="0" dirty="0">
            <a:ln w="12700">
              <a:prstDash val="solid"/>
            </a:ln>
            <a:effectLst>
              <a:outerShdw blurRad="41275" dist="20320" dir="1800000" algn="tl" rotWithShape="0">
                <a:srgbClr val="000000">
                  <a:alpha val="40000"/>
                </a:srgbClr>
              </a:outerShdw>
            </a:effectLst>
          </a:endParaRPr>
        </a:p>
      </dgm:t>
    </dgm:pt>
    <dgm:pt modelId="{1E61F71C-3603-4523-AE30-B86F803860D8}" type="parTrans" cxnId="{C2DCB81D-88BA-4722-BAE0-576D27C81E18}">
      <dgm:prSet/>
      <dgm:spPr/>
      <dgm:t>
        <a:bodyPr/>
        <a:lstStyle/>
        <a:p>
          <a:endParaRPr lang="en-US" b="1" cap="none" spc="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dgm:t>
    </dgm:pt>
    <dgm:pt modelId="{1376A528-0BE5-4394-B979-E77A6333BACE}" type="sibTrans" cxnId="{C2DCB81D-88BA-4722-BAE0-576D27C81E18}">
      <dgm:prSet/>
      <dgm:spPr/>
      <dgm:t>
        <a:bodyPr/>
        <a:lstStyle/>
        <a:p>
          <a:endParaRPr lang="en-US" b="1" cap="none" spc="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dgm:t>
    </dgm:pt>
    <dgm:pt modelId="{CD98BE21-9B77-4713-A2FF-A2ADACEC01DE}" type="pres">
      <dgm:prSet presAssocID="{FCDB14AF-05F9-4CA0-AB59-01E200B7BF05}" presName="Name0" presStyleCnt="0">
        <dgm:presLayoutVars>
          <dgm:dir/>
          <dgm:animLvl val="lvl"/>
          <dgm:resizeHandles val="exact"/>
        </dgm:presLayoutVars>
      </dgm:prSet>
      <dgm:spPr/>
      <dgm:t>
        <a:bodyPr/>
        <a:lstStyle/>
        <a:p>
          <a:endParaRPr lang="en-US"/>
        </a:p>
      </dgm:t>
    </dgm:pt>
    <dgm:pt modelId="{5055E322-C3AA-48BB-92FE-4A49973311C5}" type="pres">
      <dgm:prSet presAssocID="{2419432B-E1E8-44E9-BC2C-69686A1F97A3}" presName="Name8" presStyleCnt="0"/>
      <dgm:spPr/>
      <dgm:t>
        <a:bodyPr/>
        <a:lstStyle/>
        <a:p>
          <a:endParaRPr lang="en-US"/>
        </a:p>
      </dgm:t>
    </dgm:pt>
    <dgm:pt modelId="{5CD4F77C-555A-4DBE-8614-B95B46E891E0}" type="pres">
      <dgm:prSet presAssocID="{2419432B-E1E8-44E9-BC2C-69686A1F97A3}" presName="level" presStyleLbl="node1" presStyleIdx="0" presStyleCnt="4" custScaleX="100685" custScaleY="137645" custLinFactNeighborX="0" custLinFactNeighborY="-8753">
        <dgm:presLayoutVars>
          <dgm:chMax val="1"/>
          <dgm:bulletEnabled val="1"/>
        </dgm:presLayoutVars>
      </dgm:prSet>
      <dgm:spPr/>
      <dgm:t>
        <a:bodyPr/>
        <a:lstStyle/>
        <a:p>
          <a:endParaRPr lang="en-US"/>
        </a:p>
      </dgm:t>
    </dgm:pt>
    <dgm:pt modelId="{A49B0AA0-BEA0-4B6E-935B-26059CEB064B}" type="pres">
      <dgm:prSet presAssocID="{2419432B-E1E8-44E9-BC2C-69686A1F97A3}" presName="levelTx" presStyleLbl="revTx" presStyleIdx="0" presStyleCnt="0">
        <dgm:presLayoutVars>
          <dgm:chMax val="1"/>
          <dgm:bulletEnabled val="1"/>
        </dgm:presLayoutVars>
      </dgm:prSet>
      <dgm:spPr/>
      <dgm:t>
        <a:bodyPr/>
        <a:lstStyle/>
        <a:p>
          <a:endParaRPr lang="en-US"/>
        </a:p>
      </dgm:t>
    </dgm:pt>
    <dgm:pt modelId="{15CACDE6-664C-42EB-8D27-3A7ADA2FB93E}" type="pres">
      <dgm:prSet presAssocID="{C6B8C73D-0D5F-46C0-A610-8C83E2AB1962}" presName="Name8" presStyleCnt="0"/>
      <dgm:spPr/>
      <dgm:t>
        <a:bodyPr/>
        <a:lstStyle/>
        <a:p>
          <a:endParaRPr lang="en-US"/>
        </a:p>
      </dgm:t>
    </dgm:pt>
    <dgm:pt modelId="{B1AA9953-CE53-46A7-B049-6740482806BF}" type="pres">
      <dgm:prSet presAssocID="{C6B8C73D-0D5F-46C0-A610-8C83E2AB1962}" presName="level" presStyleLbl="node1" presStyleIdx="1" presStyleCnt="4" custScaleX="94622" custLinFactNeighborX="-263" custLinFactNeighborY="-18822">
        <dgm:presLayoutVars>
          <dgm:chMax val="1"/>
          <dgm:bulletEnabled val="1"/>
        </dgm:presLayoutVars>
      </dgm:prSet>
      <dgm:spPr/>
      <dgm:t>
        <a:bodyPr/>
        <a:lstStyle/>
        <a:p>
          <a:endParaRPr lang="en-US"/>
        </a:p>
      </dgm:t>
    </dgm:pt>
    <dgm:pt modelId="{AC312F7F-7629-4388-ADAD-ADAA4C284DCC}" type="pres">
      <dgm:prSet presAssocID="{C6B8C73D-0D5F-46C0-A610-8C83E2AB1962}" presName="levelTx" presStyleLbl="revTx" presStyleIdx="0" presStyleCnt="0">
        <dgm:presLayoutVars>
          <dgm:chMax val="1"/>
          <dgm:bulletEnabled val="1"/>
        </dgm:presLayoutVars>
      </dgm:prSet>
      <dgm:spPr/>
      <dgm:t>
        <a:bodyPr/>
        <a:lstStyle/>
        <a:p>
          <a:endParaRPr lang="en-US"/>
        </a:p>
      </dgm:t>
    </dgm:pt>
    <dgm:pt modelId="{69D53B49-65D5-48C2-AA2F-C4D7D91E9921}" type="pres">
      <dgm:prSet presAssocID="{A875F463-3107-41A4-8011-2E94D025D90B}" presName="Name8" presStyleCnt="0"/>
      <dgm:spPr/>
      <dgm:t>
        <a:bodyPr/>
        <a:lstStyle/>
        <a:p>
          <a:endParaRPr lang="en-US"/>
        </a:p>
      </dgm:t>
    </dgm:pt>
    <dgm:pt modelId="{DD7ACEB6-A043-46E3-A9C2-896AAB4FF395}" type="pres">
      <dgm:prSet presAssocID="{A875F463-3107-41A4-8011-2E94D025D90B}" presName="level" presStyleLbl="node1" presStyleIdx="2" presStyleCnt="4" custScaleX="92892" custLinFactNeighborX="0" custLinFactNeighborY="-27575">
        <dgm:presLayoutVars>
          <dgm:chMax val="1"/>
          <dgm:bulletEnabled val="1"/>
        </dgm:presLayoutVars>
      </dgm:prSet>
      <dgm:spPr/>
      <dgm:t>
        <a:bodyPr/>
        <a:lstStyle/>
        <a:p>
          <a:endParaRPr lang="en-US"/>
        </a:p>
      </dgm:t>
    </dgm:pt>
    <dgm:pt modelId="{AB44CA2F-C8D7-4022-B903-20776969A72B}" type="pres">
      <dgm:prSet presAssocID="{A875F463-3107-41A4-8011-2E94D025D90B}" presName="levelTx" presStyleLbl="revTx" presStyleIdx="0" presStyleCnt="0">
        <dgm:presLayoutVars>
          <dgm:chMax val="1"/>
          <dgm:bulletEnabled val="1"/>
        </dgm:presLayoutVars>
      </dgm:prSet>
      <dgm:spPr/>
      <dgm:t>
        <a:bodyPr/>
        <a:lstStyle/>
        <a:p>
          <a:endParaRPr lang="en-US"/>
        </a:p>
      </dgm:t>
    </dgm:pt>
    <dgm:pt modelId="{6C6AA624-6624-47A4-9D5E-AFACCA5F11C4}" type="pres">
      <dgm:prSet presAssocID="{B15AE85B-5B0B-49C0-B5F6-12709EB0CC5B}" presName="Name8" presStyleCnt="0"/>
      <dgm:spPr/>
      <dgm:t>
        <a:bodyPr/>
        <a:lstStyle/>
        <a:p>
          <a:endParaRPr lang="en-US"/>
        </a:p>
      </dgm:t>
    </dgm:pt>
    <dgm:pt modelId="{9F32F00E-604F-4A85-9FC5-63489AFE2939}" type="pres">
      <dgm:prSet presAssocID="{B15AE85B-5B0B-49C0-B5F6-12709EB0CC5B}" presName="level" presStyleLbl="node1" presStyleIdx="3" presStyleCnt="4" custScaleX="95000" custLinFactNeighborX="2500" custLinFactNeighborY="-31293">
        <dgm:presLayoutVars>
          <dgm:chMax val="1"/>
          <dgm:bulletEnabled val="1"/>
        </dgm:presLayoutVars>
      </dgm:prSet>
      <dgm:spPr/>
      <dgm:t>
        <a:bodyPr/>
        <a:lstStyle/>
        <a:p>
          <a:endParaRPr lang="en-US"/>
        </a:p>
      </dgm:t>
    </dgm:pt>
    <dgm:pt modelId="{FDD30CBC-2130-4CFA-A74C-2C9F9D0E9A6B}" type="pres">
      <dgm:prSet presAssocID="{B15AE85B-5B0B-49C0-B5F6-12709EB0CC5B}" presName="levelTx" presStyleLbl="revTx" presStyleIdx="0" presStyleCnt="0">
        <dgm:presLayoutVars>
          <dgm:chMax val="1"/>
          <dgm:bulletEnabled val="1"/>
        </dgm:presLayoutVars>
      </dgm:prSet>
      <dgm:spPr/>
      <dgm:t>
        <a:bodyPr/>
        <a:lstStyle/>
        <a:p>
          <a:endParaRPr lang="en-US"/>
        </a:p>
      </dgm:t>
    </dgm:pt>
  </dgm:ptLst>
  <dgm:cxnLst>
    <dgm:cxn modelId="{D3300446-5743-4F50-9271-51ED07391912}" type="presOf" srcId="{2419432B-E1E8-44E9-BC2C-69686A1F97A3}" destId="{A49B0AA0-BEA0-4B6E-935B-26059CEB064B}" srcOrd="1" destOrd="0" presId="urn:microsoft.com/office/officeart/2005/8/layout/pyramid1"/>
    <dgm:cxn modelId="{C2DCB81D-88BA-4722-BAE0-576D27C81E18}" srcId="{FCDB14AF-05F9-4CA0-AB59-01E200B7BF05}" destId="{B15AE85B-5B0B-49C0-B5F6-12709EB0CC5B}" srcOrd="3" destOrd="0" parTransId="{1E61F71C-3603-4523-AE30-B86F803860D8}" sibTransId="{1376A528-0BE5-4394-B979-E77A6333BACE}"/>
    <dgm:cxn modelId="{44B58351-340D-4A88-A023-D5DEB2274CEF}" type="presOf" srcId="{B15AE85B-5B0B-49C0-B5F6-12709EB0CC5B}" destId="{FDD30CBC-2130-4CFA-A74C-2C9F9D0E9A6B}" srcOrd="1" destOrd="0" presId="urn:microsoft.com/office/officeart/2005/8/layout/pyramid1"/>
    <dgm:cxn modelId="{6D7E8F67-30EA-4276-BE17-FB909354F5F3}" type="presOf" srcId="{C6B8C73D-0D5F-46C0-A610-8C83E2AB1962}" destId="{B1AA9953-CE53-46A7-B049-6740482806BF}" srcOrd="0" destOrd="0" presId="urn:microsoft.com/office/officeart/2005/8/layout/pyramid1"/>
    <dgm:cxn modelId="{07DBE737-34AC-46FE-B000-ECF1DEA19A10}" srcId="{FCDB14AF-05F9-4CA0-AB59-01E200B7BF05}" destId="{A875F463-3107-41A4-8011-2E94D025D90B}" srcOrd="2" destOrd="0" parTransId="{00818DF2-7D6A-4883-BD60-F7E6582EC772}" sibTransId="{2D675991-5588-40CE-8071-DA95EAFCE8A5}"/>
    <dgm:cxn modelId="{C44B925D-C3C2-4325-ABC5-61EEEA64AAF5}" type="presOf" srcId="{FCDB14AF-05F9-4CA0-AB59-01E200B7BF05}" destId="{CD98BE21-9B77-4713-A2FF-A2ADACEC01DE}" srcOrd="0" destOrd="0" presId="urn:microsoft.com/office/officeart/2005/8/layout/pyramid1"/>
    <dgm:cxn modelId="{50D25353-0E39-40F0-BB48-05A5A8268816}" type="presOf" srcId="{A875F463-3107-41A4-8011-2E94D025D90B}" destId="{DD7ACEB6-A043-46E3-A9C2-896AAB4FF395}" srcOrd="0" destOrd="0" presId="urn:microsoft.com/office/officeart/2005/8/layout/pyramid1"/>
    <dgm:cxn modelId="{603B8ACA-F99C-4052-8F11-88CEF579A68B}" type="presOf" srcId="{2419432B-E1E8-44E9-BC2C-69686A1F97A3}" destId="{5CD4F77C-555A-4DBE-8614-B95B46E891E0}" srcOrd="0" destOrd="0" presId="urn:microsoft.com/office/officeart/2005/8/layout/pyramid1"/>
    <dgm:cxn modelId="{FE7AFFC4-3049-4934-B7AD-845D6D944355}" type="presOf" srcId="{C6B8C73D-0D5F-46C0-A610-8C83E2AB1962}" destId="{AC312F7F-7629-4388-ADAD-ADAA4C284DCC}" srcOrd="1" destOrd="0" presId="urn:microsoft.com/office/officeart/2005/8/layout/pyramid1"/>
    <dgm:cxn modelId="{95C3DF37-A428-4D67-961F-D709EA9C0F4E}" type="presOf" srcId="{B15AE85B-5B0B-49C0-B5F6-12709EB0CC5B}" destId="{9F32F00E-604F-4A85-9FC5-63489AFE2939}" srcOrd="0" destOrd="0" presId="urn:microsoft.com/office/officeart/2005/8/layout/pyramid1"/>
    <dgm:cxn modelId="{E7BB45C1-19CB-4049-8C92-D2F020D40293}" srcId="{FCDB14AF-05F9-4CA0-AB59-01E200B7BF05}" destId="{C6B8C73D-0D5F-46C0-A610-8C83E2AB1962}" srcOrd="1" destOrd="0" parTransId="{C8780DF2-F38A-4C4B-802C-2720418A4AED}" sibTransId="{415312EF-5266-4204-8412-770D889F31B5}"/>
    <dgm:cxn modelId="{2C42014C-9A89-4AFB-A4F0-D8E6504729E1}" srcId="{FCDB14AF-05F9-4CA0-AB59-01E200B7BF05}" destId="{2419432B-E1E8-44E9-BC2C-69686A1F97A3}" srcOrd="0" destOrd="0" parTransId="{24745BA7-28BD-4C8C-BAA3-D5642147F074}" sibTransId="{84E51F5E-0B0E-4360-835C-1FA5327E184B}"/>
    <dgm:cxn modelId="{397CC38B-1722-424A-9774-508877C8712C}" type="presOf" srcId="{A875F463-3107-41A4-8011-2E94D025D90B}" destId="{AB44CA2F-C8D7-4022-B903-20776969A72B}" srcOrd="1" destOrd="0" presId="urn:microsoft.com/office/officeart/2005/8/layout/pyramid1"/>
    <dgm:cxn modelId="{351EDAC9-A6A9-47E8-A28F-C6FEAA108A2F}" type="presParOf" srcId="{CD98BE21-9B77-4713-A2FF-A2ADACEC01DE}" destId="{5055E322-C3AA-48BB-92FE-4A49973311C5}" srcOrd="0" destOrd="0" presId="urn:microsoft.com/office/officeart/2005/8/layout/pyramid1"/>
    <dgm:cxn modelId="{FB73B4EF-E79D-4EB7-891B-2B17C700022D}" type="presParOf" srcId="{5055E322-C3AA-48BB-92FE-4A49973311C5}" destId="{5CD4F77C-555A-4DBE-8614-B95B46E891E0}" srcOrd="0" destOrd="0" presId="urn:microsoft.com/office/officeart/2005/8/layout/pyramid1"/>
    <dgm:cxn modelId="{990ABAA7-55BF-47D1-B4F6-A0E5E0E4F9CD}" type="presParOf" srcId="{5055E322-C3AA-48BB-92FE-4A49973311C5}" destId="{A49B0AA0-BEA0-4B6E-935B-26059CEB064B}" srcOrd="1" destOrd="0" presId="urn:microsoft.com/office/officeart/2005/8/layout/pyramid1"/>
    <dgm:cxn modelId="{34469C35-B8FD-4044-BA7D-4CB7E0C85A06}" type="presParOf" srcId="{CD98BE21-9B77-4713-A2FF-A2ADACEC01DE}" destId="{15CACDE6-664C-42EB-8D27-3A7ADA2FB93E}" srcOrd="1" destOrd="0" presId="urn:microsoft.com/office/officeart/2005/8/layout/pyramid1"/>
    <dgm:cxn modelId="{F8E4D599-4E8F-4C20-8DD4-66ACAD09D28A}" type="presParOf" srcId="{15CACDE6-664C-42EB-8D27-3A7ADA2FB93E}" destId="{B1AA9953-CE53-46A7-B049-6740482806BF}" srcOrd="0" destOrd="0" presId="urn:microsoft.com/office/officeart/2005/8/layout/pyramid1"/>
    <dgm:cxn modelId="{9902C6BB-06B8-476F-9688-E7B987FE5307}" type="presParOf" srcId="{15CACDE6-664C-42EB-8D27-3A7ADA2FB93E}" destId="{AC312F7F-7629-4388-ADAD-ADAA4C284DCC}" srcOrd="1" destOrd="0" presId="urn:microsoft.com/office/officeart/2005/8/layout/pyramid1"/>
    <dgm:cxn modelId="{D0D448B8-FDEB-470F-9122-FE1F38078550}" type="presParOf" srcId="{CD98BE21-9B77-4713-A2FF-A2ADACEC01DE}" destId="{69D53B49-65D5-48C2-AA2F-C4D7D91E9921}" srcOrd="2" destOrd="0" presId="urn:microsoft.com/office/officeart/2005/8/layout/pyramid1"/>
    <dgm:cxn modelId="{B2115CEA-9603-4A71-ABA4-01A057553DF3}" type="presParOf" srcId="{69D53B49-65D5-48C2-AA2F-C4D7D91E9921}" destId="{DD7ACEB6-A043-46E3-A9C2-896AAB4FF395}" srcOrd="0" destOrd="0" presId="urn:microsoft.com/office/officeart/2005/8/layout/pyramid1"/>
    <dgm:cxn modelId="{E32EB2CA-E1FE-414B-A06A-BBAF379D364F}" type="presParOf" srcId="{69D53B49-65D5-48C2-AA2F-C4D7D91E9921}" destId="{AB44CA2F-C8D7-4022-B903-20776969A72B}" srcOrd="1" destOrd="0" presId="urn:microsoft.com/office/officeart/2005/8/layout/pyramid1"/>
    <dgm:cxn modelId="{A9E9F617-A042-45E6-8517-2A6A7601E67F}" type="presParOf" srcId="{CD98BE21-9B77-4713-A2FF-A2ADACEC01DE}" destId="{6C6AA624-6624-47A4-9D5E-AFACCA5F11C4}" srcOrd="3" destOrd="0" presId="urn:microsoft.com/office/officeart/2005/8/layout/pyramid1"/>
    <dgm:cxn modelId="{E8F88050-64D4-41C1-AB46-930293FC4949}" type="presParOf" srcId="{6C6AA624-6624-47A4-9D5E-AFACCA5F11C4}" destId="{9F32F00E-604F-4A85-9FC5-63489AFE2939}" srcOrd="0" destOrd="0" presId="urn:microsoft.com/office/officeart/2005/8/layout/pyramid1"/>
    <dgm:cxn modelId="{22B26E33-5048-4000-8481-E1BDD0EFBA9F}" type="presParOf" srcId="{6C6AA624-6624-47A4-9D5E-AFACCA5F11C4}" destId="{FDD30CBC-2130-4CFA-A74C-2C9F9D0E9A6B}" srcOrd="1" destOrd="0" presId="urn:microsoft.com/office/officeart/2005/8/layout/pyramid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0185CCA-9D7E-4839-9E7B-6DB67C13E2CF}" type="doc">
      <dgm:prSet loTypeId="urn:microsoft.com/office/officeart/2005/8/layout/pyramid1" loCatId="pyramid" qsTypeId="urn:microsoft.com/office/officeart/2005/8/quickstyle/simple1" qsCatId="simple" csTypeId="urn:microsoft.com/office/officeart/2005/8/colors/accent1_2" csCatId="accent1"/>
      <dgm:spPr/>
    </dgm:pt>
    <dgm:pt modelId="{8C2A3762-0084-4477-83EB-99A2E835005F}">
      <dgm:prSet/>
      <dgm:spPr/>
      <dgm: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b="0" i="0" u="none" strike="noStrike" cap="none" normalizeH="0" baseline="0" dirty="0" smtClean="0">
              <a:ln>
                <a:noFill/>
              </a:ln>
              <a:solidFill>
                <a:schemeClr val="tx1"/>
              </a:solidFill>
              <a:effectLst/>
              <a:cs typeface="Arial" charset="0"/>
            </a:rPr>
            <a:t>ارشد</a:t>
          </a:r>
          <a:endParaRPr kumimoji="0" lang="en-US" b="0" i="0" u="none" strike="noStrike" cap="none" normalizeH="0" baseline="0" dirty="0" smtClean="0">
            <a:ln>
              <a:noFill/>
            </a:ln>
            <a:solidFill>
              <a:schemeClr val="tx1"/>
            </a:solidFill>
            <a:effectLst/>
            <a:cs typeface="Arial" charset="0"/>
          </a:endParaRPr>
        </a:p>
      </dgm:t>
    </dgm:pt>
    <dgm:pt modelId="{EBB25F74-1CC2-410E-8AFA-EFE43AEB20A9}" type="parTrans" cxnId="{89B86B70-EC34-4D48-B5D6-57680D932274}">
      <dgm:prSet/>
      <dgm:spPr/>
      <dgm:t>
        <a:bodyPr/>
        <a:lstStyle/>
        <a:p>
          <a:endParaRPr lang="en-US"/>
        </a:p>
      </dgm:t>
    </dgm:pt>
    <dgm:pt modelId="{360AA63A-2F14-4E16-8D7C-8CFB214B8A67}" type="sibTrans" cxnId="{89B86B70-EC34-4D48-B5D6-57680D932274}">
      <dgm:prSet/>
      <dgm:spPr/>
      <dgm:t>
        <a:bodyPr/>
        <a:lstStyle/>
        <a:p>
          <a:endParaRPr lang="en-US"/>
        </a:p>
      </dgm:t>
    </dgm:pt>
    <dgm:pt modelId="{97A949BD-BAF3-45D2-9707-F47793CC9AC3}">
      <dgm:prSet/>
      <dgm:spPr/>
      <dgm: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b="0" i="0" u="none" strike="noStrike" cap="none" normalizeH="0" baseline="0" dirty="0" smtClean="0">
              <a:ln>
                <a:noFill/>
              </a:ln>
              <a:solidFill>
                <a:schemeClr val="tx1"/>
              </a:solidFill>
              <a:effectLst/>
              <a:cs typeface="Arial" charset="0"/>
            </a:rPr>
            <a:t>میانی</a:t>
          </a:r>
          <a:endParaRPr kumimoji="0" lang="en-US" b="0" i="0" u="none" strike="noStrike" cap="none" normalizeH="0" baseline="0" dirty="0" smtClean="0">
            <a:ln>
              <a:noFill/>
            </a:ln>
            <a:solidFill>
              <a:schemeClr val="tx1"/>
            </a:solidFill>
            <a:effectLst/>
            <a:cs typeface="Arial" charset="0"/>
          </a:endParaRPr>
        </a:p>
      </dgm:t>
    </dgm:pt>
    <dgm:pt modelId="{693471C5-2B31-420A-B1C2-B8EC79258098}" type="parTrans" cxnId="{F2DDAF0A-4E8E-4B31-834D-15CA4E11CC38}">
      <dgm:prSet/>
      <dgm:spPr/>
      <dgm:t>
        <a:bodyPr/>
        <a:lstStyle/>
        <a:p>
          <a:endParaRPr lang="en-US"/>
        </a:p>
      </dgm:t>
    </dgm:pt>
    <dgm:pt modelId="{10DF9477-AE00-4BCB-B9E2-6D4654CA19BD}" type="sibTrans" cxnId="{F2DDAF0A-4E8E-4B31-834D-15CA4E11CC38}">
      <dgm:prSet/>
      <dgm:spPr/>
      <dgm:t>
        <a:bodyPr/>
        <a:lstStyle/>
        <a:p>
          <a:endParaRPr lang="en-US"/>
        </a:p>
      </dgm:t>
    </dgm:pt>
    <dgm:pt modelId="{46201673-307C-44D5-884D-707F311B3FF7}">
      <dgm:prSet/>
      <dgm:spPr/>
      <dgm: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b="0" i="0" u="none" strike="noStrike" cap="none" normalizeH="0" baseline="0" dirty="0" smtClean="0">
              <a:ln>
                <a:noFill/>
              </a:ln>
              <a:solidFill>
                <a:schemeClr val="tx1"/>
              </a:solidFill>
              <a:effectLst/>
              <a:cs typeface="Arial" charset="0"/>
            </a:rPr>
            <a:t>مدیران عملیاتی</a:t>
          </a:r>
          <a:endParaRPr kumimoji="0" lang="en-US" b="0" i="0" u="none" strike="noStrike" cap="none" normalizeH="0" baseline="0" dirty="0" smtClean="0">
            <a:ln>
              <a:noFill/>
            </a:ln>
            <a:solidFill>
              <a:schemeClr val="tx1"/>
            </a:solidFill>
            <a:effectLst/>
            <a:cs typeface="Arial" charset="0"/>
          </a:endParaRPr>
        </a:p>
      </dgm:t>
    </dgm:pt>
    <dgm:pt modelId="{C7D3C1A0-4398-4B3B-B537-1B7BD2FB1014}" type="parTrans" cxnId="{DBD02A31-6ED0-4881-8D8C-48C781D28DEA}">
      <dgm:prSet/>
      <dgm:spPr/>
      <dgm:t>
        <a:bodyPr/>
        <a:lstStyle/>
        <a:p>
          <a:endParaRPr lang="en-US"/>
        </a:p>
      </dgm:t>
    </dgm:pt>
    <dgm:pt modelId="{86380B89-F973-4129-B351-3A72B582B5CE}" type="sibTrans" cxnId="{DBD02A31-6ED0-4881-8D8C-48C781D28DEA}">
      <dgm:prSet/>
      <dgm:spPr/>
      <dgm:t>
        <a:bodyPr/>
        <a:lstStyle/>
        <a:p>
          <a:endParaRPr lang="en-US"/>
        </a:p>
      </dgm:t>
    </dgm:pt>
    <dgm:pt modelId="{8E1D2D9D-AF02-4E8B-8D3F-E4CCDE73A49D}" type="pres">
      <dgm:prSet presAssocID="{20185CCA-9D7E-4839-9E7B-6DB67C13E2CF}" presName="Name0" presStyleCnt="0">
        <dgm:presLayoutVars>
          <dgm:dir/>
          <dgm:animLvl val="lvl"/>
          <dgm:resizeHandles val="exact"/>
        </dgm:presLayoutVars>
      </dgm:prSet>
      <dgm:spPr/>
    </dgm:pt>
    <dgm:pt modelId="{4528AB45-17FD-4126-B789-BB547191AD22}" type="pres">
      <dgm:prSet presAssocID="{8C2A3762-0084-4477-83EB-99A2E835005F}" presName="Name8" presStyleCnt="0"/>
      <dgm:spPr/>
    </dgm:pt>
    <dgm:pt modelId="{B4BFB56B-2B99-4291-909C-901E1882EB6A}" type="pres">
      <dgm:prSet presAssocID="{8C2A3762-0084-4477-83EB-99A2E835005F}" presName="level" presStyleLbl="node1" presStyleIdx="0" presStyleCnt="3">
        <dgm:presLayoutVars>
          <dgm:chMax val="1"/>
          <dgm:bulletEnabled val="1"/>
        </dgm:presLayoutVars>
      </dgm:prSet>
      <dgm:spPr/>
      <dgm:t>
        <a:bodyPr/>
        <a:lstStyle/>
        <a:p>
          <a:endParaRPr lang="en-US"/>
        </a:p>
      </dgm:t>
    </dgm:pt>
    <dgm:pt modelId="{CFA273C2-5837-4BC7-BE0F-E180190943A6}" type="pres">
      <dgm:prSet presAssocID="{8C2A3762-0084-4477-83EB-99A2E835005F}" presName="levelTx" presStyleLbl="revTx" presStyleIdx="0" presStyleCnt="0">
        <dgm:presLayoutVars>
          <dgm:chMax val="1"/>
          <dgm:bulletEnabled val="1"/>
        </dgm:presLayoutVars>
      </dgm:prSet>
      <dgm:spPr/>
      <dgm:t>
        <a:bodyPr/>
        <a:lstStyle/>
        <a:p>
          <a:endParaRPr lang="en-US"/>
        </a:p>
      </dgm:t>
    </dgm:pt>
    <dgm:pt modelId="{011337F3-D29E-4D55-83EA-062BDF71F650}" type="pres">
      <dgm:prSet presAssocID="{97A949BD-BAF3-45D2-9707-F47793CC9AC3}" presName="Name8" presStyleCnt="0"/>
      <dgm:spPr/>
    </dgm:pt>
    <dgm:pt modelId="{EE30F41C-4BD7-41E5-9BD7-ED1847FAF0AE}" type="pres">
      <dgm:prSet presAssocID="{97A949BD-BAF3-45D2-9707-F47793CC9AC3}" presName="level" presStyleLbl="node1" presStyleIdx="1" presStyleCnt="3">
        <dgm:presLayoutVars>
          <dgm:chMax val="1"/>
          <dgm:bulletEnabled val="1"/>
        </dgm:presLayoutVars>
      </dgm:prSet>
      <dgm:spPr/>
      <dgm:t>
        <a:bodyPr/>
        <a:lstStyle/>
        <a:p>
          <a:endParaRPr lang="en-US"/>
        </a:p>
      </dgm:t>
    </dgm:pt>
    <dgm:pt modelId="{106A1649-43EC-4E38-9B2D-C4FC6E3C751D}" type="pres">
      <dgm:prSet presAssocID="{97A949BD-BAF3-45D2-9707-F47793CC9AC3}" presName="levelTx" presStyleLbl="revTx" presStyleIdx="0" presStyleCnt="0">
        <dgm:presLayoutVars>
          <dgm:chMax val="1"/>
          <dgm:bulletEnabled val="1"/>
        </dgm:presLayoutVars>
      </dgm:prSet>
      <dgm:spPr/>
      <dgm:t>
        <a:bodyPr/>
        <a:lstStyle/>
        <a:p>
          <a:endParaRPr lang="en-US"/>
        </a:p>
      </dgm:t>
    </dgm:pt>
    <dgm:pt modelId="{E3C4A8CF-2137-4220-B647-671B7AAE8C9C}" type="pres">
      <dgm:prSet presAssocID="{46201673-307C-44D5-884D-707F311B3FF7}" presName="Name8" presStyleCnt="0"/>
      <dgm:spPr/>
    </dgm:pt>
    <dgm:pt modelId="{2402DD13-03F8-4B5C-A7EC-ECFFE974206F}" type="pres">
      <dgm:prSet presAssocID="{46201673-307C-44D5-884D-707F311B3FF7}" presName="level" presStyleLbl="node1" presStyleIdx="2" presStyleCnt="3">
        <dgm:presLayoutVars>
          <dgm:chMax val="1"/>
          <dgm:bulletEnabled val="1"/>
        </dgm:presLayoutVars>
      </dgm:prSet>
      <dgm:spPr/>
      <dgm:t>
        <a:bodyPr/>
        <a:lstStyle/>
        <a:p>
          <a:endParaRPr lang="en-US"/>
        </a:p>
      </dgm:t>
    </dgm:pt>
    <dgm:pt modelId="{5BBE4D26-4A6B-41A7-A0B1-032626D1D6AD}" type="pres">
      <dgm:prSet presAssocID="{46201673-307C-44D5-884D-707F311B3FF7}" presName="levelTx" presStyleLbl="revTx" presStyleIdx="0" presStyleCnt="0">
        <dgm:presLayoutVars>
          <dgm:chMax val="1"/>
          <dgm:bulletEnabled val="1"/>
        </dgm:presLayoutVars>
      </dgm:prSet>
      <dgm:spPr/>
      <dgm:t>
        <a:bodyPr/>
        <a:lstStyle/>
        <a:p>
          <a:endParaRPr lang="en-US"/>
        </a:p>
      </dgm:t>
    </dgm:pt>
  </dgm:ptLst>
  <dgm:cxnLst>
    <dgm:cxn modelId="{DBD02A31-6ED0-4881-8D8C-48C781D28DEA}" srcId="{20185CCA-9D7E-4839-9E7B-6DB67C13E2CF}" destId="{46201673-307C-44D5-884D-707F311B3FF7}" srcOrd="2" destOrd="0" parTransId="{C7D3C1A0-4398-4B3B-B537-1B7BD2FB1014}" sibTransId="{86380B89-F973-4129-B351-3A72B582B5CE}"/>
    <dgm:cxn modelId="{6243BB3A-CAFC-44AB-A06B-F622E0FFA6DC}" type="presOf" srcId="{46201673-307C-44D5-884D-707F311B3FF7}" destId="{2402DD13-03F8-4B5C-A7EC-ECFFE974206F}" srcOrd="0" destOrd="0" presId="urn:microsoft.com/office/officeart/2005/8/layout/pyramid1"/>
    <dgm:cxn modelId="{B2DA735C-583D-4F3F-8B95-8A290854CB0F}" type="presOf" srcId="{20185CCA-9D7E-4839-9E7B-6DB67C13E2CF}" destId="{8E1D2D9D-AF02-4E8B-8D3F-E4CCDE73A49D}" srcOrd="0" destOrd="0" presId="urn:microsoft.com/office/officeart/2005/8/layout/pyramid1"/>
    <dgm:cxn modelId="{AD889833-A7D0-4705-96DD-E9AAF906BA11}" type="presOf" srcId="{46201673-307C-44D5-884D-707F311B3FF7}" destId="{5BBE4D26-4A6B-41A7-A0B1-032626D1D6AD}" srcOrd="1" destOrd="0" presId="urn:microsoft.com/office/officeart/2005/8/layout/pyramid1"/>
    <dgm:cxn modelId="{2E3EEEFF-ED44-4633-BC0A-9CDC140BC29F}" type="presOf" srcId="{97A949BD-BAF3-45D2-9707-F47793CC9AC3}" destId="{106A1649-43EC-4E38-9B2D-C4FC6E3C751D}" srcOrd="1" destOrd="0" presId="urn:microsoft.com/office/officeart/2005/8/layout/pyramid1"/>
    <dgm:cxn modelId="{89B86B70-EC34-4D48-B5D6-57680D932274}" srcId="{20185CCA-9D7E-4839-9E7B-6DB67C13E2CF}" destId="{8C2A3762-0084-4477-83EB-99A2E835005F}" srcOrd="0" destOrd="0" parTransId="{EBB25F74-1CC2-410E-8AFA-EFE43AEB20A9}" sibTransId="{360AA63A-2F14-4E16-8D7C-8CFB214B8A67}"/>
    <dgm:cxn modelId="{001C1B1B-38AC-40B4-B93D-0F7DDD9206C1}" type="presOf" srcId="{97A949BD-BAF3-45D2-9707-F47793CC9AC3}" destId="{EE30F41C-4BD7-41E5-9BD7-ED1847FAF0AE}" srcOrd="0" destOrd="0" presId="urn:microsoft.com/office/officeart/2005/8/layout/pyramid1"/>
    <dgm:cxn modelId="{0405B497-FBC0-44CD-90B9-A8E908E4AC0A}" type="presOf" srcId="{8C2A3762-0084-4477-83EB-99A2E835005F}" destId="{B4BFB56B-2B99-4291-909C-901E1882EB6A}" srcOrd="0" destOrd="0" presId="urn:microsoft.com/office/officeart/2005/8/layout/pyramid1"/>
    <dgm:cxn modelId="{76F6362D-73D0-433A-8D48-CB1DD797058A}" type="presOf" srcId="{8C2A3762-0084-4477-83EB-99A2E835005F}" destId="{CFA273C2-5837-4BC7-BE0F-E180190943A6}" srcOrd="1" destOrd="0" presId="urn:microsoft.com/office/officeart/2005/8/layout/pyramid1"/>
    <dgm:cxn modelId="{F2DDAF0A-4E8E-4B31-834D-15CA4E11CC38}" srcId="{20185CCA-9D7E-4839-9E7B-6DB67C13E2CF}" destId="{97A949BD-BAF3-45D2-9707-F47793CC9AC3}" srcOrd="1" destOrd="0" parTransId="{693471C5-2B31-420A-B1C2-B8EC79258098}" sibTransId="{10DF9477-AE00-4BCB-B9E2-6D4654CA19BD}"/>
    <dgm:cxn modelId="{C2763049-77BC-48CE-827B-F7188728A3EF}" type="presParOf" srcId="{8E1D2D9D-AF02-4E8B-8D3F-E4CCDE73A49D}" destId="{4528AB45-17FD-4126-B789-BB547191AD22}" srcOrd="0" destOrd="0" presId="urn:microsoft.com/office/officeart/2005/8/layout/pyramid1"/>
    <dgm:cxn modelId="{3C9F35E1-1047-49AC-967D-42E4C339F0DC}" type="presParOf" srcId="{4528AB45-17FD-4126-B789-BB547191AD22}" destId="{B4BFB56B-2B99-4291-909C-901E1882EB6A}" srcOrd="0" destOrd="0" presId="urn:microsoft.com/office/officeart/2005/8/layout/pyramid1"/>
    <dgm:cxn modelId="{76A84561-95A2-45FE-9CCB-DF148F0B4007}" type="presParOf" srcId="{4528AB45-17FD-4126-B789-BB547191AD22}" destId="{CFA273C2-5837-4BC7-BE0F-E180190943A6}" srcOrd="1" destOrd="0" presId="urn:microsoft.com/office/officeart/2005/8/layout/pyramid1"/>
    <dgm:cxn modelId="{967C21D6-E718-4D32-BC0D-CE9605C7BC03}" type="presParOf" srcId="{8E1D2D9D-AF02-4E8B-8D3F-E4CCDE73A49D}" destId="{011337F3-D29E-4D55-83EA-062BDF71F650}" srcOrd="1" destOrd="0" presId="urn:microsoft.com/office/officeart/2005/8/layout/pyramid1"/>
    <dgm:cxn modelId="{01155BA7-7616-4616-B7D7-40E11D8F8FA7}" type="presParOf" srcId="{011337F3-D29E-4D55-83EA-062BDF71F650}" destId="{EE30F41C-4BD7-41E5-9BD7-ED1847FAF0AE}" srcOrd="0" destOrd="0" presId="urn:microsoft.com/office/officeart/2005/8/layout/pyramid1"/>
    <dgm:cxn modelId="{BF3F4827-993F-44D4-883A-15DB4E58F0D7}" type="presParOf" srcId="{011337F3-D29E-4D55-83EA-062BDF71F650}" destId="{106A1649-43EC-4E38-9B2D-C4FC6E3C751D}" srcOrd="1" destOrd="0" presId="urn:microsoft.com/office/officeart/2005/8/layout/pyramid1"/>
    <dgm:cxn modelId="{CD57434D-AEF4-470E-B419-7E55D6FF2587}" type="presParOf" srcId="{8E1D2D9D-AF02-4E8B-8D3F-E4CCDE73A49D}" destId="{E3C4A8CF-2137-4220-B647-671B7AAE8C9C}" srcOrd="2" destOrd="0" presId="urn:microsoft.com/office/officeart/2005/8/layout/pyramid1"/>
    <dgm:cxn modelId="{2EBBBAD0-2F62-4626-AC8D-5C8E607BABA8}" type="presParOf" srcId="{E3C4A8CF-2137-4220-B647-671B7AAE8C9C}" destId="{2402DD13-03F8-4B5C-A7EC-ECFFE974206F}" srcOrd="0" destOrd="0" presId="urn:microsoft.com/office/officeart/2005/8/layout/pyramid1"/>
    <dgm:cxn modelId="{68FFD8E5-EF96-498F-9E7A-1A4584A69D54}" type="presParOf" srcId="{E3C4A8CF-2137-4220-B647-671B7AAE8C9C}" destId="{5BBE4D26-4A6B-41A7-A0B1-032626D1D6AD}" srcOrd="1" destOrd="0" presId="urn:microsoft.com/office/officeart/2005/8/layout/pyramid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FA307681-4A96-465E-A7E9-D4F5E08C7AF8}" type="doc">
      <dgm:prSet loTypeId="urn:microsoft.com/office/officeart/2005/8/layout/pyramid1" loCatId="pyramid" qsTypeId="urn:microsoft.com/office/officeart/2005/8/quickstyle/3d8" qsCatId="3D" csTypeId="urn:microsoft.com/office/officeart/2005/8/colors/accent1_2" csCatId="accent1" phldr="1"/>
      <dgm:spPr/>
      <dgm:t>
        <a:bodyPr/>
        <a:lstStyle/>
        <a:p>
          <a:endParaRPr lang="en-US"/>
        </a:p>
      </dgm:t>
    </dgm:pt>
    <dgm:pt modelId="{B52BD9C2-DC3E-4278-818A-2B4288628D6C}">
      <dgm:prSet custT="1"/>
      <dgm:spPr/>
      <dgm:t>
        <a:bodyPr/>
        <a:lstStyle/>
        <a:p>
          <a:pPr rtl="0"/>
          <a:r>
            <a:rPr lang="fa-IR" sz="3200" b="1" dirty="0" smtClean="0"/>
            <a:t>محقق</a:t>
          </a:r>
          <a:endParaRPr lang="en-US" sz="4500" dirty="0"/>
        </a:p>
      </dgm:t>
    </dgm:pt>
    <dgm:pt modelId="{F4AE777F-2A4C-4D9D-8095-639D499548FC}" type="parTrans" cxnId="{AB48AF74-C0BC-4BF6-8C4F-EBA1C67F0CC7}">
      <dgm:prSet/>
      <dgm:spPr/>
      <dgm:t>
        <a:bodyPr/>
        <a:lstStyle/>
        <a:p>
          <a:endParaRPr lang="en-US"/>
        </a:p>
      </dgm:t>
    </dgm:pt>
    <dgm:pt modelId="{DE8E2FE4-891E-4A2B-B350-33CEBC017B4F}" type="sibTrans" cxnId="{AB48AF74-C0BC-4BF6-8C4F-EBA1C67F0CC7}">
      <dgm:prSet/>
      <dgm:spPr/>
      <dgm:t>
        <a:bodyPr/>
        <a:lstStyle/>
        <a:p>
          <a:endParaRPr lang="en-US"/>
        </a:p>
      </dgm:t>
    </dgm:pt>
    <dgm:pt modelId="{3D55354C-53C6-428F-9A9D-AA68CD0452A4}">
      <dgm:prSet/>
      <dgm:spPr/>
      <dgm:t>
        <a:bodyPr/>
        <a:lstStyle/>
        <a:p>
          <a:pPr rtl="0"/>
          <a:r>
            <a:rPr lang="fa-IR" b="1" dirty="0" smtClean="0"/>
            <a:t>مهندس</a:t>
          </a:r>
          <a:endParaRPr lang="en-US" dirty="0"/>
        </a:p>
      </dgm:t>
    </dgm:pt>
    <dgm:pt modelId="{FAE6C46A-3FCE-44E0-A777-372FB1424019}" type="parTrans" cxnId="{4CDBB24C-6F97-4199-8A3C-82E06126F808}">
      <dgm:prSet/>
      <dgm:spPr/>
      <dgm:t>
        <a:bodyPr/>
        <a:lstStyle/>
        <a:p>
          <a:endParaRPr lang="en-US"/>
        </a:p>
      </dgm:t>
    </dgm:pt>
    <dgm:pt modelId="{CC1CB968-02A5-4F3D-9C4F-F7CFA8446924}" type="sibTrans" cxnId="{4CDBB24C-6F97-4199-8A3C-82E06126F808}">
      <dgm:prSet/>
      <dgm:spPr/>
      <dgm:t>
        <a:bodyPr/>
        <a:lstStyle/>
        <a:p>
          <a:endParaRPr lang="en-US"/>
        </a:p>
      </dgm:t>
    </dgm:pt>
    <dgm:pt modelId="{58ED5FA9-601A-42D4-BCC9-7743F157474B}">
      <dgm:prSet/>
      <dgm:spPr/>
      <dgm:t>
        <a:bodyPr/>
        <a:lstStyle/>
        <a:p>
          <a:pPr rtl="0"/>
          <a:r>
            <a:rPr lang="fa-IR" b="1" dirty="0" smtClean="0"/>
            <a:t>تکنسین</a:t>
          </a:r>
          <a:endParaRPr lang="en-US" dirty="0"/>
        </a:p>
      </dgm:t>
    </dgm:pt>
    <dgm:pt modelId="{DCB6CCBD-814D-4143-986E-5B5A850D94DD}" type="parTrans" cxnId="{E4965773-2F0E-479E-9B4C-7259275E82F6}">
      <dgm:prSet/>
      <dgm:spPr/>
      <dgm:t>
        <a:bodyPr/>
        <a:lstStyle/>
        <a:p>
          <a:endParaRPr lang="en-US"/>
        </a:p>
      </dgm:t>
    </dgm:pt>
    <dgm:pt modelId="{25948537-5B08-41DF-8B02-C1A012514CD0}" type="sibTrans" cxnId="{E4965773-2F0E-479E-9B4C-7259275E82F6}">
      <dgm:prSet/>
      <dgm:spPr/>
      <dgm:t>
        <a:bodyPr/>
        <a:lstStyle/>
        <a:p>
          <a:endParaRPr lang="en-US"/>
        </a:p>
      </dgm:t>
    </dgm:pt>
    <dgm:pt modelId="{19CF5AE8-F68E-487D-B638-58B0982D97B6}">
      <dgm:prSet/>
      <dgm:spPr/>
      <dgm:t>
        <a:bodyPr/>
        <a:lstStyle/>
        <a:p>
          <a:pPr rtl="0"/>
          <a:r>
            <a:rPr lang="fa-IR" b="1" dirty="0" smtClean="0"/>
            <a:t>کارگر عادی</a:t>
          </a:r>
          <a:endParaRPr lang="en-US" dirty="0"/>
        </a:p>
      </dgm:t>
    </dgm:pt>
    <dgm:pt modelId="{C4619573-0AFF-4C59-8242-1D040EE8F25D}" type="parTrans" cxnId="{12048AC7-BAE6-4C54-A701-8316168D7E06}">
      <dgm:prSet/>
      <dgm:spPr/>
      <dgm:t>
        <a:bodyPr/>
        <a:lstStyle/>
        <a:p>
          <a:endParaRPr lang="en-US"/>
        </a:p>
      </dgm:t>
    </dgm:pt>
    <dgm:pt modelId="{212FCDEE-BD00-4455-B517-1639057A6A93}" type="sibTrans" cxnId="{12048AC7-BAE6-4C54-A701-8316168D7E06}">
      <dgm:prSet/>
      <dgm:spPr/>
      <dgm:t>
        <a:bodyPr/>
        <a:lstStyle/>
        <a:p>
          <a:endParaRPr lang="en-US"/>
        </a:p>
      </dgm:t>
    </dgm:pt>
    <dgm:pt modelId="{35EF2ED9-3F87-4D14-B5B8-67F91FC405BE}">
      <dgm:prSet/>
      <dgm:spPr/>
      <dgm:t>
        <a:bodyPr/>
        <a:lstStyle/>
        <a:p>
          <a:pPr rtl="0"/>
          <a:r>
            <a:rPr lang="fa-IR" b="1" dirty="0" smtClean="0"/>
            <a:t>کارگر ساده </a:t>
          </a:r>
          <a:endParaRPr lang="en-US" dirty="0"/>
        </a:p>
      </dgm:t>
    </dgm:pt>
    <dgm:pt modelId="{87D9761D-B6D8-40FE-870E-0CB394F359F8}" type="parTrans" cxnId="{209BBA46-22F1-45FE-86AD-F16F1ADD526C}">
      <dgm:prSet/>
      <dgm:spPr/>
      <dgm:t>
        <a:bodyPr/>
        <a:lstStyle/>
        <a:p>
          <a:endParaRPr lang="en-US"/>
        </a:p>
      </dgm:t>
    </dgm:pt>
    <dgm:pt modelId="{C4E23808-EB5D-4270-BD87-CDD37608824F}" type="sibTrans" cxnId="{209BBA46-22F1-45FE-86AD-F16F1ADD526C}">
      <dgm:prSet/>
      <dgm:spPr/>
      <dgm:t>
        <a:bodyPr/>
        <a:lstStyle/>
        <a:p>
          <a:endParaRPr lang="en-US"/>
        </a:p>
      </dgm:t>
    </dgm:pt>
    <dgm:pt modelId="{B43EC5CC-24DC-48C1-8D58-1FDB7C76A95A}" type="pres">
      <dgm:prSet presAssocID="{FA307681-4A96-465E-A7E9-D4F5E08C7AF8}" presName="Name0" presStyleCnt="0">
        <dgm:presLayoutVars>
          <dgm:dir/>
          <dgm:animLvl val="lvl"/>
          <dgm:resizeHandles val="exact"/>
        </dgm:presLayoutVars>
      </dgm:prSet>
      <dgm:spPr/>
      <dgm:t>
        <a:bodyPr/>
        <a:lstStyle/>
        <a:p>
          <a:endParaRPr lang="en-US"/>
        </a:p>
      </dgm:t>
    </dgm:pt>
    <dgm:pt modelId="{0C00B4AA-9008-47A6-836F-BA8E267C4626}" type="pres">
      <dgm:prSet presAssocID="{B52BD9C2-DC3E-4278-818A-2B4288628D6C}" presName="Name8" presStyleCnt="0"/>
      <dgm:spPr/>
      <dgm:t>
        <a:bodyPr/>
        <a:lstStyle/>
        <a:p>
          <a:endParaRPr lang="en-US"/>
        </a:p>
      </dgm:t>
    </dgm:pt>
    <dgm:pt modelId="{E2CBDAFB-D15C-4097-A088-14195038154C}" type="pres">
      <dgm:prSet presAssocID="{B52BD9C2-DC3E-4278-818A-2B4288628D6C}" presName="level" presStyleLbl="node1" presStyleIdx="0" presStyleCnt="5" custScaleX="107834" custScaleY="140324" custLinFactNeighborX="-235" custLinFactNeighborY="55939">
        <dgm:presLayoutVars>
          <dgm:chMax val="1"/>
          <dgm:bulletEnabled val="1"/>
        </dgm:presLayoutVars>
      </dgm:prSet>
      <dgm:spPr/>
      <dgm:t>
        <a:bodyPr/>
        <a:lstStyle/>
        <a:p>
          <a:endParaRPr lang="en-US"/>
        </a:p>
      </dgm:t>
    </dgm:pt>
    <dgm:pt modelId="{567D0E41-B046-4FBA-B98A-4F9C083D8FE2}" type="pres">
      <dgm:prSet presAssocID="{B52BD9C2-DC3E-4278-818A-2B4288628D6C}" presName="levelTx" presStyleLbl="revTx" presStyleIdx="0" presStyleCnt="0">
        <dgm:presLayoutVars>
          <dgm:chMax val="1"/>
          <dgm:bulletEnabled val="1"/>
        </dgm:presLayoutVars>
      </dgm:prSet>
      <dgm:spPr/>
      <dgm:t>
        <a:bodyPr/>
        <a:lstStyle/>
        <a:p>
          <a:endParaRPr lang="en-US"/>
        </a:p>
      </dgm:t>
    </dgm:pt>
    <dgm:pt modelId="{C3254804-F0BF-424A-9420-17007B1CB6A3}" type="pres">
      <dgm:prSet presAssocID="{3D55354C-53C6-428F-9A9D-AA68CD0452A4}" presName="Name8" presStyleCnt="0"/>
      <dgm:spPr/>
      <dgm:t>
        <a:bodyPr/>
        <a:lstStyle/>
        <a:p>
          <a:endParaRPr lang="en-US"/>
        </a:p>
      </dgm:t>
    </dgm:pt>
    <dgm:pt modelId="{5EF2E288-A905-4A24-A73F-372302C0409A}" type="pres">
      <dgm:prSet presAssocID="{3D55354C-53C6-428F-9A9D-AA68CD0452A4}" presName="level" presStyleLbl="node1" presStyleIdx="1" presStyleCnt="5" custScaleX="103867" custLinFactNeighborX="-1462" custLinFactNeighborY="51467">
        <dgm:presLayoutVars>
          <dgm:chMax val="1"/>
          <dgm:bulletEnabled val="1"/>
        </dgm:presLayoutVars>
      </dgm:prSet>
      <dgm:spPr/>
      <dgm:t>
        <a:bodyPr/>
        <a:lstStyle/>
        <a:p>
          <a:endParaRPr lang="en-US"/>
        </a:p>
      </dgm:t>
    </dgm:pt>
    <dgm:pt modelId="{2EC3CFDF-F907-4B88-8AE4-8D5263B7B3E6}" type="pres">
      <dgm:prSet presAssocID="{3D55354C-53C6-428F-9A9D-AA68CD0452A4}" presName="levelTx" presStyleLbl="revTx" presStyleIdx="0" presStyleCnt="0">
        <dgm:presLayoutVars>
          <dgm:chMax val="1"/>
          <dgm:bulletEnabled val="1"/>
        </dgm:presLayoutVars>
      </dgm:prSet>
      <dgm:spPr/>
      <dgm:t>
        <a:bodyPr/>
        <a:lstStyle/>
        <a:p>
          <a:endParaRPr lang="en-US"/>
        </a:p>
      </dgm:t>
    </dgm:pt>
    <dgm:pt modelId="{F99603DB-2827-4EBF-8E80-102416FD11A9}" type="pres">
      <dgm:prSet presAssocID="{58ED5FA9-601A-42D4-BCC9-7743F157474B}" presName="Name8" presStyleCnt="0"/>
      <dgm:spPr/>
      <dgm:t>
        <a:bodyPr/>
        <a:lstStyle/>
        <a:p>
          <a:endParaRPr lang="en-US"/>
        </a:p>
      </dgm:t>
    </dgm:pt>
    <dgm:pt modelId="{DB2D074D-CDA2-45F7-B4AE-28D1CD7368BB}" type="pres">
      <dgm:prSet presAssocID="{58ED5FA9-601A-42D4-BCC9-7743F157474B}" presName="level" presStyleLbl="node1" presStyleIdx="2" presStyleCnt="5" custScaleX="96375" custLinFactNeighborX="147" custLinFactNeighborY="31380">
        <dgm:presLayoutVars>
          <dgm:chMax val="1"/>
          <dgm:bulletEnabled val="1"/>
        </dgm:presLayoutVars>
      </dgm:prSet>
      <dgm:spPr/>
      <dgm:t>
        <a:bodyPr/>
        <a:lstStyle/>
        <a:p>
          <a:endParaRPr lang="en-US"/>
        </a:p>
      </dgm:t>
    </dgm:pt>
    <dgm:pt modelId="{3AF796A5-2DD0-402E-A322-D07DE4436118}" type="pres">
      <dgm:prSet presAssocID="{58ED5FA9-601A-42D4-BCC9-7743F157474B}" presName="levelTx" presStyleLbl="revTx" presStyleIdx="0" presStyleCnt="0">
        <dgm:presLayoutVars>
          <dgm:chMax val="1"/>
          <dgm:bulletEnabled val="1"/>
        </dgm:presLayoutVars>
      </dgm:prSet>
      <dgm:spPr/>
      <dgm:t>
        <a:bodyPr/>
        <a:lstStyle/>
        <a:p>
          <a:endParaRPr lang="en-US"/>
        </a:p>
      </dgm:t>
    </dgm:pt>
    <dgm:pt modelId="{E7C0BEDE-0437-46E0-B97F-87D2D3C918FA}" type="pres">
      <dgm:prSet presAssocID="{19CF5AE8-F68E-487D-B638-58B0982D97B6}" presName="Name8" presStyleCnt="0"/>
      <dgm:spPr/>
      <dgm:t>
        <a:bodyPr/>
        <a:lstStyle/>
        <a:p>
          <a:endParaRPr lang="en-US"/>
        </a:p>
      </dgm:t>
    </dgm:pt>
    <dgm:pt modelId="{4F1050AE-28B9-40B0-B917-024D619C71AD}" type="pres">
      <dgm:prSet presAssocID="{19CF5AE8-F68E-487D-B638-58B0982D97B6}" presName="level" presStyleLbl="node1" presStyleIdx="3" presStyleCnt="5" custScaleX="94364" custLinFactNeighborX="238" custLinFactNeighborY="11293">
        <dgm:presLayoutVars>
          <dgm:chMax val="1"/>
          <dgm:bulletEnabled val="1"/>
        </dgm:presLayoutVars>
      </dgm:prSet>
      <dgm:spPr/>
      <dgm:t>
        <a:bodyPr/>
        <a:lstStyle/>
        <a:p>
          <a:endParaRPr lang="en-US"/>
        </a:p>
      </dgm:t>
    </dgm:pt>
    <dgm:pt modelId="{B27C55E9-62E1-4E54-9536-2531A6924321}" type="pres">
      <dgm:prSet presAssocID="{19CF5AE8-F68E-487D-B638-58B0982D97B6}" presName="levelTx" presStyleLbl="revTx" presStyleIdx="0" presStyleCnt="0">
        <dgm:presLayoutVars>
          <dgm:chMax val="1"/>
          <dgm:bulletEnabled val="1"/>
        </dgm:presLayoutVars>
      </dgm:prSet>
      <dgm:spPr/>
      <dgm:t>
        <a:bodyPr/>
        <a:lstStyle/>
        <a:p>
          <a:endParaRPr lang="en-US"/>
        </a:p>
      </dgm:t>
    </dgm:pt>
    <dgm:pt modelId="{EBB407AC-95A5-48A2-AF78-6535868F78A5}" type="pres">
      <dgm:prSet presAssocID="{35EF2ED9-3F87-4D14-B5B8-67F91FC405BE}" presName="Name8" presStyleCnt="0"/>
      <dgm:spPr/>
      <dgm:t>
        <a:bodyPr/>
        <a:lstStyle/>
        <a:p>
          <a:endParaRPr lang="en-US"/>
        </a:p>
      </dgm:t>
    </dgm:pt>
    <dgm:pt modelId="{D8636096-15AD-4D99-A8AE-9527FF19C011}" type="pres">
      <dgm:prSet presAssocID="{35EF2ED9-3F87-4D14-B5B8-67F91FC405BE}" presName="level" presStyleLbl="node1" presStyleIdx="4" presStyleCnt="5" custScaleX="93502" custLinFactNeighborX="278">
        <dgm:presLayoutVars>
          <dgm:chMax val="1"/>
          <dgm:bulletEnabled val="1"/>
        </dgm:presLayoutVars>
      </dgm:prSet>
      <dgm:spPr/>
      <dgm:t>
        <a:bodyPr/>
        <a:lstStyle/>
        <a:p>
          <a:endParaRPr lang="en-US"/>
        </a:p>
      </dgm:t>
    </dgm:pt>
    <dgm:pt modelId="{5352F82F-6BF7-4F4A-B31F-FB43632048F6}" type="pres">
      <dgm:prSet presAssocID="{35EF2ED9-3F87-4D14-B5B8-67F91FC405BE}" presName="levelTx" presStyleLbl="revTx" presStyleIdx="0" presStyleCnt="0">
        <dgm:presLayoutVars>
          <dgm:chMax val="1"/>
          <dgm:bulletEnabled val="1"/>
        </dgm:presLayoutVars>
      </dgm:prSet>
      <dgm:spPr/>
      <dgm:t>
        <a:bodyPr/>
        <a:lstStyle/>
        <a:p>
          <a:endParaRPr lang="en-US"/>
        </a:p>
      </dgm:t>
    </dgm:pt>
  </dgm:ptLst>
  <dgm:cxnLst>
    <dgm:cxn modelId="{4CDBB24C-6F97-4199-8A3C-82E06126F808}" srcId="{FA307681-4A96-465E-A7E9-D4F5E08C7AF8}" destId="{3D55354C-53C6-428F-9A9D-AA68CD0452A4}" srcOrd="1" destOrd="0" parTransId="{FAE6C46A-3FCE-44E0-A777-372FB1424019}" sibTransId="{CC1CB968-02A5-4F3D-9C4F-F7CFA8446924}"/>
    <dgm:cxn modelId="{58C5F758-BDB9-4079-AAC1-B02A4CA8F27A}" type="presOf" srcId="{B52BD9C2-DC3E-4278-818A-2B4288628D6C}" destId="{E2CBDAFB-D15C-4097-A088-14195038154C}" srcOrd="0" destOrd="0" presId="urn:microsoft.com/office/officeart/2005/8/layout/pyramid1"/>
    <dgm:cxn modelId="{C1CD4A77-A6A8-4E20-BD91-6783B51B6CBC}" type="presOf" srcId="{58ED5FA9-601A-42D4-BCC9-7743F157474B}" destId="{3AF796A5-2DD0-402E-A322-D07DE4436118}" srcOrd="1" destOrd="0" presId="urn:microsoft.com/office/officeart/2005/8/layout/pyramid1"/>
    <dgm:cxn modelId="{5B42C8CD-DCC6-4BDD-AA28-597ADE908B6F}" type="presOf" srcId="{3D55354C-53C6-428F-9A9D-AA68CD0452A4}" destId="{5EF2E288-A905-4A24-A73F-372302C0409A}" srcOrd="0" destOrd="0" presId="urn:microsoft.com/office/officeart/2005/8/layout/pyramid1"/>
    <dgm:cxn modelId="{12048AC7-BAE6-4C54-A701-8316168D7E06}" srcId="{FA307681-4A96-465E-A7E9-D4F5E08C7AF8}" destId="{19CF5AE8-F68E-487D-B638-58B0982D97B6}" srcOrd="3" destOrd="0" parTransId="{C4619573-0AFF-4C59-8242-1D040EE8F25D}" sibTransId="{212FCDEE-BD00-4455-B517-1639057A6A93}"/>
    <dgm:cxn modelId="{FBC49DA7-02AD-4F6D-9749-7528141CDACC}" type="presOf" srcId="{35EF2ED9-3F87-4D14-B5B8-67F91FC405BE}" destId="{5352F82F-6BF7-4F4A-B31F-FB43632048F6}" srcOrd="1" destOrd="0" presId="urn:microsoft.com/office/officeart/2005/8/layout/pyramid1"/>
    <dgm:cxn modelId="{A7A302AC-8CFA-4973-AE0E-2CD69220B1A7}" type="presOf" srcId="{19CF5AE8-F68E-487D-B638-58B0982D97B6}" destId="{4F1050AE-28B9-40B0-B917-024D619C71AD}" srcOrd="0" destOrd="0" presId="urn:microsoft.com/office/officeart/2005/8/layout/pyramid1"/>
    <dgm:cxn modelId="{74B23C61-A74F-48A0-A560-17E3343AD38F}" type="presOf" srcId="{58ED5FA9-601A-42D4-BCC9-7743F157474B}" destId="{DB2D074D-CDA2-45F7-B4AE-28D1CD7368BB}" srcOrd="0" destOrd="0" presId="urn:microsoft.com/office/officeart/2005/8/layout/pyramid1"/>
    <dgm:cxn modelId="{0DCEB696-23C8-49E7-8047-63CE44C12910}" type="presOf" srcId="{FA307681-4A96-465E-A7E9-D4F5E08C7AF8}" destId="{B43EC5CC-24DC-48C1-8D58-1FDB7C76A95A}" srcOrd="0" destOrd="0" presId="urn:microsoft.com/office/officeart/2005/8/layout/pyramid1"/>
    <dgm:cxn modelId="{209BBA46-22F1-45FE-86AD-F16F1ADD526C}" srcId="{FA307681-4A96-465E-A7E9-D4F5E08C7AF8}" destId="{35EF2ED9-3F87-4D14-B5B8-67F91FC405BE}" srcOrd="4" destOrd="0" parTransId="{87D9761D-B6D8-40FE-870E-0CB394F359F8}" sibTransId="{C4E23808-EB5D-4270-BD87-CDD37608824F}"/>
    <dgm:cxn modelId="{96BF46FE-29CA-4D96-88BC-D92719F85D6A}" type="presOf" srcId="{B52BD9C2-DC3E-4278-818A-2B4288628D6C}" destId="{567D0E41-B046-4FBA-B98A-4F9C083D8FE2}" srcOrd="1" destOrd="0" presId="urn:microsoft.com/office/officeart/2005/8/layout/pyramid1"/>
    <dgm:cxn modelId="{FAF1838B-6543-480C-A684-318229CD6392}" type="presOf" srcId="{19CF5AE8-F68E-487D-B638-58B0982D97B6}" destId="{B27C55E9-62E1-4E54-9536-2531A6924321}" srcOrd="1" destOrd="0" presId="urn:microsoft.com/office/officeart/2005/8/layout/pyramid1"/>
    <dgm:cxn modelId="{19E32D63-277E-4376-84B2-56D3DAEED9E0}" type="presOf" srcId="{35EF2ED9-3F87-4D14-B5B8-67F91FC405BE}" destId="{D8636096-15AD-4D99-A8AE-9527FF19C011}" srcOrd="0" destOrd="0" presId="urn:microsoft.com/office/officeart/2005/8/layout/pyramid1"/>
    <dgm:cxn modelId="{E4965773-2F0E-479E-9B4C-7259275E82F6}" srcId="{FA307681-4A96-465E-A7E9-D4F5E08C7AF8}" destId="{58ED5FA9-601A-42D4-BCC9-7743F157474B}" srcOrd="2" destOrd="0" parTransId="{DCB6CCBD-814D-4143-986E-5B5A850D94DD}" sibTransId="{25948537-5B08-41DF-8B02-C1A012514CD0}"/>
    <dgm:cxn modelId="{AB48AF74-C0BC-4BF6-8C4F-EBA1C67F0CC7}" srcId="{FA307681-4A96-465E-A7E9-D4F5E08C7AF8}" destId="{B52BD9C2-DC3E-4278-818A-2B4288628D6C}" srcOrd="0" destOrd="0" parTransId="{F4AE777F-2A4C-4D9D-8095-639D499548FC}" sibTransId="{DE8E2FE4-891E-4A2B-B350-33CEBC017B4F}"/>
    <dgm:cxn modelId="{C7990979-0C72-4AF9-89EE-00780D9F738A}" type="presOf" srcId="{3D55354C-53C6-428F-9A9D-AA68CD0452A4}" destId="{2EC3CFDF-F907-4B88-8AE4-8D5263B7B3E6}" srcOrd="1" destOrd="0" presId="urn:microsoft.com/office/officeart/2005/8/layout/pyramid1"/>
    <dgm:cxn modelId="{8F9D4E5E-A8AC-4FA8-BB69-476028EE0E53}" type="presParOf" srcId="{B43EC5CC-24DC-48C1-8D58-1FDB7C76A95A}" destId="{0C00B4AA-9008-47A6-836F-BA8E267C4626}" srcOrd="0" destOrd="0" presId="urn:microsoft.com/office/officeart/2005/8/layout/pyramid1"/>
    <dgm:cxn modelId="{DCAF03D2-5C1F-412C-9A9D-1A3EDA4619EB}" type="presParOf" srcId="{0C00B4AA-9008-47A6-836F-BA8E267C4626}" destId="{E2CBDAFB-D15C-4097-A088-14195038154C}" srcOrd="0" destOrd="0" presId="urn:microsoft.com/office/officeart/2005/8/layout/pyramid1"/>
    <dgm:cxn modelId="{8B81FF71-8643-408B-9193-A805D4579126}" type="presParOf" srcId="{0C00B4AA-9008-47A6-836F-BA8E267C4626}" destId="{567D0E41-B046-4FBA-B98A-4F9C083D8FE2}" srcOrd="1" destOrd="0" presId="urn:microsoft.com/office/officeart/2005/8/layout/pyramid1"/>
    <dgm:cxn modelId="{EECECF35-0641-401F-852B-F8C804BF2835}" type="presParOf" srcId="{B43EC5CC-24DC-48C1-8D58-1FDB7C76A95A}" destId="{C3254804-F0BF-424A-9420-17007B1CB6A3}" srcOrd="1" destOrd="0" presId="urn:microsoft.com/office/officeart/2005/8/layout/pyramid1"/>
    <dgm:cxn modelId="{77AE3107-9D21-42C2-BBDC-EC186F3FBE62}" type="presParOf" srcId="{C3254804-F0BF-424A-9420-17007B1CB6A3}" destId="{5EF2E288-A905-4A24-A73F-372302C0409A}" srcOrd="0" destOrd="0" presId="urn:microsoft.com/office/officeart/2005/8/layout/pyramid1"/>
    <dgm:cxn modelId="{CC8960ED-77DD-4E97-BD48-ADB9229EC40B}" type="presParOf" srcId="{C3254804-F0BF-424A-9420-17007B1CB6A3}" destId="{2EC3CFDF-F907-4B88-8AE4-8D5263B7B3E6}" srcOrd="1" destOrd="0" presId="urn:microsoft.com/office/officeart/2005/8/layout/pyramid1"/>
    <dgm:cxn modelId="{631A651C-82D9-4A06-A164-09875C8B20DD}" type="presParOf" srcId="{B43EC5CC-24DC-48C1-8D58-1FDB7C76A95A}" destId="{F99603DB-2827-4EBF-8E80-102416FD11A9}" srcOrd="2" destOrd="0" presId="urn:microsoft.com/office/officeart/2005/8/layout/pyramid1"/>
    <dgm:cxn modelId="{B53774E8-92C6-442D-AC48-F87A965D86BF}" type="presParOf" srcId="{F99603DB-2827-4EBF-8E80-102416FD11A9}" destId="{DB2D074D-CDA2-45F7-B4AE-28D1CD7368BB}" srcOrd="0" destOrd="0" presId="urn:microsoft.com/office/officeart/2005/8/layout/pyramid1"/>
    <dgm:cxn modelId="{4BEF5065-DE71-48F5-902B-DC6218D84D1B}" type="presParOf" srcId="{F99603DB-2827-4EBF-8E80-102416FD11A9}" destId="{3AF796A5-2DD0-402E-A322-D07DE4436118}" srcOrd="1" destOrd="0" presId="urn:microsoft.com/office/officeart/2005/8/layout/pyramid1"/>
    <dgm:cxn modelId="{2E0D1D3E-339B-444C-AE65-A84C94462275}" type="presParOf" srcId="{B43EC5CC-24DC-48C1-8D58-1FDB7C76A95A}" destId="{E7C0BEDE-0437-46E0-B97F-87D2D3C918FA}" srcOrd="3" destOrd="0" presId="urn:microsoft.com/office/officeart/2005/8/layout/pyramid1"/>
    <dgm:cxn modelId="{2EEF6C07-0554-4B8B-BFF0-3E15CC282C9E}" type="presParOf" srcId="{E7C0BEDE-0437-46E0-B97F-87D2D3C918FA}" destId="{4F1050AE-28B9-40B0-B917-024D619C71AD}" srcOrd="0" destOrd="0" presId="urn:microsoft.com/office/officeart/2005/8/layout/pyramid1"/>
    <dgm:cxn modelId="{F6C696F8-0AC8-4224-BDA4-4CB443DAAF0F}" type="presParOf" srcId="{E7C0BEDE-0437-46E0-B97F-87D2D3C918FA}" destId="{B27C55E9-62E1-4E54-9536-2531A6924321}" srcOrd="1" destOrd="0" presId="urn:microsoft.com/office/officeart/2005/8/layout/pyramid1"/>
    <dgm:cxn modelId="{D2D4E2DC-10DF-4B7E-820A-9722227E8796}" type="presParOf" srcId="{B43EC5CC-24DC-48C1-8D58-1FDB7C76A95A}" destId="{EBB407AC-95A5-48A2-AF78-6535868F78A5}" srcOrd="4" destOrd="0" presId="urn:microsoft.com/office/officeart/2005/8/layout/pyramid1"/>
    <dgm:cxn modelId="{2B79B9D2-EB7D-43D0-B64A-D88727634449}" type="presParOf" srcId="{EBB407AC-95A5-48A2-AF78-6535868F78A5}" destId="{D8636096-15AD-4D99-A8AE-9527FF19C011}" srcOrd="0" destOrd="0" presId="urn:microsoft.com/office/officeart/2005/8/layout/pyramid1"/>
    <dgm:cxn modelId="{C0017DA1-360E-4F4A-81FE-0E5B2B94F1E4}" type="presParOf" srcId="{EBB407AC-95A5-48A2-AF78-6535868F78A5}" destId="{5352F82F-6BF7-4F4A-B31F-FB43632048F6}" srcOrd="1" destOrd="0" presId="urn:microsoft.com/office/officeart/2005/8/layout/pyramid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gm:drawing xmlns:dgm="http://schemas.openxmlformats.org/drawingml/2006/diagram" xmlns:a="http://schemas.openxmlformats.org/drawingml/2006/main">
  <dsp:spTree xmlns:dsp="http://schemas.microsoft.com/office/drawing/2008/diagram">
    <dsp:nvGrpSpPr>
      <dsp:cNvPr id="0" name=""/>
      <dsp:cNvGrpSpPr/>
    </dsp:nvGrpSpPr>
    <dsp:grpSpPr/>
  </dsp:spTree>
</dgm:drawing>
</file>

<file path=ppt/diagrams/drawing2.xml><?xml version="1.0" encoding="utf-8"?>
<dgm:drawing xmlns:dgm="http://schemas.openxmlformats.org/drawingml/2006/diagram" xmlns:a="http://schemas.openxmlformats.org/drawingml/2006/main">
  <dsp:spTree xmlns:dsp="http://schemas.microsoft.com/office/drawing/2008/diagram">
    <dsp:nvGrpSpPr>
      <dsp:cNvPr id="0" name=""/>
      <dsp:cNvGrpSpPr/>
    </dsp:nvGrpSpPr>
    <dsp:grpSpPr/>
  </dsp:spTree>
</dgm:drawing>
</file>

<file path=ppt/diagrams/drawing3.xml><?xml version="1.0" encoding="utf-8"?>
<dgm:drawing xmlns:dgm="http://schemas.openxmlformats.org/drawingml/2006/diagram" xmlns:a="http://schemas.openxmlformats.org/drawingml/2006/main">
  <dsp:spTree xmlns:dsp="http://schemas.microsoft.com/office/drawing/2008/diagram">
    <dsp:nvGrpSpPr>
      <dsp:cNvPr id="0" name=""/>
      <dsp:cNvGrpSpPr/>
    </dsp:nvGrpSpPr>
    <dsp:grpSpPr/>
  </dsp:spTree>
</dgm:drawing>
</file>

<file path=ppt/diagrams/layout1.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8">
  <dgm:title val=""/>
  <dgm:desc val=""/>
  <dgm:catLst>
    <dgm:cat type="3D" pri="11800"/>
  </dgm:catLst>
  <dgm:scene3d>
    <a:camera prst="perspectiveHeroicExtremeRightFacing" zoom="82000">
      <a:rot lat="21300000" lon="20400000" rev="180000"/>
    </a:camera>
    <a:lightRig rig="morning" dir="t">
      <a:rot lat="0" lon="0" rev="20400000"/>
    </a:lightRig>
  </dgm:scene3d>
  <dgm:styleLbl name="node0">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ln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venn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tx1"/>
      </a:fontRef>
    </dgm:style>
  </dgm:styleLbl>
  <dgm:styleLbl name="align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node3">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node4">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ImgPlace1">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0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600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dgm:scene3d>
    <dgm:sp3d z="635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dgm:scene3d>
    <dgm:sp3d z="-1520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asst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asst2">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asst3">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1">
    <dgm:scene3d>
      <a:camera prst="orthographicFront"/>
      <a:lightRig rig="threePt" dir="t"/>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dgm:style>
  </dgm:styleLbl>
  <dgm:styleLbl name="conFgAcc1">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0">
        <a:scrgbClr r="0" g="0" b="0"/>
      </a:effectRef>
      <a:fontRef idx="minor"/>
    </dgm:style>
  </dgm:styleLbl>
  <dgm:styleLbl name="alignAcc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dgm:style>
  </dgm:styleLbl>
  <dgm:styleLbl name="trAlignAcc1">
    <dgm:scene3d>
      <a:camera prst="orthographicFront"/>
      <a:lightRig rig="threePt" dir="t"/>
    </dgm:scene3d>
    <dgm:sp3d extrusionH="190500" prstMaterial="matte">
      <a:bevelT w="120650" h="38100"/>
      <a:bevelB w="120650" h="57150" prst="relaxedInset"/>
      <a:contourClr>
        <a:schemeClr val="bg1"/>
      </a:contourClr>
    </dgm:sp3d>
    <dgm:txPr/>
    <dgm:style>
      <a:lnRef idx="0">
        <a:scrgbClr r="0" g="0" b="0"/>
      </a:lnRef>
      <a:fillRef idx="1">
        <a:scrgbClr r="0" g="0" b="0"/>
      </a:fillRef>
      <a:effectRef idx="2">
        <a:scrgbClr r="0" g="0" b="0"/>
      </a:effectRef>
      <a:fontRef idx="minor"/>
    </dgm:style>
  </dgm:styleLbl>
  <dgm:styleLbl name="bgAcc1">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0">
        <a:scrgbClr r="0" g="0" b="0"/>
      </a:effectRef>
      <a:fontRef idx="minor"/>
    </dgm:style>
  </dgm:styleLbl>
  <dgm:styleLbl name="solidFgAcc1">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dgm:style>
  </dgm:styleLbl>
  <dgm:styleLbl name="solidBgAcc1">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0">
        <a:scrgbClr r="0" g="0" b="0"/>
      </a:effectRef>
      <a:fontRef idx="minor"/>
    </dgm:style>
  </dgm:styleLbl>
  <dgm:styleLbl name="fgAccFollowNode1">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dgm:style>
  </dgm:styleLbl>
  <dgm:styleLbl name="bgAccFollowNode1">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fgAcc2">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fgAcc3">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fgAcc4">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bgShp">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8">
  <dgm:title val=""/>
  <dgm:desc val=""/>
  <dgm:catLst>
    <dgm:cat type="3D" pri="11800"/>
  </dgm:catLst>
  <dgm:scene3d>
    <a:camera prst="perspectiveHeroicExtremeRightFacing" zoom="82000">
      <a:rot lat="21300000" lon="20400000" rev="180000"/>
    </a:camera>
    <a:lightRig rig="morning" dir="t">
      <a:rot lat="0" lon="0" rev="20400000"/>
    </a:lightRig>
  </dgm:scene3d>
  <dgm:styleLbl name="node0">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ln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venn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tx1"/>
      </a:fontRef>
    </dgm:style>
  </dgm:styleLbl>
  <dgm:styleLbl name="align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node3">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node4">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ImgPlace1">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0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600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dgm:scene3d>
    <dgm:sp3d z="635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dgm:scene3d>
    <dgm:sp3d z="-1520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asst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asst2">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asst3">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1">
    <dgm:scene3d>
      <a:camera prst="orthographicFront"/>
      <a:lightRig rig="threePt" dir="t"/>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dgm:style>
  </dgm:styleLbl>
  <dgm:styleLbl name="conFgAcc1">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0">
        <a:scrgbClr r="0" g="0" b="0"/>
      </a:effectRef>
      <a:fontRef idx="minor"/>
    </dgm:style>
  </dgm:styleLbl>
  <dgm:styleLbl name="alignAcc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dgm:style>
  </dgm:styleLbl>
  <dgm:styleLbl name="trAlignAcc1">
    <dgm:scene3d>
      <a:camera prst="orthographicFront"/>
      <a:lightRig rig="threePt" dir="t"/>
    </dgm:scene3d>
    <dgm:sp3d extrusionH="190500" prstMaterial="matte">
      <a:bevelT w="120650" h="38100"/>
      <a:bevelB w="120650" h="57150" prst="relaxedInset"/>
      <a:contourClr>
        <a:schemeClr val="bg1"/>
      </a:contourClr>
    </dgm:sp3d>
    <dgm:txPr/>
    <dgm:style>
      <a:lnRef idx="0">
        <a:scrgbClr r="0" g="0" b="0"/>
      </a:lnRef>
      <a:fillRef idx="1">
        <a:scrgbClr r="0" g="0" b="0"/>
      </a:fillRef>
      <a:effectRef idx="2">
        <a:scrgbClr r="0" g="0" b="0"/>
      </a:effectRef>
      <a:fontRef idx="minor"/>
    </dgm:style>
  </dgm:styleLbl>
  <dgm:styleLbl name="bgAcc1">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0">
        <a:scrgbClr r="0" g="0" b="0"/>
      </a:effectRef>
      <a:fontRef idx="minor"/>
    </dgm:style>
  </dgm:styleLbl>
  <dgm:styleLbl name="solidFgAcc1">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dgm:style>
  </dgm:styleLbl>
  <dgm:styleLbl name="solidBgAcc1">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0">
        <a:scrgbClr r="0" g="0" b="0"/>
      </a:effectRef>
      <a:fontRef idx="minor"/>
    </dgm:style>
  </dgm:styleLbl>
  <dgm:styleLbl name="fgAccFollowNode1">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dgm:style>
  </dgm:styleLbl>
  <dgm:styleLbl name="bgAccFollowNode1">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fgAcc2">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fgAcc3">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fgAcc4">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bgShp">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fa-IR"/>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F58446F1-D4CC-473E-8E46-F419F263F67B}" type="datetimeFigureOut">
              <a:rPr lang="fa-IR" smtClean="0"/>
              <a:pPr/>
              <a:t>1432/10/24</a:t>
            </a:fld>
            <a:endParaRPr lang="fa-I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fa-I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fa-IR"/>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3E6E671E-FD4A-4093-9D41-406B05FC7511}" type="slidenum">
              <a:rPr lang="fa-IR" smtClean="0"/>
              <a:pPr/>
              <a:t>‹#›</a:t>
            </a:fld>
            <a:endParaRPr lang="fa-IR"/>
          </a:p>
        </p:txBody>
      </p:sp>
    </p:spTree>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7"/>
          <p:cNvSpPr>
            <a:spLocks noGrp="1" noChangeArrowheads="1"/>
          </p:cNvSpPr>
          <p:nvPr>
            <p:ph type="sldNum" sz="quarter" idx="5"/>
          </p:nvPr>
        </p:nvSpPr>
        <p:spPr>
          <a:noFill/>
        </p:spPr>
        <p:txBody>
          <a:bodyPr/>
          <a:lstStyle/>
          <a:p>
            <a:fld id="{CD92C11E-E4BA-484A-899F-F89853EA546F}" type="slidenum">
              <a:rPr lang="ar-SA" smtClean="0">
                <a:latin typeface="Arial" charset="0"/>
                <a:cs typeface="Arial" charset="0"/>
              </a:rPr>
              <a:pPr/>
              <a:t>5</a:t>
            </a:fld>
            <a:endParaRPr lang="en-US" smtClean="0">
              <a:latin typeface="Arial" charset="0"/>
              <a:cs typeface="Arial" charset="0"/>
            </a:endParaRPr>
          </a:p>
        </p:txBody>
      </p:sp>
      <p:sp>
        <p:nvSpPr>
          <p:cNvPr id="90115" name="Rectangle 2"/>
          <p:cNvSpPr>
            <a:spLocks noGrp="1" noRot="1" noChangeAspect="1" noChangeArrowheads="1" noTextEdit="1"/>
          </p:cNvSpPr>
          <p:nvPr>
            <p:ph type="sldImg"/>
          </p:nvPr>
        </p:nvSpPr>
        <p:spPr>
          <a:ln/>
        </p:spPr>
      </p:sp>
      <p:sp>
        <p:nvSpPr>
          <p:cNvPr id="90116" name="Rectangle 3"/>
          <p:cNvSpPr>
            <a:spLocks noGrp="1" noChangeArrowheads="1"/>
          </p:cNvSpPr>
          <p:nvPr>
            <p:ph type="body" idx="1"/>
          </p:nvPr>
        </p:nvSpPr>
        <p:spPr>
          <a:noFill/>
          <a:ln/>
        </p:spPr>
        <p:txBody>
          <a:bodyPr/>
          <a:lstStyle/>
          <a:p>
            <a:pPr eaLnBrk="1" hangingPunct="1"/>
            <a:endParaRPr lang="fa-IR" smtClean="0">
              <a:latin typeface="Arial" charset="0"/>
              <a:cs typeface="Arial"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7"/>
          <p:cNvSpPr>
            <a:spLocks noGrp="1" noChangeArrowheads="1"/>
          </p:cNvSpPr>
          <p:nvPr>
            <p:ph type="sldNum" sz="quarter" idx="5"/>
          </p:nvPr>
        </p:nvSpPr>
        <p:spPr>
          <a:noFill/>
        </p:spPr>
        <p:txBody>
          <a:bodyPr/>
          <a:lstStyle/>
          <a:p>
            <a:fld id="{D606E74F-9597-4BAE-877A-1737C97CDD77}" type="slidenum">
              <a:rPr lang="ar-SA" smtClean="0">
                <a:latin typeface="Arial" charset="0"/>
                <a:cs typeface="Arial" charset="0"/>
              </a:rPr>
              <a:pPr/>
              <a:t>6</a:t>
            </a:fld>
            <a:endParaRPr lang="en-US" smtClean="0">
              <a:latin typeface="Arial" charset="0"/>
              <a:cs typeface="Arial" charset="0"/>
            </a:endParaRPr>
          </a:p>
        </p:txBody>
      </p:sp>
      <p:sp>
        <p:nvSpPr>
          <p:cNvPr id="93187" name="Rectangle 2"/>
          <p:cNvSpPr>
            <a:spLocks noGrp="1" noRot="1" noChangeAspect="1" noChangeArrowheads="1" noTextEdit="1"/>
          </p:cNvSpPr>
          <p:nvPr>
            <p:ph type="sldImg"/>
          </p:nvPr>
        </p:nvSpPr>
        <p:spPr>
          <a:ln/>
        </p:spPr>
      </p:sp>
      <p:sp>
        <p:nvSpPr>
          <p:cNvPr id="93188" name="Rectangle 3"/>
          <p:cNvSpPr>
            <a:spLocks noGrp="1" noChangeArrowheads="1"/>
          </p:cNvSpPr>
          <p:nvPr>
            <p:ph type="body" idx="1"/>
          </p:nvPr>
        </p:nvSpPr>
        <p:spPr>
          <a:noFill/>
          <a:ln/>
        </p:spPr>
        <p:txBody>
          <a:bodyPr/>
          <a:lstStyle/>
          <a:p>
            <a:pPr eaLnBrk="1" hangingPunct="1"/>
            <a:endParaRPr lang="fa-IR" smtClean="0">
              <a:latin typeface="Arial" charset="0"/>
              <a:cs typeface="Arial"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7"/>
          <p:cNvSpPr>
            <a:spLocks noGrp="1" noChangeArrowheads="1"/>
          </p:cNvSpPr>
          <p:nvPr>
            <p:ph type="sldNum" sz="quarter" idx="5"/>
          </p:nvPr>
        </p:nvSpPr>
        <p:spPr>
          <a:noFill/>
        </p:spPr>
        <p:txBody>
          <a:bodyPr/>
          <a:lstStyle/>
          <a:p>
            <a:fld id="{1AFF1867-46D9-44A8-9313-6F4A8D8DF9D7}" type="slidenum">
              <a:rPr lang="ar-SA" smtClean="0">
                <a:latin typeface="Arial" charset="0"/>
                <a:cs typeface="Arial" charset="0"/>
              </a:rPr>
              <a:pPr/>
              <a:t>8</a:t>
            </a:fld>
            <a:endParaRPr lang="en-US" smtClean="0">
              <a:latin typeface="Arial" charset="0"/>
              <a:cs typeface="Arial" charset="0"/>
            </a:endParaRPr>
          </a:p>
        </p:txBody>
      </p:sp>
      <p:sp>
        <p:nvSpPr>
          <p:cNvPr id="91139" name="Rectangle 2"/>
          <p:cNvSpPr>
            <a:spLocks noGrp="1" noRot="1" noChangeAspect="1" noChangeArrowheads="1" noTextEdit="1"/>
          </p:cNvSpPr>
          <p:nvPr>
            <p:ph type="sldImg"/>
          </p:nvPr>
        </p:nvSpPr>
        <p:spPr>
          <a:ln/>
        </p:spPr>
      </p:sp>
      <p:sp>
        <p:nvSpPr>
          <p:cNvPr id="91140" name="Rectangle 3"/>
          <p:cNvSpPr>
            <a:spLocks noGrp="1" noChangeArrowheads="1"/>
          </p:cNvSpPr>
          <p:nvPr>
            <p:ph type="body" idx="1"/>
          </p:nvPr>
        </p:nvSpPr>
        <p:spPr>
          <a:noFill/>
          <a:ln/>
        </p:spPr>
        <p:txBody>
          <a:bodyPr/>
          <a:lstStyle/>
          <a:p>
            <a:pPr eaLnBrk="1" hangingPunct="1"/>
            <a:endParaRPr lang="fa-IR" smtClean="0">
              <a:latin typeface="Arial" charset="0"/>
              <a:cs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ounded Rectangle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en-US" smtClean="0"/>
              <a:t>Click to edit Master title style</a:t>
            </a:r>
            <a:endParaRPr kumimoji="0" lang="en-US"/>
          </a:p>
        </p:txBody>
      </p:sp>
      <p:sp>
        <p:nvSpPr>
          <p:cNvPr id="20" name="Subtitle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9" name="Date Placeholder 18"/>
          <p:cNvSpPr>
            <a:spLocks noGrp="1"/>
          </p:cNvSpPr>
          <p:nvPr>
            <p:ph type="dt" sz="half" idx="10"/>
          </p:nvPr>
        </p:nvSpPr>
        <p:spPr/>
        <p:txBody>
          <a:bodyPr/>
          <a:lstStyle>
            <a:extLst/>
          </a:lstStyle>
          <a:p>
            <a:fld id="{1D8BD707-D9CF-40AE-B4C6-C98DA3205C09}" type="datetimeFigureOut">
              <a:rPr lang="en-US" smtClean="0"/>
              <a:pPr/>
              <a:t>9/22/2011</a:t>
            </a:fld>
            <a:endParaRPr lang="en-US" dirty="0"/>
          </a:p>
        </p:txBody>
      </p:sp>
      <p:sp>
        <p:nvSpPr>
          <p:cNvPr id="8" name="Footer Placeholder 7"/>
          <p:cNvSpPr>
            <a:spLocks noGrp="1"/>
          </p:cNvSpPr>
          <p:nvPr>
            <p:ph type="ftr" sz="quarter" idx="11"/>
          </p:nvPr>
        </p:nvSpPr>
        <p:spPr/>
        <p:txBody>
          <a:bodyPr/>
          <a:lstStyle>
            <a:extLst/>
          </a:lstStyle>
          <a:p>
            <a:endParaRPr lang="en-US" dirty="0"/>
          </a:p>
        </p:txBody>
      </p:sp>
      <p:sp>
        <p:nvSpPr>
          <p:cNvPr id="11" name="Slide Number Placeholder 10"/>
          <p:cNvSpPr>
            <a:spLocks noGrp="1"/>
          </p:cNvSpPr>
          <p:nvPr>
            <p:ph type="sldNum" sz="quarter" idx="12"/>
          </p:nvPr>
        </p:nvSpPr>
        <p:spPr/>
        <p:txBody>
          <a:bodyPr/>
          <a:lstStyle>
            <a:extLst/>
          </a:lstStyle>
          <a:p>
            <a:fld id="{B6F15528-21DE-4FAA-801E-634DDDAF4B2B}"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02920" y="530352"/>
            <a:ext cx="8183880" cy="4187952"/>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9/22/2011</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33404"/>
            <a:ext cx="1981200" cy="5257799"/>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33400" y="533402"/>
            <a:ext cx="5943600" cy="525780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9/22/2011</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fa-IR"/>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198DCC61-8E13-40FC-AB53-37A5FDEE2F73}" type="slidenum">
              <a:rPr lang="ar-SA"/>
              <a:pPr>
                <a:defRPr/>
              </a:pPr>
              <a:t>‹#›</a:t>
            </a:fld>
            <a:endParaRPr lang="en-US" dirty="0"/>
          </a:p>
        </p:txBody>
      </p:sp>
    </p:spTree>
  </p:cSld>
  <p:clrMapOvr>
    <a:masterClrMapping/>
  </p:clrMapOvr>
  <p:transition>
    <p:random/>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a:xfrm>
            <a:off x="502920" y="530352"/>
            <a:ext cx="8183880" cy="4187952"/>
          </a:xfrm>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9/22/2011</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ed Rectangle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9/22/2011</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9/22/2011</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nchor="b"/>
          <a:lstStyle>
            <a:lvl1pPr>
              <a:defRPr b="1"/>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9/22/2011</a:t>
            </a:fld>
            <a:endParaRPr lang="en-US" dirty="0"/>
          </a:p>
        </p:txBody>
      </p:sp>
      <p:sp>
        <p:nvSpPr>
          <p:cNvPr id="8" name="Footer Placeholder 7"/>
          <p:cNvSpPr>
            <a:spLocks noGrp="1"/>
          </p:cNvSpPr>
          <p:nvPr>
            <p:ph type="ftr" sz="quarter" idx="11"/>
          </p:nvPr>
        </p:nvSpPr>
        <p:spPr/>
        <p:txBody>
          <a:bodyPr/>
          <a:lstStyle>
            <a:extLst/>
          </a:lstStyle>
          <a:p>
            <a:endParaRPr lang="en-US" dirty="0"/>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1D8BD707-D9CF-40AE-B4C6-C98DA3205C09}" type="datetimeFigureOut">
              <a:rPr lang="en-US" smtClean="0"/>
              <a:pPr/>
              <a:t>9/22/2011</a:t>
            </a:fld>
            <a:endParaRPr lang="en-US" dirty="0"/>
          </a:p>
        </p:txBody>
      </p:sp>
      <p:sp>
        <p:nvSpPr>
          <p:cNvPr id="4" name="Footer Placeholder 3"/>
          <p:cNvSpPr>
            <a:spLocks noGrp="1"/>
          </p:cNvSpPr>
          <p:nvPr>
            <p:ph type="ftr" sz="quarter" idx="11"/>
          </p:nvPr>
        </p:nvSpPr>
        <p:spPr/>
        <p:txBody>
          <a:bodyPr/>
          <a:lstStyle>
            <a:extLst/>
          </a:lstStyle>
          <a:p>
            <a:endParaRPr lang="en-US" dirty="0"/>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1D8BD707-D9CF-40AE-B4C6-C98DA3205C09}" type="datetimeFigureOut">
              <a:rPr lang="en-US" smtClean="0"/>
              <a:pPr/>
              <a:t>9/22/2011</a:t>
            </a:fld>
            <a:endParaRPr lang="en-US" dirty="0"/>
          </a:p>
        </p:txBody>
      </p:sp>
      <p:sp>
        <p:nvSpPr>
          <p:cNvPr id="3" name="Footer Placeholder 2"/>
          <p:cNvSpPr>
            <a:spLocks noGrp="1"/>
          </p:cNvSpPr>
          <p:nvPr>
            <p:ph type="ftr" sz="quarter" idx="11"/>
          </p:nvPr>
        </p:nvSpPr>
        <p:spPr/>
        <p:txBody>
          <a:bodyPr/>
          <a:lstStyle>
            <a:extLst/>
          </a:lstStyle>
          <a:p>
            <a:endParaRPr lang="en-US" dirty="0"/>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9/22/2011</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 Single Corner Rectangle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9/22/2011</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dirty="0"/>
          </a:p>
        </p:txBody>
      </p:sp>
      <p:sp>
        <p:nvSpPr>
          <p:cNvPr id="3" name="Picture Placeholder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en-US" smtClean="0"/>
              <a:t>Click icon to add picture</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ounded Rectangle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Title Placeholder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en-US" smtClean="0"/>
              <a:t>Click to edit Master title style</a:t>
            </a:r>
            <a:endParaRPr kumimoji="0" lang="en-US"/>
          </a:p>
        </p:txBody>
      </p:sp>
      <p:sp>
        <p:nvSpPr>
          <p:cNvPr id="4" name="Text Placeholder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5" name="Date Placeholder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1D8BD707-D9CF-40AE-B4C6-C98DA3205C09}" type="datetimeFigureOut">
              <a:rPr lang="en-US" smtClean="0"/>
              <a:pPr/>
              <a:t>9/22/2011</a:t>
            </a:fld>
            <a:endParaRPr lang="en-US" dirty="0"/>
          </a:p>
        </p:txBody>
      </p:sp>
      <p:sp>
        <p:nvSpPr>
          <p:cNvPr id="18" name="Footer Placeholder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en-US" dirty="0"/>
          </a:p>
        </p:txBody>
      </p:sp>
      <p:sp>
        <p:nvSpPr>
          <p:cNvPr id="5" name="Slide Number Placeholder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B6F15528-21DE-4FAA-801E-634DDDAF4B2B}"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820" r:id="rId1"/>
    <p:sldLayoutId id="2147483821" r:id="rId2"/>
    <p:sldLayoutId id="2147483822" r:id="rId3"/>
    <p:sldLayoutId id="2147483823" r:id="rId4"/>
    <p:sldLayoutId id="2147483824" r:id="rId5"/>
    <p:sldLayoutId id="2147483825" r:id="rId6"/>
    <p:sldLayoutId id="2147483826" r:id="rId7"/>
    <p:sldLayoutId id="2147483827" r:id="rId8"/>
    <p:sldLayoutId id="2147483828" r:id="rId9"/>
    <p:sldLayoutId id="2147483829" r:id="rId10"/>
    <p:sldLayoutId id="2147483830" r:id="rId11"/>
    <p:sldLayoutId id="2147483831" r:id="rId12"/>
  </p:sldLayoutIdLst>
  <p:txStyles>
    <p:titleStyle>
      <a:lvl1pPr algn="l" rtl="1"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r" rtl="1"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r" rtl="1"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r" rtl="1"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r" rtl="1"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r" rtl="1"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r" rtl="1"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r" rtl="1"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r" rtl="1"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r" rtl="1"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image" Target="../media/image5.wmf"/><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9.wm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11.wmf"/><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11.wmf"/><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11.wmf"/><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11.wmf"/><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11.wmf"/><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12.wmf"/><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1524000"/>
          </a:xfrm>
        </p:spPr>
        <p:txBody>
          <a:bodyPr/>
          <a:lstStyle/>
          <a:p>
            <a:r>
              <a:rPr lang="fa-IR" dirty="0" smtClean="0">
                <a:cs typeface="0 Badr" pitchFamily="2" charset="-78"/>
              </a:rPr>
              <a:t>        </a:t>
            </a:r>
            <a:r>
              <a:rPr lang="fa-IR" sz="6000" dirty="0" smtClean="0">
                <a:cs typeface="0 Badr" pitchFamily="2" charset="-78"/>
              </a:rPr>
              <a:t>فصل اول </a:t>
            </a:r>
            <a:endParaRPr lang="fa-IR" sz="6000" dirty="0">
              <a:cs typeface="0 Badr" pitchFamily="2" charset="-78"/>
            </a:endParaRPr>
          </a:p>
        </p:txBody>
      </p:sp>
      <p:sp>
        <p:nvSpPr>
          <p:cNvPr id="5" name="Subtitle 4"/>
          <p:cNvSpPr>
            <a:spLocks noGrp="1"/>
          </p:cNvSpPr>
          <p:nvPr>
            <p:ph type="subTitle" idx="1"/>
          </p:nvPr>
        </p:nvSpPr>
        <p:spPr>
          <a:xfrm>
            <a:off x="533400" y="2057400"/>
            <a:ext cx="7854696" cy="3962400"/>
          </a:xfrm>
        </p:spPr>
        <p:txBody>
          <a:bodyPr>
            <a:noAutofit/>
          </a:bodyPr>
          <a:lstStyle/>
          <a:p>
            <a:r>
              <a:rPr lang="en-US" sz="3200" b="1" dirty="0" smtClean="0">
                <a:cs typeface="B Traffic" pitchFamily="2" charset="-78"/>
              </a:rPr>
              <a:t>                       </a:t>
            </a:r>
            <a:r>
              <a:rPr lang="fa-IR" sz="3200" b="1" dirty="0" smtClean="0">
                <a:cs typeface="B Traffic" pitchFamily="2" charset="-78"/>
              </a:rPr>
              <a:t>كليات   </a:t>
            </a:r>
            <a:endParaRPr lang="en-US" sz="3200" b="1" dirty="0" smtClean="0">
              <a:cs typeface="B Traffic" pitchFamily="2" charset="-78"/>
            </a:endParaRPr>
          </a:p>
          <a:p>
            <a:r>
              <a:rPr lang="en-US" sz="3200" b="1" dirty="0" smtClean="0">
                <a:cs typeface="B Traffic" pitchFamily="2" charset="-78"/>
              </a:rPr>
              <a:t>                         </a:t>
            </a:r>
            <a:r>
              <a:rPr lang="fa-IR" sz="3200" b="1" dirty="0" smtClean="0">
                <a:cs typeface="B Traffic" pitchFamily="2" charset="-78"/>
              </a:rPr>
              <a:t>و مفاهيم </a:t>
            </a:r>
          </a:p>
          <a:p>
            <a:r>
              <a:rPr lang="fa-IR" sz="3200" b="1" u="sng" dirty="0" smtClean="0">
                <a:solidFill>
                  <a:srgbClr val="00B0F0"/>
                </a:solidFill>
                <a:cs typeface="B Traffic" pitchFamily="2" charset="-78"/>
              </a:rPr>
              <a:t>                       سرپرستي </a:t>
            </a:r>
          </a:p>
          <a:p>
            <a:r>
              <a:rPr lang="fa-IR" sz="3200" b="1" dirty="0" smtClean="0">
                <a:cs typeface="B Traffic" pitchFamily="2" charset="-78"/>
              </a:rPr>
              <a:t>                              </a:t>
            </a:r>
            <a:endParaRPr lang="en-US" sz="3200" b="1" dirty="0" smtClean="0">
              <a:cs typeface="B Traffic" pitchFamily="2" charset="-78"/>
            </a:endParaRPr>
          </a:p>
          <a:p>
            <a:endParaRPr lang="en-US" sz="3200" b="1" dirty="0" smtClean="0">
              <a:cs typeface="B Traffic" pitchFamily="2" charset="-78"/>
            </a:endParaRPr>
          </a:p>
          <a:p>
            <a:r>
              <a:rPr lang="en-US" sz="3200" b="1" smtClean="0">
                <a:cs typeface="B Traffic" pitchFamily="2" charset="-78"/>
              </a:rPr>
              <a:t>          </a:t>
            </a:r>
            <a:r>
              <a:rPr lang="fa-IR" sz="3200" b="1" smtClean="0">
                <a:cs typeface="B Traffic" pitchFamily="2" charset="-78"/>
              </a:rPr>
              <a:t> </a:t>
            </a:r>
            <a:r>
              <a:rPr lang="fa-IR" sz="3200" b="1" dirty="0" smtClean="0">
                <a:cs typeface="B Traffic" pitchFamily="2" charset="-78"/>
              </a:rPr>
              <a:t>تاليف سيده جميله مدرسي </a:t>
            </a:r>
          </a:p>
          <a:p>
            <a:r>
              <a:rPr lang="fa-IR" sz="3200" b="1" dirty="0" smtClean="0">
                <a:cs typeface="B Traffic" pitchFamily="2" charset="-78"/>
              </a:rPr>
              <a:t>  </a:t>
            </a:r>
            <a:endParaRPr lang="en-US" sz="3200" b="1" dirty="0" smtClean="0">
              <a:cs typeface="B Traffic" pitchFamily="2" charset="-78"/>
            </a:endParaRPr>
          </a:p>
          <a:p>
            <a:endParaRPr lang="en-US" sz="3200" b="1" dirty="0" smtClean="0">
              <a:cs typeface="B Traffic" pitchFamily="2" charset="-78"/>
            </a:endParaRPr>
          </a:p>
          <a:p>
            <a:endParaRPr lang="en-US" sz="3200" b="1" dirty="0" smtClean="0">
              <a:cs typeface="B Traffic" pitchFamily="2" charset="-78"/>
            </a:endParaRPr>
          </a:p>
          <a:p>
            <a:r>
              <a:rPr lang="fa-IR" sz="3200" b="1" dirty="0" smtClean="0">
                <a:cs typeface="B Traffic" pitchFamily="2" charset="-78"/>
              </a:rPr>
              <a:t>    </a:t>
            </a:r>
          </a:p>
          <a:p>
            <a:endParaRPr lang="en-US" sz="3200" b="1" dirty="0">
              <a:cs typeface="B Traffic" pitchFamily="2" charset="-78"/>
            </a:endParaRP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xEl>
                                              <p:pRg st="1" end="1"/>
                                            </p:txEl>
                                          </p:spTgt>
                                        </p:tgtEl>
                                        <p:attrNameLst>
                                          <p:attrName>style.visibility</p:attrName>
                                        </p:attrNameLst>
                                      </p:cBhvr>
                                      <p:to>
                                        <p:strVal val="visible"/>
                                      </p:to>
                                    </p:set>
                                    <p:anim calcmode="lin" valueType="num">
                                      <p:cBhvr additive="base">
                                        <p:cTn id="13"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anim calcmode="lin" valueType="num">
                                      <p:cBhvr additive="base">
                                        <p:cTn id="19"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
                                            <p:txEl>
                                              <p:pRg st="3" end="3"/>
                                            </p:txEl>
                                          </p:spTgt>
                                        </p:tgtEl>
                                        <p:attrNameLst>
                                          <p:attrName>style.visibility</p:attrName>
                                        </p:attrNameLst>
                                      </p:cBhvr>
                                      <p:to>
                                        <p:strVal val="visible"/>
                                      </p:to>
                                    </p:set>
                                    <p:anim calcmode="lin" valueType="num">
                                      <p:cBhvr additive="base">
                                        <p:cTn id="25"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5">
                                            <p:txEl>
                                              <p:pRg st="5" end="5"/>
                                            </p:txEl>
                                          </p:spTgt>
                                        </p:tgtEl>
                                        <p:attrNameLst>
                                          <p:attrName>style.visibility</p:attrName>
                                        </p:attrNameLst>
                                      </p:cBhvr>
                                      <p:to>
                                        <p:strVal val="visible"/>
                                      </p:to>
                                    </p:set>
                                    <p:anim calcmode="lin" valueType="num">
                                      <p:cBhvr additive="base">
                                        <p:cTn id="31" dur="500" fill="hold"/>
                                        <p:tgtEl>
                                          <p:spTgt spid="5">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 calcmode="lin" valueType="num">
                                      <p:cBhvr additive="base">
                                        <p:cTn id="37" dur="500" fill="hold"/>
                                        <p:tgtEl>
                                          <p:spTgt spid="5">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5">
                                            <p:txEl>
                                              <p:pRg st="9" end="9"/>
                                            </p:txEl>
                                          </p:spTgt>
                                        </p:tgtEl>
                                        <p:attrNameLst>
                                          <p:attrName>style.visibility</p:attrName>
                                        </p:attrNameLst>
                                      </p:cBhvr>
                                      <p:to>
                                        <p:strVal val="visible"/>
                                      </p:to>
                                    </p:set>
                                    <p:anim calcmode="lin" valueType="num">
                                      <p:cBhvr additive="base">
                                        <p:cTn id="43" dur="500" fill="hold"/>
                                        <p:tgtEl>
                                          <p:spTgt spid="5">
                                            <p:txEl>
                                              <p:pRg st="9" end="9"/>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6400800" y="0"/>
            <a:ext cx="2514600" cy="762000"/>
          </a:xfrm>
        </p:spPr>
        <p:txBody>
          <a:bodyPr/>
          <a:lstStyle/>
          <a:p>
            <a:pPr algn="r" rtl="1" eaLnBrk="1" hangingPunct="1">
              <a:buFont typeface="Wingdings" pitchFamily="2" charset="2"/>
              <a:buChar char="v"/>
            </a:pPr>
            <a:r>
              <a:rPr lang="fa-IR" sz="3200" dirty="0" smtClean="0">
                <a:solidFill>
                  <a:schemeClr val="tx1"/>
                </a:solidFill>
                <a:cs typeface="B Homa" pitchFamily="2" charset="-78"/>
              </a:rPr>
              <a:t>سرپرستی </a:t>
            </a:r>
            <a:r>
              <a:rPr lang="fa-IR" sz="3200" dirty="0" smtClean="0">
                <a:solidFill>
                  <a:srgbClr val="FFFF00"/>
                </a:solidFill>
                <a:cs typeface="B Homa" pitchFamily="2" charset="-78"/>
              </a:rPr>
              <a:t>:</a:t>
            </a:r>
            <a:endParaRPr lang="en-US" sz="3200" dirty="0" smtClean="0">
              <a:solidFill>
                <a:srgbClr val="FFFF00"/>
              </a:solidFill>
              <a:cs typeface="B Homa" pitchFamily="2" charset="-78"/>
            </a:endParaRPr>
          </a:p>
        </p:txBody>
      </p:sp>
      <p:sp>
        <p:nvSpPr>
          <p:cNvPr id="6147" name="Rectangle 3"/>
          <p:cNvSpPr>
            <a:spLocks noGrp="1" noChangeArrowheads="1"/>
          </p:cNvSpPr>
          <p:nvPr>
            <p:ph type="body" sz="half" idx="1"/>
          </p:nvPr>
        </p:nvSpPr>
        <p:spPr>
          <a:xfrm>
            <a:off x="4343400" y="685800"/>
            <a:ext cx="4800600" cy="5662613"/>
          </a:xfrm>
        </p:spPr>
        <p:txBody>
          <a:bodyPr/>
          <a:lstStyle/>
          <a:p>
            <a:pPr eaLnBrk="1" hangingPunct="1"/>
            <a:r>
              <a:rPr lang="fa-IR" sz="2400" b="1" dirty="0" smtClean="0">
                <a:cs typeface="B Traffic" pitchFamily="2" charset="-78"/>
              </a:rPr>
              <a:t>سرپرست کسی است که هدایت و رهبری یک تیم کاری را در اختیار گرفته تا بتواند آنها را به بهترین شکل به هدف سازمان نزدیک کند.</a:t>
            </a:r>
          </a:p>
          <a:p>
            <a:pPr eaLnBrk="1" hangingPunct="1"/>
            <a:endParaRPr lang="fa-IR" sz="2400" b="1" dirty="0" smtClean="0">
              <a:cs typeface="B Traffic" pitchFamily="2" charset="-78"/>
            </a:endParaRPr>
          </a:p>
          <a:p>
            <a:pPr eaLnBrk="1" hangingPunct="1"/>
            <a:r>
              <a:rPr lang="fa-IR" sz="2400" b="1" dirty="0" smtClean="0">
                <a:cs typeface="B Traffic" pitchFamily="2" charset="-78"/>
              </a:rPr>
              <a:t>سرپرستان پیشگامان جبهه کارند لذا مستقیما“ با تولید سر کار داشته و اصطلاحا“ مدیران عملیاتی نامیده می شوند</a:t>
            </a:r>
            <a:r>
              <a:rPr lang="fa-IR" sz="2400" b="1" dirty="0" smtClean="0">
                <a:solidFill>
                  <a:schemeClr val="bg1"/>
                </a:solidFill>
                <a:cs typeface="B Traffic" pitchFamily="2" charset="-78"/>
              </a:rPr>
              <a:t>.</a:t>
            </a:r>
          </a:p>
        </p:txBody>
      </p:sp>
      <p:graphicFrame>
        <p:nvGraphicFramePr>
          <p:cNvPr id="9" name="Diagram 8"/>
          <p:cNvGraphicFramePr/>
          <p:nvPr/>
        </p:nvGraphicFramePr>
        <p:xfrm>
          <a:off x="152400" y="1524000"/>
          <a:ext cx="3810000" cy="45307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Up Arrow 4"/>
          <p:cNvSpPr/>
          <p:nvPr/>
        </p:nvSpPr>
        <p:spPr>
          <a:xfrm>
            <a:off x="3429000" y="2057400"/>
            <a:ext cx="228600" cy="2286000"/>
          </a:xfrm>
          <a:prstGeom prst="up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00"/>
              </a:solidFill>
            </a:endParaRPr>
          </a:p>
        </p:txBody>
      </p:sp>
      <p:sp>
        <p:nvSpPr>
          <p:cNvPr id="6" name="Down Arrow 5"/>
          <p:cNvSpPr/>
          <p:nvPr/>
        </p:nvSpPr>
        <p:spPr>
          <a:xfrm>
            <a:off x="457200" y="1981200"/>
            <a:ext cx="228600" cy="2209800"/>
          </a:xfrm>
          <a:prstGeom prst="downArrow">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7" name="Rectangle 6"/>
          <p:cNvSpPr/>
          <p:nvPr/>
        </p:nvSpPr>
        <p:spPr>
          <a:xfrm rot="16200000">
            <a:off x="-893302" y="2950704"/>
            <a:ext cx="2460739" cy="369332"/>
          </a:xfrm>
          <a:prstGeom prst="rect">
            <a:avLst/>
          </a:prstGeom>
        </p:spPr>
        <p:txBody>
          <a:bodyPr wrap="square">
            <a:spAutoFit/>
          </a:bodyPr>
          <a:lstStyle/>
          <a:p>
            <a:r>
              <a:rPr lang="fa-IR" dirty="0" smtClean="0">
                <a:cs typeface="B Yekan" pitchFamily="2" charset="-78"/>
              </a:rPr>
              <a:t>تعدادکارکنان زیاد می شود</a:t>
            </a:r>
          </a:p>
        </p:txBody>
      </p:sp>
      <p:sp>
        <p:nvSpPr>
          <p:cNvPr id="8" name="Rectangle 7"/>
          <p:cNvSpPr/>
          <p:nvPr/>
        </p:nvSpPr>
        <p:spPr>
          <a:xfrm rot="5400000">
            <a:off x="2461977" y="2872023"/>
            <a:ext cx="2912977" cy="369332"/>
          </a:xfrm>
          <a:prstGeom prst="rect">
            <a:avLst/>
          </a:prstGeom>
        </p:spPr>
        <p:txBody>
          <a:bodyPr wrap="none">
            <a:spAutoFit/>
          </a:bodyPr>
          <a:lstStyle/>
          <a:p>
            <a:r>
              <a:rPr lang="fa-IR" dirty="0" smtClean="0">
                <a:cs typeface="B Yekan" pitchFamily="2" charset="-78"/>
              </a:rPr>
              <a:t>قدرت و سازمان افزایش می یابد</a:t>
            </a:r>
            <a:endParaRPr lang="en-US" dirty="0" smtClean="0">
              <a:cs typeface="B Yekan" pitchFamily="2" charset="-78"/>
            </a:endParaRP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afterEffect">
                                  <p:stCondLst>
                                    <p:cond delay="1000"/>
                                  </p:stCondLst>
                                  <p:childTnLst>
                                    <p:set>
                                      <p:cBhvr>
                                        <p:cTn id="6" dur="1" fill="hold">
                                          <p:stCondLst>
                                            <p:cond delay="0"/>
                                          </p:stCondLst>
                                        </p:cTn>
                                        <p:tgtEl>
                                          <p:spTgt spid="6146"/>
                                        </p:tgtEl>
                                        <p:attrNameLst>
                                          <p:attrName>style.visibility</p:attrName>
                                        </p:attrNameLst>
                                      </p:cBhvr>
                                      <p:to>
                                        <p:strVal val="visible"/>
                                      </p:to>
                                    </p:set>
                                    <p:animEffect transition="in" filter="fade">
                                      <p:cBhvr>
                                        <p:cTn id="7" dur="800" decel="100000"/>
                                        <p:tgtEl>
                                          <p:spTgt spid="6146"/>
                                        </p:tgtEl>
                                      </p:cBhvr>
                                    </p:animEffect>
                                    <p:anim calcmode="lin" valueType="num">
                                      <p:cBhvr>
                                        <p:cTn id="8" dur="800" decel="100000" fill="hold"/>
                                        <p:tgtEl>
                                          <p:spTgt spid="6146"/>
                                        </p:tgtEl>
                                        <p:attrNameLst>
                                          <p:attrName>style.rotation</p:attrName>
                                        </p:attrNameLst>
                                      </p:cBhvr>
                                      <p:tavLst>
                                        <p:tav tm="0">
                                          <p:val>
                                            <p:fltVal val="-90"/>
                                          </p:val>
                                        </p:tav>
                                        <p:tav tm="100000">
                                          <p:val>
                                            <p:fltVal val="0"/>
                                          </p:val>
                                        </p:tav>
                                      </p:tavLst>
                                    </p:anim>
                                    <p:anim calcmode="lin" valueType="num">
                                      <p:cBhvr>
                                        <p:cTn id="9" dur="800" decel="100000" fill="hold"/>
                                        <p:tgtEl>
                                          <p:spTgt spid="6146"/>
                                        </p:tgtEl>
                                        <p:attrNameLst>
                                          <p:attrName>ppt_x</p:attrName>
                                        </p:attrNameLst>
                                      </p:cBhvr>
                                      <p:tavLst>
                                        <p:tav tm="0">
                                          <p:val>
                                            <p:strVal val="#ppt_x+0.4"/>
                                          </p:val>
                                        </p:tav>
                                        <p:tav tm="100000">
                                          <p:val>
                                            <p:strVal val="#ppt_x-0.05"/>
                                          </p:val>
                                        </p:tav>
                                      </p:tavLst>
                                    </p:anim>
                                    <p:anim calcmode="lin" valueType="num">
                                      <p:cBhvr>
                                        <p:cTn id="10" dur="800" decel="100000" fill="hold"/>
                                        <p:tgtEl>
                                          <p:spTgt spid="6146"/>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6146"/>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6146"/>
                                        </p:tgtEl>
                                        <p:attrNameLst>
                                          <p:attrName>ppt_y</p:attrName>
                                        </p:attrNameLst>
                                      </p:cBhvr>
                                      <p:tavLst>
                                        <p:tav tm="0">
                                          <p:val>
                                            <p:strVal val="#ppt_y+0.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wipe(down)">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grpId="0" nodeType="clickEffect">
                                  <p:stCondLst>
                                    <p:cond delay="0"/>
                                  </p:stCondLst>
                                  <p:childTnLst>
                                    <p:set>
                                      <p:cBhvr>
                                        <p:cTn id="21" dur="1" fill="hold">
                                          <p:stCondLst>
                                            <p:cond delay="0"/>
                                          </p:stCondLst>
                                        </p:cTn>
                                        <p:tgtEl>
                                          <p:spTgt spid="8">
                                            <p:txEl>
                                              <p:pRg st="0" end="0"/>
                                            </p:txEl>
                                          </p:spTgt>
                                        </p:tgtEl>
                                        <p:attrNameLst>
                                          <p:attrName>style.visibility</p:attrName>
                                        </p:attrNameLst>
                                      </p:cBhvr>
                                      <p:to>
                                        <p:strVal val="visible"/>
                                      </p:to>
                                    </p:set>
                                    <p:anim calcmode="lin" valueType="num">
                                      <p:cBhvr additive="base">
                                        <p:cTn id="22" dur="500" fill="hold"/>
                                        <p:tgtEl>
                                          <p:spTgt spid="8">
                                            <p:txEl>
                                              <p:pRg st="0" end="0"/>
                                            </p:txEl>
                                          </p:spTgt>
                                        </p:tgtEl>
                                        <p:attrNameLst>
                                          <p:attrName>ppt_x</p:attrName>
                                        </p:attrNameLst>
                                      </p:cBhvr>
                                      <p:tavLst>
                                        <p:tav tm="0">
                                          <p:val>
                                            <p:strVal val="#ppt_x"/>
                                          </p:val>
                                        </p:tav>
                                        <p:tav tm="100000">
                                          <p:val>
                                            <p:strVal val="#ppt_x"/>
                                          </p:val>
                                        </p:tav>
                                      </p:tavLst>
                                    </p:anim>
                                    <p:anim calcmode="lin" valueType="num">
                                      <p:cBhvr additive="base">
                                        <p:cTn id="23" dur="500" fill="hold"/>
                                        <p:tgtEl>
                                          <p:spTgt spid="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22" presetClass="entr" presetSubtype="4" fill="hold" grpId="0" nodeType="clickEffect">
                                  <p:stCondLst>
                                    <p:cond delay="0"/>
                                  </p:stCondLst>
                                  <p:childTnLst>
                                    <p:set>
                                      <p:cBhvr>
                                        <p:cTn id="27" dur="1" fill="hold">
                                          <p:stCondLst>
                                            <p:cond delay="0"/>
                                          </p:stCondLst>
                                        </p:cTn>
                                        <p:tgtEl>
                                          <p:spTgt spid="6"/>
                                        </p:tgtEl>
                                        <p:attrNameLst>
                                          <p:attrName>style.visibility</p:attrName>
                                        </p:attrNameLst>
                                      </p:cBhvr>
                                      <p:to>
                                        <p:strVal val="visible"/>
                                      </p:to>
                                    </p:set>
                                    <p:animEffect transition="in" filter="wipe(down)">
                                      <p:cBhvr>
                                        <p:cTn id="28" dur="500"/>
                                        <p:tgtEl>
                                          <p:spTgt spid="6"/>
                                        </p:tgtEl>
                                      </p:cBhvr>
                                    </p:animEffect>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7">
                                            <p:txEl>
                                              <p:pRg st="0" end="0"/>
                                            </p:txEl>
                                          </p:spTgt>
                                        </p:tgtEl>
                                        <p:attrNameLst>
                                          <p:attrName>style.visibility</p:attrName>
                                        </p:attrNameLst>
                                      </p:cBhvr>
                                      <p:to>
                                        <p:strVal val="visible"/>
                                      </p:to>
                                    </p:set>
                                    <p:anim calcmode="lin" valueType="num">
                                      <p:cBhvr additive="base">
                                        <p:cTn id="33"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grpId="0" nodeType="clickEffect">
                                  <p:stCondLst>
                                    <p:cond delay="0"/>
                                  </p:stCondLst>
                                  <p:childTnLst>
                                    <p:set>
                                      <p:cBhvr>
                                        <p:cTn id="38" dur="1" fill="hold">
                                          <p:stCondLst>
                                            <p:cond delay="0"/>
                                          </p:stCondLst>
                                        </p:cTn>
                                        <p:tgtEl>
                                          <p:spTgt spid="6147">
                                            <p:txEl>
                                              <p:pRg st="0" end="0"/>
                                            </p:txEl>
                                          </p:spTgt>
                                        </p:tgtEl>
                                        <p:attrNameLst>
                                          <p:attrName>style.visibility</p:attrName>
                                        </p:attrNameLst>
                                      </p:cBhvr>
                                      <p:to>
                                        <p:strVal val="visible"/>
                                      </p:to>
                                    </p:set>
                                    <p:anim calcmode="lin" valueType="num">
                                      <p:cBhvr additive="base">
                                        <p:cTn id="39" dur="500" fill="hold"/>
                                        <p:tgtEl>
                                          <p:spTgt spid="6147">
                                            <p:txEl>
                                              <p:pRg st="0" end="0"/>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614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grpId="0" nodeType="clickEffect">
                                  <p:stCondLst>
                                    <p:cond delay="0"/>
                                  </p:stCondLst>
                                  <p:childTnLst>
                                    <p:set>
                                      <p:cBhvr>
                                        <p:cTn id="44" dur="1" fill="hold">
                                          <p:stCondLst>
                                            <p:cond delay="0"/>
                                          </p:stCondLst>
                                        </p:cTn>
                                        <p:tgtEl>
                                          <p:spTgt spid="6147">
                                            <p:txEl>
                                              <p:pRg st="2" end="2"/>
                                            </p:txEl>
                                          </p:spTgt>
                                        </p:tgtEl>
                                        <p:attrNameLst>
                                          <p:attrName>style.visibility</p:attrName>
                                        </p:attrNameLst>
                                      </p:cBhvr>
                                      <p:to>
                                        <p:strVal val="visible"/>
                                      </p:to>
                                    </p:set>
                                    <p:anim calcmode="lin" valueType="num">
                                      <p:cBhvr additive="base">
                                        <p:cTn id="45" dur="500" fill="hold"/>
                                        <p:tgtEl>
                                          <p:spTgt spid="6147">
                                            <p:txEl>
                                              <p:pRg st="2" end="2"/>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614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2" presetClass="entr" presetSubtype="4" fill="hold" grpId="0" nodeType="clickEffect">
                                  <p:stCondLst>
                                    <p:cond delay="0"/>
                                  </p:stCondLst>
                                  <p:childTnLst>
                                    <p:set>
                                      <p:cBhvr>
                                        <p:cTn id="50" dur="1" fill="hold">
                                          <p:stCondLst>
                                            <p:cond delay="0"/>
                                          </p:stCondLst>
                                        </p:cTn>
                                        <p:tgtEl>
                                          <p:spTgt spid="9">
                                            <p:graphicEl>
                                              <a:dgm id="{B4BFB56B-2B99-4291-909C-901E1882EB6A}"/>
                                            </p:graphicEl>
                                          </p:spTgt>
                                        </p:tgtEl>
                                        <p:attrNameLst>
                                          <p:attrName>style.visibility</p:attrName>
                                        </p:attrNameLst>
                                      </p:cBhvr>
                                      <p:to>
                                        <p:strVal val="visible"/>
                                      </p:to>
                                    </p:set>
                                    <p:anim calcmode="lin" valueType="num">
                                      <p:cBhvr additive="base">
                                        <p:cTn id="51" dur="500" fill="hold"/>
                                        <p:tgtEl>
                                          <p:spTgt spid="9">
                                            <p:graphicEl>
                                              <a:dgm id="{B4BFB56B-2B99-4291-909C-901E1882EB6A}"/>
                                            </p:graphicEl>
                                          </p:spTgt>
                                        </p:tgtEl>
                                        <p:attrNameLst>
                                          <p:attrName>ppt_x</p:attrName>
                                        </p:attrNameLst>
                                      </p:cBhvr>
                                      <p:tavLst>
                                        <p:tav tm="0">
                                          <p:val>
                                            <p:strVal val="#ppt_x"/>
                                          </p:val>
                                        </p:tav>
                                        <p:tav tm="100000">
                                          <p:val>
                                            <p:strVal val="#ppt_x"/>
                                          </p:val>
                                        </p:tav>
                                      </p:tavLst>
                                    </p:anim>
                                    <p:anim calcmode="lin" valueType="num">
                                      <p:cBhvr additive="base">
                                        <p:cTn id="52" dur="500" fill="hold"/>
                                        <p:tgtEl>
                                          <p:spTgt spid="9">
                                            <p:graphicEl>
                                              <a:dgm id="{B4BFB56B-2B99-4291-909C-901E1882EB6A}"/>
                                            </p:graphicEl>
                                          </p:spTgt>
                                        </p:tgtEl>
                                        <p:attrNameLst>
                                          <p:attrName>ppt_y</p:attrName>
                                        </p:attrNameLst>
                                      </p:cBhvr>
                                      <p:tavLst>
                                        <p:tav tm="0">
                                          <p:val>
                                            <p:strVal val="1+#ppt_h/2"/>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2" presetClass="entr" presetSubtype="4" fill="hold" grpId="0" nodeType="clickEffect">
                                  <p:stCondLst>
                                    <p:cond delay="0"/>
                                  </p:stCondLst>
                                  <p:childTnLst>
                                    <p:set>
                                      <p:cBhvr>
                                        <p:cTn id="56" dur="1" fill="hold">
                                          <p:stCondLst>
                                            <p:cond delay="0"/>
                                          </p:stCondLst>
                                        </p:cTn>
                                        <p:tgtEl>
                                          <p:spTgt spid="9">
                                            <p:graphicEl>
                                              <a:dgm id="{EE30F41C-4BD7-41E5-9BD7-ED1847FAF0AE}"/>
                                            </p:graphicEl>
                                          </p:spTgt>
                                        </p:tgtEl>
                                        <p:attrNameLst>
                                          <p:attrName>style.visibility</p:attrName>
                                        </p:attrNameLst>
                                      </p:cBhvr>
                                      <p:to>
                                        <p:strVal val="visible"/>
                                      </p:to>
                                    </p:set>
                                    <p:anim calcmode="lin" valueType="num">
                                      <p:cBhvr additive="base">
                                        <p:cTn id="57" dur="500" fill="hold"/>
                                        <p:tgtEl>
                                          <p:spTgt spid="9">
                                            <p:graphicEl>
                                              <a:dgm id="{EE30F41C-4BD7-41E5-9BD7-ED1847FAF0AE}"/>
                                            </p:graphicEl>
                                          </p:spTgt>
                                        </p:tgtEl>
                                        <p:attrNameLst>
                                          <p:attrName>ppt_x</p:attrName>
                                        </p:attrNameLst>
                                      </p:cBhvr>
                                      <p:tavLst>
                                        <p:tav tm="0">
                                          <p:val>
                                            <p:strVal val="#ppt_x"/>
                                          </p:val>
                                        </p:tav>
                                        <p:tav tm="100000">
                                          <p:val>
                                            <p:strVal val="#ppt_x"/>
                                          </p:val>
                                        </p:tav>
                                      </p:tavLst>
                                    </p:anim>
                                    <p:anim calcmode="lin" valueType="num">
                                      <p:cBhvr additive="base">
                                        <p:cTn id="58" dur="500" fill="hold"/>
                                        <p:tgtEl>
                                          <p:spTgt spid="9">
                                            <p:graphicEl>
                                              <a:dgm id="{EE30F41C-4BD7-41E5-9BD7-ED1847FAF0AE}"/>
                                            </p:graphicEl>
                                          </p:spTgt>
                                        </p:tgtEl>
                                        <p:attrNameLst>
                                          <p:attrName>ppt_y</p:attrName>
                                        </p:attrNameLst>
                                      </p:cBhvr>
                                      <p:tavLst>
                                        <p:tav tm="0">
                                          <p:val>
                                            <p:strVal val="1+#ppt_h/2"/>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2" presetClass="entr" presetSubtype="4" fill="hold" grpId="0" nodeType="clickEffect">
                                  <p:stCondLst>
                                    <p:cond delay="0"/>
                                  </p:stCondLst>
                                  <p:childTnLst>
                                    <p:set>
                                      <p:cBhvr>
                                        <p:cTn id="62" dur="1" fill="hold">
                                          <p:stCondLst>
                                            <p:cond delay="0"/>
                                          </p:stCondLst>
                                        </p:cTn>
                                        <p:tgtEl>
                                          <p:spTgt spid="9">
                                            <p:graphicEl>
                                              <a:dgm id="{2402DD13-03F8-4B5C-A7EC-ECFFE974206F}"/>
                                            </p:graphicEl>
                                          </p:spTgt>
                                        </p:tgtEl>
                                        <p:attrNameLst>
                                          <p:attrName>style.visibility</p:attrName>
                                        </p:attrNameLst>
                                      </p:cBhvr>
                                      <p:to>
                                        <p:strVal val="visible"/>
                                      </p:to>
                                    </p:set>
                                    <p:anim calcmode="lin" valueType="num">
                                      <p:cBhvr additive="base">
                                        <p:cTn id="63" dur="500" fill="hold"/>
                                        <p:tgtEl>
                                          <p:spTgt spid="9">
                                            <p:graphicEl>
                                              <a:dgm id="{2402DD13-03F8-4B5C-A7EC-ECFFE974206F}"/>
                                            </p:graphicEl>
                                          </p:spTgt>
                                        </p:tgtEl>
                                        <p:attrNameLst>
                                          <p:attrName>ppt_x</p:attrName>
                                        </p:attrNameLst>
                                      </p:cBhvr>
                                      <p:tavLst>
                                        <p:tav tm="0">
                                          <p:val>
                                            <p:strVal val="#ppt_x"/>
                                          </p:val>
                                        </p:tav>
                                        <p:tav tm="100000">
                                          <p:val>
                                            <p:strVal val="#ppt_x"/>
                                          </p:val>
                                        </p:tav>
                                      </p:tavLst>
                                    </p:anim>
                                    <p:anim calcmode="lin" valueType="num">
                                      <p:cBhvr additive="base">
                                        <p:cTn id="64" dur="500" fill="hold"/>
                                        <p:tgtEl>
                                          <p:spTgt spid="9">
                                            <p:graphicEl>
                                              <a:dgm id="{2402DD13-03F8-4B5C-A7EC-ECFFE974206F}"/>
                                            </p:graphic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p:bldP spid="6147" grpId="0" build="p"/>
      <p:bldGraphic spid="9" grpId="0">
        <p:bldSub>
          <a:bldDgm bld="lvlOne"/>
        </p:bldSub>
      </p:bldGraphic>
      <p:bldP spid="5" grpId="0" animBg="1"/>
      <p:bldP spid="6" grpId="0" animBg="1"/>
      <p:bldP spid="7" grpId="0" build="p"/>
      <p:bldP spid="8"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2"/>
          <p:cNvSpPr>
            <a:spLocks noGrp="1"/>
          </p:cNvSpPr>
          <p:nvPr>
            <p:ph idx="1"/>
          </p:nvPr>
        </p:nvSpPr>
        <p:spPr>
          <a:xfrm>
            <a:off x="0" y="0"/>
            <a:ext cx="9144000" cy="6858000"/>
          </a:xfrm>
        </p:spPr>
        <p:txBody>
          <a:bodyPr/>
          <a:lstStyle/>
          <a:p>
            <a:pPr algn="r" rtl="1" eaLnBrk="1" hangingPunct="1">
              <a:buFont typeface="Wingdings 3" pitchFamily="18" charset="2"/>
              <a:buNone/>
            </a:pPr>
            <a:r>
              <a:rPr lang="fa-IR" smtClean="0">
                <a:cs typeface="B Zar" pitchFamily="2" charset="-78"/>
              </a:rPr>
              <a:t> </a:t>
            </a:r>
            <a:endParaRPr lang="en-US" smtClean="0">
              <a:cs typeface="B Zar" pitchFamily="2" charset="-78"/>
            </a:endParaRPr>
          </a:p>
          <a:p>
            <a:pPr algn="ctr" rtl="1" eaLnBrk="1" hangingPunct="1">
              <a:buFont typeface="Wingdings 3" pitchFamily="18" charset="2"/>
              <a:buNone/>
            </a:pPr>
            <a:r>
              <a:rPr lang="fa-IR" sz="3200" b="1" smtClean="0">
                <a:solidFill>
                  <a:srgbClr val="7030A0"/>
                </a:solidFill>
              </a:rPr>
              <a:t>توزيع نیروی انسانی در کشور های صنعتی</a:t>
            </a:r>
          </a:p>
          <a:p>
            <a:pPr algn="r" rtl="1" eaLnBrk="1" hangingPunct="1">
              <a:buFont typeface="Wingdings 3" pitchFamily="18" charset="2"/>
              <a:buNone/>
            </a:pPr>
            <a:endParaRPr lang="en-US" sz="3000" smtClean="0">
              <a:cs typeface="B Zar" pitchFamily="2" charset="-78"/>
            </a:endParaRPr>
          </a:p>
          <a:p>
            <a:pPr eaLnBrk="1" hangingPunct="1">
              <a:buFont typeface="Wingdings 3" pitchFamily="18" charset="2"/>
              <a:buNone/>
            </a:pPr>
            <a:endParaRPr lang="en-US" smtClean="0"/>
          </a:p>
        </p:txBody>
      </p:sp>
      <p:graphicFrame>
        <p:nvGraphicFramePr>
          <p:cNvPr id="10" name="Diagram 9"/>
          <p:cNvGraphicFramePr/>
          <p:nvPr/>
        </p:nvGraphicFramePr>
        <p:xfrm>
          <a:off x="1487400" y="685800"/>
          <a:ext cx="6361200" cy="5152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Left Arrow 3"/>
          <p:cNvSpPr/>
          <p:nvPr/>
        </p:nvSpPr>
        <p:spPr>
          <a:xfrm>
            <a:off x="0" y="6019800"/>
            <a:ext cx="3733800" cy="8382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fa-IR" sz="2800" b="1" dirty="0">
                <a:solidFill>
                  <a:schemeClr val="bg1"/>
                </a:solidFill>
                <a:cs typeface="B Nazanin" pitchFamily="2" charset="-78"/>
              </a:rPr>
              <a:t>صفحه ی بعدی</a:t>
            </a:r>
            <a:endParaRPr lang="en-US" sz="2800" b="1" dirty="0">
              <a:solidFill>
                <a:schemeClr val="bg1"/>
              </a:solidFill>
              <a:cs typeface="B Nazanin" pitchFamily="2" charset="-78"/>
            </a:endParaRPr>
          </a:p>
        </p:txBody>
      </p:sp>
    </p:spTree>
  </p:cSld>
  <p:clrMapOvr>
    <a:masterClrMapping/>
  </p:clrMapOvr>
  <p:transition spd="med">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
                                            <p:graphicEl>
                                              <a:dgm id="{E2CBDAFB-D15C-4097-A088-14195038154C}"/>
                                            </p:graphicEl>
                                          </p:spTgt>
                                        </p:tgtEl>
                                        <p:attrNameLst>
                                          <p:attrName>style.visibility</p:attrName>
                                        </p:attrNameLst>
                                      </p:cBhvr>
                                      <p:to>
                                        <p:strVal val="visible"/>
                                      </p:to>
                                    </p:set>
                                    <p:anim calcmode="lin" valueType="num">
                                      <p:cBhvr additive="base">
                                        <p:cTn id="7" dur="500" fill="hold"/>
                                        <p:tgtEl>
                                          <p:spTgt spid="10">
                                            <p:graphicEl>
                                              <a:dgm id="{E2CBDAFB-D15C-4097-A088-14195038154C}"/>
                                            </p:graphicEl>
                                          </p:spTgt>
                                        </p:tgtEl>
                                        <p:attrNameLst>
                                          <p:attrName>ppt_x</p:attrName>
                                        </p:attrNameLst>
                                      </p:cBhvr>
                                      <p:tavLst>
                                        <p:tav tm="0">
                                          <p:val>
                                            <p:strVal val="#ppt_x"/>
                                          </p:val>
                                        </p:tav>
                                        <p:tav tm="100000">
                                          <p:val>
                                            <p:strVal val="#ppt_x"/>
                                          </p:val>
                                        </p:tav>
                                      </p:tavLst>
                                    </p:anim>
                                    <p:anim calcmode="lin" valueType="num">
                                      <p:cBhvr additive="base">
                                        <p:cTn id="8" dur="500" fill="hold"/>
                                        <p:tgtEl>
                                          <p:spTgt spid="10">
                                            <p:graphicEl>
                                              <a:dgm id="{E2CBDAFB-D15C-4097-A088-14195038154C}"/>
                                            </p:graphic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0">
                                            <p:graphicEl>
                                              <a:dgm id="{5EF2E288-A905-4A24-A73F-372302C0409A}"/>
                                            </p:graphicEl>
                                          </p:spTgt>
                                        </p:tgtEl>
                                        <p:attrNameLst>
                                          <p:attrName>style.visibility</p:attrName>
                                        </p:attrNameLst>
                                      </p:cBhvr>
                                      <p:to>
                                        <p:strVal val="visible"/>
                                      </p:to>
                                    </p:set>
                                    <p:anim calcmode="lin" valueType="num">
                                      <p:cBhvr additive="base">
                                        <p:cTn id="13" dur="500" fill="hold"/>
                                        <p:tgtEl>
                                          <p:spTgt spid="10">
                                            <p:graphicEl>
                                              <a:dgm id="{5EF2E288-A905-4A24-A73F-372302C0409A}"/>
                                            </p:graphicEl>
                                          </p:spTgt>
                                        </p:tgtEl>
                                        <p:attrNameLst>
                                          <p:attrName>ppt_x</p:attrName>
                                        </p:attrNameLst>
                                      </p:cBhvr>
                                      <p:tavLst>
                                        <p:tav tm="0">
                                          <p:val>
                                            <p:strVal val="#ppt_x"/>
                                          </p:val>
                                        </p:tav>
                                        <p:tav tm="100000">
                                          <p:val>
                                            <p:strVal val="#ppt_x"/>
                                          </p:val>
                                        </p:tav>
                                      </p:tavLst>
                                    </p:anim>
                                    <p:anim calcmode="lin" valueType="num">
                                      <p:cBhvr additive="base">
                                        <p:cTn id="14" dur="500" fill="hold"/>
                                        <p:tgtEl>
                                          <p:spTgt spid="10">
                                            <p:graphicEl>
                                              <a:dgm id="{5EF2E288-A905-4A24-A73F-372302C0409A}"/>
                                            </p:graphic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0">
                                            <p:graphicEl>
                                              <a:dgm id="{DB2D074D-CDA2-45F7-B4AE-28D1CD7368BB}"/>
                                            </p:graphicEl>
                                          </p:spTgt>
                                        </p:tgtEl>
                                        <p:attrNameLst>
                                          <p:attrName>style.visibility</p:attrName>
                                        </p:attrNameLst>
                                      </p:cBhvr>
                                      <p:to>
                                        <p:strVal val="visible"/>
                                      </p:to>
                                    </p:set>
                                    <p:anim calcmode="lin" valueType="num">
                                      <p:cBhvr additive="base">
                                        <p:cTn id="19" dur="500" fill="hold"/>
                                        <p:tgtEl>
                                          <p:spTgt spid="10">
                                            <p:graphicEl>
                                              <a:dgm id="{DB2D074D-CDA2-45F7-B4AE-28D1CD7368BB}"/>
                                            </p:graphicEl>
                                          </p:spTgt>
                                        </p:tgtEl>
                                        <p:attrNameLst>
                                          <p:attrName>ppt_x</p:attrName>
                                        </p:attrNameLst>
                                      </p:cBhvr>
                                      <p:tavLst>
                                        <p:tav tm="0">
                                          <p:val>
                                            <p:strVal val="#ppt_x"/>
                                          </p:val>
                                        </p:tav>
                                        <p:tav tm="100000">
                                          <p:val>
                                            <p:strVal val="#ppt_x"/>
                                          </p:val>
                                        </p:tav>
                                      </p:tavLst>
                                    </p:anim>
                                    <p:anim calcmode="lin" valueType="num">
                                      <p:cBhvr additive="base">
                                        <p:cTn id="20" dur="500" fill="hold"/>
                                        <p:tgtEl>
                                          <p:spTgt spid="10">
                                            <p:graphicEl>
                                              <a:dgm id="{DB2D074D-CDA2-45F7-B4AE-28D1CD7368BB}"/>
                                            </p:graphic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0">
                                            <p:graphicEl>
                                              <a:dgm id="{4F1050AE-28B9-40B0-B917-024D619C71AD}"/>
                                            </p:graphicEl>
                                          </p:spTgt>
                                        </p:tgtEl>
                                        <p:attrNameLst>
                                          <p:attrName>style.visibility</p:attrName>
                                        </p:attrNameLst>
                                      </p:cBhvr>
                                      <p:to>
                                        <p:strVal val="visible"/>
                                      </p:to>
                                    </p:set>
                                    <p:anim calcmode="lin" valueType="num">
                                      <p:cBhvr additive="base">
                                        <p:cTn id="25" dur="500" fill="hold"/>
                                        <p:tgtEl>
                                          <p:spTgt spid="10">
                                            <p:graphicEl>
                                              <a:dgm id="{4F1050AE-28B9-40B0-B917-024D619C71AD}"/>
                                            </p:graphicEl>
                                          </p:spTgt>
                                        </p:tgtEl>
                                        <p:attrNameLst>
                                          <p:attrName>ppt_x</p:attrName>
                                        </p:attrNameLst>
                                      </p:cBhvr>
                                      <p:tavLst>
                                        <p:tav tm="0">
                                          <p:val>
                                            <p:strVal val="#ppt_x"/>
                                          </p:val>
                                        </p:tav>
                                        <p:tav tm="100000">
                                          <p:val>
                                            <p:strVal val="#ppt_x"/>
                                          </p:val>
                                        </p:tav>
                                      </p:tavLst>
                                    </p:anim>
                                    <p:anim calcmode="lin" valueType="num">
                                      <p:cBhvr additive="base">
                                        <p:cTn id="26" dur="500" fill="hold"/>
                                        <p:tgtEl>
                                          <p:spTgt spid="10">
                                            <p:graphicEl>
                                              <a:dgm id="{4F1050AE-28B9-40B0-B917-024D619C71AD}"/>
                                            </p:graphic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0">
                                            <p:graphicEl>
                                              <a:dgm id="{D8636096-15AD-4D99-A8AE-9527FF19C011}"/>
                                            </p:graphicEl>
                                          </p:spTgt>
                                        </p:tgtEl>
                                        <p:attrNameLst>
                                          <p:attrName>style.visibility</p:attrName>
                                        </p:attrNameLst>
                                      </p:cBhvr>
                                      <p:to>
                                        <p:strVal val="visible"/>
                                      </p:to>
                                    </p:set>
                                    <p:anim calcmode="lin" valueType="num">
                                      <p:cBhvr additive="base">
                                        <p:cTn id="31" dur="500" fill="hold"/>
                                        <p:tgtEl>
                                          <p:spTgt spid="10">
                                            <p:graphicEl>
                                              <a:dgm id="{D8636096-15AD-4D99-A8AE-9527FF19C011}"/>
                                            </p:graphicEl>
                                          </p:spTgt>
                                        </p:tgtEl>
                                        <p:attrNameLst>
                                          <p:attrName>ppt_x</p:attrName>
                                        </p:attrNameLst>
                                      </p:cBhvr>
                                      <p:tavLst>
                                        <p:tav tm="0">
                                          <p:val>
                                            <p:strVal val="#ppt_x"/>
                                          </p:val>
                                        </p:tav>
                                        <p:tav tm="100000">
                                          <p:val>
                                            <p:strVal val="#ppt_x"/>
                                          </p:val>
                                        </p:tav>
                                      </p:tavLst>
                                    </p:anim>
                                    <p:anim calcmode="lin" valueType="num">
                                      <p:cBhvr additive="base">
                                        <p:cTn id="32" dur="500" fill="hold"/>
                                        <p:tgtEl>
                                          <p:spTgt spid="10">
                                            <p:graphicEl>
                                              <a:dgm id="{D8636096-15AD-4D99-A8AE-9527FF19C011}"/>
                                            </p:graphic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0" grpId="0">
        <p:bldSub>
          <a:bldDgm bld="lvlOne"/>
        </p:bldSub>
      </p:bldGraphic>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Content Placeholder 2"/>
          <p:cNvSpPr>
            <a:spLocks noGrp="1"/>
          </p:cNvSpPr>
          <p:nvPr>
            <p:ph idx="1"/>
          </p:nvPr>
        </p:nvSpPr>
        <p:spPr>
          <a:xfrm>
            <a:off x="0" y="381000"/>
            <a:ext cx="8763000" cy="6629400"/>
          </a:xfrm>
        </p:spPr>
        <p:txBody>
          <a:bodyPr/>
          <a:lstStyle/>
          <a:p>
            <a:pPr algn="r" rtl="1" eaLnBrk="1" hangingPunct="1">
              <a:buFont typeface="Wingdings 3" pitchFamily="18" charset="2"/>
              <a:buNone/>
            </a:pPr>
            <a:r>
              <a:rPr lang="fa-IR" sz="2400" b="1" dirty="0" smtClean="0">
                <a:cs typeface="B Traffic" pitchFamily="2" charset="-78"/>
              </a:rPr>
              <a:t>توزيع نيروي انساني در کشورهای مختلف متفاوت است در کشورهای پیشرفته وعقب  مانده به صورت زیر است .</a:t>
            </a:r>
            <a:endParaRPr lang="en-US" sz="2400" b="1" dirty="0" smtClean="0">
              <a:cs typeface="B Traffic" pitchFamily="2" charset="-78"/>
            </a:endParaRPr>
          </a:p>
          <a:p>
            <a:pPr algn="r" rtl="1" eaLnBrk="1" hangingPunct="1">
              <a:buFont typeface="Wingdings 3" pitchFamily="18" charset="2"/>
              <a:buNone/>
            </a:pPr>
            <a:r>
              <a:rPr lang="fa-IR" sz="2400" b="1" dirty="0" smtClean="0">
                <a:cs typeface="B Traffic" pitchFamily="2" charset="-78"/>
              </a:rPr>
              <a:t>        </a:t>
            </a:r>
            <a:r>
              <a:rPr lang="fa-IR" sz="3000" dirty="0" smtClean="0">
                <a:solidFill>
                  <a:srgbClr val="66FF33"/>
                </a:solidFill>
              </a:rPr>
              <a:t>          </a:t>
            </a:r>
            <a:r>
              <a:rPr lang="fa-IR" sz="3000" dirty="0" smtClean="0">
                <a:solidFill>
                  <a:srgbClr val="00B0F0"/>
                </a:solidFill>
              </a:rPr>
              <a:t> </a:t>
            </a:r>
            <a:r>
              <a:rPr lang="fa-IR" sz="3000" b="1" dirty="0" smtClean="0">
                <a:solidFill>
                  <a:srgbClr val="00B0F0"/>
                </a:solidFill>
              </a:rPr>
              <a:t>پیشرفته                         جهان سوم</a:t>
            </a:r>
          </a:p>
          <a:p>
            <a:pPr algn="r" rtl="1" eaLnBrk="1" hangingPunct="1">
              <a:buFont typeface="Wingdings 3" pitchFamily="18" charset="2"/>
              <a:buNone/>
            </a:pPr>
            <a:r>
              <a:rPr lang="fa-IR" sz="3000" b="1" dirty="0" smtClean="0">
                <a:cs typeface="B Zar" pitchFamily="2" charset="-78"/>
              </a:rPr>
              <a:t>                                     </a:t>
            </a:r>
          </a:p>
          <a:p>
            <a:pPr algn="r" rtl="1" eaLnBrk="1" hangingPunct="1">
              <a:buFont typeface="Wingdings 3" pitchFamily="18" charset="2"/>
              <a:buNone/>
            </a:pPr>
            <a:r>
              <a:rPr lang="fa-IR" sz="3000" b="1" dirty="0" smtClean="0">
                <a:cs typeface="B Zar" pitchFamily="2" charset="-78"/>
              </a:rPr>
              <a:t>     </a:t>
            </a:r>
          </a:p>
          <a:p>
            <a:pPr algn="r" rtl="1" eaLnBrk="1" hangingPunct="1">
              <a:buFont typeface="Wingdings 3" pitchFamily="18" charset="2"/>
              <a:buNone/>
            </a:pPr>
            <a:r>
              <a:rPr lang="fa-IR" sz="3000" b="1" dirty="0" smtClean="0">
                <a:cs typeface="B Zar" pitchFamily="2" charset="-78"/>
              </a:rPr>
              <a:t>                                    </a:t>
            </a:r>
          </a:p>
          <a:p>
            <a:pPr algn="r" rtl="1" eaLnBrk="1" hangingPunct="1">
              <a:buFont typeface="Wingdings 3" pitchFamily="18" charset="2"/>
              <a:buNone/>
            </a:pPr>
            <a:r>
              <a:rPr lang="fa-IR" sz="3000" b="1" dirty="0" smtClean="0">
                <a:cs typeface="B Zar" pitchFamily="2" charset="-78"/>
              </a:rPr>
              <a:t>                                         </a:t>
            </a:r>
          </a:p>
          <a:p>
            <a:pPr algn="r" rtl="1" eaLnBrk="1" hangingPunct="1">
              <a:buFont typeface="Wingdings 3" pitchFamily="18" charset="2"/>
              <a:buNone/>
            </a:pPr>
            <a:endParaRPr lang="fa-IR" sz="2300" dirty="0" smtClean="0">
              <a:cs typeface="B Badr" pitchFamily="2" charset="-78"/>
            </a:endParaRPr>
          </a:p>
          <a:p>
            <a:pPr algn="r" rtl="1" eaLnBrk="1" hangingPunct="1">
              <a:buFont typeface="Wingdings 3" pitchFamily="18" charset="2"/>
              <a:buNone/>
            </a:pPr>
            <a:endParaRPr lang="fa-IR" sz="2300" dirty="0" smtClean="0">
              <a:cs typeface="B Badr" pitchFamily="2" charset="-78"/>
            </a:endParaRPr>
          </a:p>
        </p:txBody>
      </p:sp>
      <p:sp>
        <p:nvSpPr>
          <p:cNvPr id="4" name="Oval 3"/>
          <p:cNvSpPr/>
          <p:nvPr/>
        </p:nvSpPr>
        <p:spPr>
          <a:xfrm>
            <a:off x="6083300" y="1804988"/>
            <a:ext cx="2819400" cy="4824412"/>
          </a:xfrm>
          <a:prstGeom prst="ellipse">
            <a:avLst/>
          </a:prstGeom>
          <a:solidFill>
            <a:srgbClr val="FF0000"/>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lstStyle/>
          <a:p>
            <a:pPr algn="ctr" fontAlgn="auto">
              <a:spcBef>
                <a:spcPts val="0"/>
              </a:spcBef>
              <a:spcAft>
                <a:spcPts val="0"/>
              </a:spcAft>
              <a:defRPr/>
            </a:pPr>
            <a:r>
              <a:rPr lang="fa-IR" sz="3200" dirty="0">
                <a:solidFill>
                  <a:schemeClr val="bg1"/>
                </a:solidFill>
                <a:cs typeface="B Zar" pitchFamily="2" charset="-78"/>
              </a:rPr>
              <a:t>محقق</a:t>
            </a:r>
            <a:endParaRPr lang="en-US" sz="3500" dirty="0">
              <a:solidFill>
                <a:schemeClr val="bg1"/>
              </a:solidFill>
              <a:cs typeface="B Zar" pitchFamily="2" charset="-78"/>
            </a:endParaRPr>
          </a:p>
          <a:p>
            <a:pPr algn="ctr" fontAlgn="auto">
              <a:lnSpc>
                <a:spcPct val="150000"/>
              </a:lnSpc>
              <a:spcBef>
                <a:spcPts val="0"/>
              </a:spcBef>
              <a:spcAft>
                <a:spcPts val="0"/>
              </a:spcAft>
              <a:defRPr/>
            </a:pPr>
            <a:r>
              <a:rPr lang="fa-IR" sz="3500" dirty="0">
                <a:solidFill>
                  <a:schemeClr val="bg1"/>
                </a:solidFill>
                <a:cs typeface="B Zar" pitchFamily="2" charset="-78"/>
              </a:rPr>
              <a:t>مهندس</a:t>
            </a:r>
          </a:p>
          <a:p>
            <a:pPr algn="ctr" fontAlgn="auto">
              <a:lnSpc>
                <a:spcPct val="150000"/>
              </a:lnSpc>
              <a:spcBef>
                <a:spcPts val="0"/>
              </a:spcBef>
              <a:spcAft>
                <a:spcPts val="0"/>
              </a:spcAft>
              <a:defRPr/>
            </a:pPr>
            <a:r>
              <a:rPr lang="fa-IR" sz="3200" dirty="0">
                <a:solidFill>
                  <a:schemeClr val="bg1"/>
                </a:solidFill>
              </a:rPr>
              <a:t>تکنسین</a:t>
            </a:r>
          </a:p>
          <a:p>
            <a:pPr algn="ctr" fontAlgn="auto">
              <a:lnSpc>
                <a:spcPct val="150000"/>
              </a:lnSpc>
              <a:spcBef>
                <a:spcPts val="0"/>
              </a:spcBef>
              <a:spcAft>
                <a:spcPts val="0"/>
              </a:spcAft>
              <a:defRPr/>
            </a:pPr>
            <a:r>
              <a:rPr lang="fa-IR" sz="3500" dirty="0">
                <a:solidFill>
                  <a:schemeClr val="bg1"/>
                </a:solidFill>
                <a:cs typeface="B Zar" pitchFamily="2" charset="-78"/>
              </a:rPr>
              <a:t>کارگر ماهر </a:t>
            </a:r>
          </a:p>
          <a:p>
            <a:pPr algn="ctr" fontAlgn="auto">
              <a:lnSpc>
                <a:spcPct val="150000"/>
              </a:lnSpc>
              <a:spcBef>
                <a:spcPts val="0"/>
              </a:spcBef>
              <a:spcAft>
                <a:spcPts val="0"/>
              </a:spcAft>
              <a:defRPr/>
            </a:pPr>
            <a:r>
              <a:rPr lang="fa-IR" sz="3500" dirty="0">
                <a:solidFill>
                  <a:schemeClr val="bg1"/>
                </a:solidFill>
                <a:cs typeface="B Zar" pitchFamily="2" charset="-78"/>
              </a:rPr>
              <a:t>کارگر ساده</a:t>
            </a:r>
            <a:endParaRPr lang="en-US" sz="3500" dirty="0">
              <a:solidFill>
                <a:schemeClr val="bg1"/>
              </a:solidFill>
              <a:cs typeface="B Zar" pitchFamily="2" charset="-78"/>
            </a:endParaRPr>
          </a:p>
        </p:txBody>
      </p:sp>
      <p:sp>
        <p:nvSpPr>
          <p:cNvPr id="5" name="Isosceles Triangle 4"/>
          <p:cNvSpPr/>
          <p:nvPr/>
        </p:nvSpPr>
        <p:spPr>
          <a:xfrm>
            <a:off x="381000" y="990600"/>
            <a:ext cx="2819400" cy="1447800"/>
          </a:xfrm>
          <a:prstGeom prst="triangle">
            <a:avLst>
              <a:gd name="adj" fmla="val 50371"/>
            </a:avLst>
          </a:prstGeom>
          <a:solidFill>
            <a:schemeClr val="accent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fa-IR" sz="3000" b="1" dirty="0">
                <a:solidFill>
                  <a:schemeClr val="bg1"/>
                </a:solidFill>
                <a:cs typeface="B Zar" pitchFamily="2" charset="-78"/>
              </a:rPr>
              <a:t>محقق</a:t>
            </a:r>
            <a:endParaRPr lang="en-US" sz="3000" b="1" dirty="0">
              <a:solidFill>
                <a:schemeClr val="bg1"/>
              </a:solidFill>
              <a:cs typeface="B Zar" pitchFamily="2" charset="-78"/>
            </a:endParaRPr>
          </a:p>
        </p:txBody>
      </p:sp>
      <p:sp>
        <p:nvSpPr>
          <p:cNvPr id="6" name="Rectangle 5"/>
          <p:cNvSpPr/>
          <p:nvPr/>
        </p:nvSpPr>
        <p:spPr>
          <a:xfrm>
            <a:off x="381000" y="2438400"/>
            <a:ext cx="2819400" cy="2819400"/>
          </a:xfrm>
          <a:prstGeom prst="rect">
            <a:avLst/>
          </a:prstGeom>
          <a:solidFill>
            <a:schemeClr val="accent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lstStyle/>
          <a:p>
            <a:pPr algn="ctr" fontAlgn="auto">
              <a:spcBef>
                <a:spcPts val="0"/>
              </a:spcBef>
              <a:spcAft>
                <a:spcPts val="0"/>
              </a:spcAft>
              <a:defRPr/>
            </a:pPr>
            <a:r>
              <a:rPr lang="fa-IR" sz="3000" b="1" dirty="0">
                <a:solidFill>
                  <a:schemeClr val="bg1"/>
                </a:solidFill>
                <a:cs typeface="B Zar" pitchFamily="2" charset="-78"/>
              </a:rPr>
              <a:t>مهندس</a:t>
            </a:r>
          </a:p>
          <a:p>
            <a:pPr algn="ctr" fontAlgn="auto">
              <a:spcBef>
                <a:spcPts val="0"/>
              </a:spcBef>
              <a:spcAft>
                <a:spcPts val="0"/>
              </a:spcAft>
              <a:defRPr/>
            </a:pPr>
            <a:r>
              <a:rPr lang="fa-IR" sz="3000" b="1" dirty="0">
                <a:solidFill>
                  <a:schemeClr val="tx1"/>
                </a:solidFill>
                <a:cs typeface="B Zar" pitchFamily="2" charset="-78"/>
              </a:rPr>
              <a:t> </a:t>
            </a:r>
          </a:p>
          <a:p>
            <a:pPr algn="ctr" fontAlgn="auto">
              <a:spcBef>
                <a:spcPts val="0"/>
              </a:spcBef>
              <a:spcAft>
                <a:spcPts val="0"/>
              </a:spcAft>
              <a:defRPr/>
            </a:pPr>
            <a:r>
              <a:rPr lang="fa-IR" sz="3000" b="1" dirty="0">
                <a:solidFill>
                  <a:schemeClr val="bg1"/>
                </a:solidFill>
              </a:rPr>
              <a:t>تکنسین</a:t>
            </a:r>
            <a:r>
              <a:rPr lang="fa-IR" sz="3000" b="1" dirty="0">
                <a:solidFill>
                  <a:schemeClr val="bg1"/>
                </a:solidFill>
                <a:cs typeface="B Zar" pitchFamily="2" charset="-78"/>
              </a:rPr>
              <a:t> </a:t>
            </a:r>
          </a:p>
          <a:p>
            <a:pPr algn="ctr" fontAlgn="auto">
              <a:spcBef>
                <a:spcPts val="0"/>
              </a:spcBef>
              <a:spcAft>
                <a:spcPts val="0"/>
              </a:spcAft>
              <a:defRPr/>
            </a:pPr>
            <a:endParaRPr lang="fa-IR" sz="3000" b="1" dirty="0">
              <a:solidFill>
                <a:schemeClr val="bg1"/>
              </a:solidFill>
              <a:cs typeface="B Zar" pitchFamily="2" charset="-78"/>
            </a:endParaRPr>
          </a:p>
          <a:p>
            <a:pPr algn="ctr" fontAlgn="auto">
              <a:spcBef>
                <a:spcPts val="0"/>
              </a:spcBef>
              <a:spcAft>
                <a:spcPts val="0"/>
              </a:spcAft>
              <a:defRPr/>
            </a:pPr>
            <a:r>
              <a:rPr lang="fa-IR" sz="3000" b="1" dirty="0">
                <a:solidFill>
                  <a:schemeClr val="bg1"/>
                </a:solidFill>
                <a:cs typeface="B Zar" pitchFamily="2" charset="-78"/>
              </a:rPr>
              <a:t>کارگر ماهر</a:t>
            </a:r>
            <a:endParaRPr lang="fa-IR" dirty="0">
              <a:solidFill>
                <a:schemeClr val="bg1"/>
              </a:solidFill>
            </a:endParaRPr>
          </a:p>
          <a:p>
            <a:pPr algn="ctr" fontAlgn="auto">
              <a:spcBef>
                <a:spcPts val="0"/>
              </a:spcBef>
              <a:spcAft>
                <a:spcPts val="0"/>
              </a:spcAft>
              <a:defRPr/>
            </a:pPr>
            <a:endParaRPr lang="fa-IR" dirty="0">
              <a:solidFill>
                <a:schemeClr val="bg1"/>
              </a:solidFill>
            </a:endParaRPr>
          </a:p>
          <a:p>
            <a:pPr algn="ctr" fontAlgn="auto">
              <a:spcBef>
                <a:spcPts val="0"/>
              </a:spcBef>
              <a:spcAft>
                <a:spcPts val="0"/>
              </a:spcAft>
              <a:defRPr/>
            </a:pPr>
            <a:endParaRPr lang="en-US" dirty="0">
              <a:solidFill>
                <a:schemeClr val="bg1"/>
              </a:solidFill>
            </a:endParaRPr>
          </a:p>
        </p:txBody>
      </p:sp>
      <p:cxnSp>
        <p:nvCxnSpPr>
          <p:cNvPr id="15" name="Straight Connector 14"/>
          <p:cNvCxnSpPr/>
          <p:nvPr/>
        </p:nvCxnSpPr>
        <p:spPr>
          <a:xfrm>
            <a:off x="381000" y="4114800"/>
            <a:ext cx="2819400" cy="1588"/>
          </a:xfrm>
          <a:prstGeom prst="line">
            <a:avLst/>
          </a:prstGeom>
          <a:ln>
            <a:solidFill>
              <a:schemeClr val="tx1"/>
            </a:solidFill>
          </a:ln>
        </p:spPr>
        <p:style>
          <a:lnRef idx="3">
            <a:schemeClr val="dk1"/>
          </a:lnRef>
          <a:fillRef idx="0">
            <a:schemeClr val="dk1"/>
          </a:fillRef>
          <a:effectRef idx="2">
            <a:schemeClr val="dk1"/>
          </a:effectRef>
          <a:fontRef idx="minor">
            <a:schemeClr val="tx1"/>
          </a:fontRef>
        </p:style>
      </p:cxnSp>
      <p:cxnSp>
        <p:nvCxnSpPr>
          <p:cNvPr id="30" name="Straight Connector 29"/>
          <p:cNvCxnSpPr/>
          <p:nvPr/>
        </p:nvCxnSpPr>
        <p:spPr>
          <a:xfrm>
            <a:off x="381000" y="3200400"/>
            <a:ext cx="2819400" cy="1588"/>
          </a:xfrm>
          <a:prstGeom prst="line">
            <a:avLst/>
          </a:prstGeom>
          <a:ln>
            <a:solidFill>
              <a:schemeClr val="tx1"/>
            </a:solidFill>
          </a:ln>
        </p:spPr>
        <p:style>
          <a:lnRef idx="3">
            <a:schemeClr val="dk1"/>
          </a:lnRef>
          <a:fillRef idx="0">
            <a:schemeClr val="dk1"/>
          </a:fillRef>
          <a:effectRef idx="2">
            <a:schemeClr val="dk1"/>
          </a:effectRef>
          <a:fontRef idx="minor">
            <a:schemeClr val="tx1"/>
          </a:fontRef>
        </p:style>
      </p:cxnSp>
      <p:sp>
        <p:nvSpPr>
          <p:cNvPr id="34" name="Oval 33"/>
          <p:cNvSpPr/>
          <p:nvPr/>
        </p:nvSpPr>
        <p:spPr>
          <a:xfrm>
            <a:off x="381000" y="4953000"/>
            <a:ext cx="2819400" cy="1447800"/>
          </a:xfrm>
          <a:prstGeom prst="ellipse">
            <a:avLst/>
          </a:prstGeom>
          <a:solidFill>
            <a:schemeClr val="accent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fa-IR" sz="3000" b="1" dirty="0">
                <a:solidFill>
                  <a:schemeClr val="bg1"/>
                </a:solidFill>
                <a:cs typeface="B Zar" pitchFamily="2" charset="-78"/>
              </a:rPr>
              <a:t>کارگر ساده</a:t>
            </a:r>
            <a:endParaRPr lang="en-US" sz="3000" b="1" dirty="0">
              <a:solidFill>
                <a:schemeClr val="bg1"/>
              </a:solidFill>
              <a:cs typeface="B Zar" pitchFamily="2" charset="-78"/>
            </a:endParaRPr>
          </a:p>
        </p:txBody>
      </p:sp>
      <p:sp>
        <p:nvSpPr>
          <p:cNvPr id="37" name="Left Arrow 36"/>
          <p:cNvSpPr/>
          <p:nvPr/>
        </p:nvSpPr>
        <p:spPr>
          <a:xfrm>
            <a:off x="3962400" y="3733800"/>
            <a:ext cx="1676400" cy="533400"/>
          </a:xfrm>
          <a:prstGeom prst="leftArrow">
            <a:avLst/>
          </a:prstGeom>
          <a:solidFill>
            <a:schemeClr val="accent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0" name="Arc 19"/>
          <p:cNvSpPr/>
          <p:nvPr/>
        </p:nvSpPr>
        <p:spPr>
          <a:xfrm>
            <a:off x="6248400" y="5334000"/>
            <a:ext cx="2438400" cy="457200"/>
          </a:xfrm>
          <a:prstGeom prst="arc">
            <a:avLst>
              <a:gd name="adj1" fmla="val 10968020"/>
              <a:gd name="adj2" fmla="val 21509996"/>
            </a:avLst>
          </a:prstGeom>
        </p:spPr>
        <p:style>
          <a:lnRef idx="3">
            <a:schemeClr val="dk1"/>
          </a:lnRef>
          <a:fillRef idx="0">
            <a:schemeClr val="dk1"/>
          </a:fillRef>
          <a:effectRef idx="2">
            <a:schemeClr val="dk1"/>
          </a:effectRef>
          <a:fontRef idx="minor">
            <a:schemeClr val="tx1"/>
          </a:fontRef>
        </p:style>
        <p:txBody>
          <a:bodyPr anchor="ctr"/>
          <a:lstStyle/>
          <a:p>
            <a:pPr algn="ctr" fontAlgn="auto">
              <a:spcBef>
                <a:spcPts val="0"/>
              </a:spcBef>
              <a:spcAft>
                <a:spcPts val="0"/>
              </a:spcAft>
              <a:defRPr/>
            </a:pPr>
            <a:endParaRPr lang="en-US"/>
          </a:p>
        </p:txBody>
      </p:sp>
      <p:sp>
        <p:nvSpPr>
          <p:cNvPr id="21" name="Arc 20"/>
          <p:cNvSpPr/>
          <p:nvPr/>
        </p:nvSpPr>
        <p:spPr>
          <a:xfrm>
            <a:off x="6096000" y="4724400"/>
            <a:ext cx="2743200" cy="457200"/>
          </a:xfrm>
          <a:prstGeom prst="arc">
            <a:avLst>
              <a:gd name="adj1" fmla="val 10968020"/>
              <a:gd name="adj2" fmla="val 21509996"/>
            </a:avLst>
          </a:prstGeom>
        </p:spPr>
        <p:style>
          <a:lnRef idx="3">
            <a:schemeClr val="dk1"/>
          </a:lnRef>
          <a:fillRef idx="0">
            <a:schemeClr val="dk1"/>
          </a:fillRef>
          <a:effectRef idx="2">
            <a:schemeClr val="dk1"/>
          </a:effectRef>
          <a:fontRef idx="minor">
            <a:schemeClr val="tx1"/>
          </a:fontRef>
        </p:style>
        <p:txBody>
          <a:bodyPr anchor="ctr"/>
          <a:lstStyle/>
          <a:p>
            <a:pPr algn="ctr" fontAlgn="auto">
              <a:spcBef>
                <a:spcPts val="0"/>
              </a:spcBef>
              <a:spcAft>
                <a:spcPts val="0"/>
              </a:spcAft>
              <a:defRPr/>
            </a:pPr>
            <a:endParaRPr lang="en-US"/>
          </a:p>
        </p:txBody>
      </p:sp>
      <p:sp>
        <p:nvSpPr>
          <p:cNvPr id="22" name="Arc 21"/>
          <p:cNvSpPr/>
          <p:nvPr/>
        </p:nvSpPr>
        <p:spPr>
          <a:xfrm rot="10800000">
            <a:off x="6248400" y="2667000"/>
            <a:ext cx="2438400" cy="457200"/>
          </a:xfrm>
          <a:prstGeom prst="arc">
            <a:avLst>
              <a:gd name="adj1" fmla="val 10968020"/>
              <a:gd name="adj2" fmla="val 21509996"/>
            </a:avLst>
          </a:prstGeom>
        </p:spPr>
        <p:style>
          <a:lnRef idx="3">
            <a:schemeClr val="dk1"/>
          </a:lnRef>
          <a:fillRef idx="0">
            <a:schemeClr val="dk1"/>
          </a:fillRef>
          <a:effectRef idx="2">
            <a:schemeClr val="dk1"/>
          </a:effectRef>
          <a:fontRef idx="minor">
            <a:schemeClr val="tx1"/>
          </a:fontRef>
        </p:style>
        <p:txBody>
          <a:bodyPr anchor="ctr"/>
          <a:lstStyle/>
          <a:p>
            <a:pPr algn="ctr" fontAlgn="auto">
              <a:spcBef>
                <a:spcPts val="0"/>
              </a:spcBef>
              <a:spcAft>
                <a:spcPts val="0"/>
              </a:spcAft>
              <a:defRPr/>
            </a:pPr>
            <a:endParaRPr lang="en-US"/>
          </a:p>
        </p:txBody>
      </p:sp>
      <p:sp>
        <p:nvSpPr>
          <p:cNvPr id="23" name="Arc 22"/>
          <p:cNvSpPr/>
          <p:nvPr/>
        </p:nvSpPr>
        <p:spPr>
          <a:xfrm rot="10800000">
            <a:off x="6096000" y="3429000"/>
            <a:ext cx="2819400" cy="519113"/>
          </a:xfrm>
          <a:prstGeom prst="arc">
            <a:avLst>
              <a:gd name="adj1" fmla="val 10968020"/>
              <a:gd name="adj2" fmla="val 21509996"/>
            </a:avLst>
          </a:prstGeom>
        </p:spPr>
        <p:style>
          <a:lnRef idx="3">
            <a:schemeClr val="dk1"/>
          </a:lnRef>
          <a:fillRef idx="0">
            <a:schemeClr val="dk1"/>
          </a:fillRef>
          <a:effectRef idx="2">
            <a:schemeClr val="dk1"/>
          </a:effectRef>
          <a:fontRef idx="minor">
            <a:schemeClr val="tx1"/>
          </a:fontRef>
        </p:style>
        <p:txBody>
          <a:bodyPr anchor="ctr"/>
          <a:lstStyle/>
          <a:p>
            <a:pPr algn="ctr" fontAlgn="auto">
              <a:spcBef>
                <a:spcPts val="0"/>
              </a:spcBef>
              <a:spcAft>
                <a:spcPts val="0"/>
              </a:spcAft>
              <a:defRPr/>
            </a:pPr>
            <a:endParaRPr lang="en-US"/>
          </a:p>
        </p:txBody>
      </p:sp>
    </p:spTree>
  </p:cSld>
  <p:clrMapOvr>
    <a:masterClrMapping/>
  </p:clrMapOvr>
  <p:transition spd="med">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2530">
                                            <p:txEl>
                                              <p:pRg st="0" end="0"/>
                                            </p:txEl>
                                          </p:spTgt>
                                        </p:tgtEl>
                                        <p:attrNameLst>
                                          <p:attrName>style.visibility</p:attrName>
                                        </p:attrNameLst>
                                      </p:cBhvr>
                                      <p:to>
                                        <p:strVal val="visible"/>
                                      </p:to>
                                    </p:set>
                                    <p:anim calcmode="lin" valueType="num">
                                      <p:cBhvr additive="base">
                                        <p:cTn id="7" dur="500" fill="hold"/>
                                        <p:tgtEl>
                                          <p:spTgt spid="22530">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2530">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2530">
                                            <p:txEl>
                                              <p:pRg st="1" end="1"/>
                                            </p:txEl>
                                          </p:spTgt>
                                        </p:tgtEl>
                                        <p:attrNameLst>
                                          <p:attrName>style.visibility</p:attrName>
                                        </p:attrNameLst>
                                      </p:cBhvr>
                                      <p:to>
                                        <p:strVal val="visible"/>
                                      </p:to>
                                    </p:set>
                                    <p:anim calcmode="lin" valueType="num">
                                      <p:cBhvr additive="base">
                                        <p:cTn id="13" dur="500" fill="hold"/>
                                        <p:tgtEl>
                                          <p:spTgt spid="22530">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2530">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2530">
                                            <p:txEl>
                                              <p:pRg st="2" end="2"/>
                                            </p:txEl>
                                          </p:spTgt>
                                        </p:tgtEl>
                                        <p:attrNameLst>
                                          <p:attrName>style.visibility</p:attrName>
                                        </p:attrNameLst>
                                      </p:cBhvr>
                                      <p:to>
                                        <p:strVal val="visible"/>
                                      </p:to>
                                    </p:set>
                                    <p:anim calcmode="lin" valueType="num">
                                      <p:cBhvr additive="base">
                                        <p:cTn id="19" dur="500" fill="hold"/>
                                        <p:tgtEl>
                                          <p:spTgt spid="22530">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2530">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2530">
                                            <p:txEl>
                                              <p:pRg st="3" end="3"/>
                                            </p:txEl>
                                          </p:spTgt>
                                        </p:tgtEl>
                                        <p:attrNameLst>
                                          <p:attrName>style.visibility</p:attrName>
                                        </p:attrNameLst>
                                      </p:cBhvr>
                                      <p:to>
                                        <p:strVal val="visible"/>
                                      </p:to>
                                    </p:set>
                                    <p:anim calcmode="lin" valueType="num">
                                      <p:cBhvr additive="base">
                                        <p:cTn id="25" dur="500" fill="hold"/>
                                        <p:tgtEl>
                                          <p:spTgt spid="22530">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2530">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2530">
                                            <p:txEl>
                                              <p:pRg st="4" end="4"/>
                                            </p:txEl>
                                          </p:spTgt>
                                        </p:tgtEl>
                                        <p:attrNameLst>
                                          <p:attrName>style.visibility</p:attrName>
                                        </p:attrNameLst>
                                      </p:cBhvr>
                                      <p:to>
                                        <p:strVal val="visible"/>
                                      </p:to>
                                    </p:set>
                                    <p:anim calcmode="lin" valueType="num">
                                      <p:cBhvr additive="base">
                                        <p:cTn id="31" dur="500" fill="hold"/>
                                        <p:tgtEl>
                                          <p:spTgt spid="22530">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2530">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22530">
                                            <p:txEl>
                                              <p:pRg st="5" end="5"/>
                                            </p:txEl>
                                          </p:spTgt>
                                        </p:tgtEl>
                                        <p:attrNameLst>
                                          <p:attrName>style.visibility</p:attrName>
                                        </p:attrNameLst>
                                      </p:cBhvr>
                                      <p:to>
                                        <p:strVal val="visible"/>
                                      </p:to>
                                    </p:set>
                                    <p:anim calcmode="lin" valueType="num">
                                      <p:cBhvr additive="base">
                                        <p:cTn id="37" dur="500" fill="hold"/>
                                        <p:tgtEl>
                                          <p:spTgt spid="22530">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22530">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6">
                                            <p:bg/>
                                          </p:spTgt>
                                        </p:tgtEl>
                                        <p:attrNameLst>
                                          <p:attrName>style.visibility</p:attrName>
                                        </p:attrNameLst>
                                      </p:cBhvr>
                                      <p:to>
                                        <p:strVal val="visible"/>
                                      </p:to>
                                    </p:set>
                                    <p:anim calcmode="lin" valueType="num">
                                      <p:cBhvr additive="base">
                                        <p:cTn id="43" dur="500" fill="hold"/>
                                        <p:tgtEl>
                                          <p:spTgt spid="6">
                                            <p:bg/>
                                          </p:spTgt>
                                        </p:tgtEl>
                                        <p:attrNameLst>
                                          <p:attrName>ppt_x</p:attrName>
                                        </p:attrNameLst>
                                      </p:cBhvr>
                                      <p:tavLst>
                                        <p:tav tm="0">
                                          <p:val>
                                            <p:strVal val="#ppt_x"/>
                                          </p:val>
                                        </p:tav>
                                        <p:tav tm="100000">
                                          <p:val>
                                            <p:strVal val="#ppt_x"/>
                                          </p:val>
                                        </p:tav>
                                      </p:tavLst>
                                    </p:anim>
                                    <p:anim calcmode="lin" valueType="num">
                                      <p:cBhvr additive="base">
                                        <p:cTn id="44" dur="5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6">
                                            <p:txEl>
                                              <p:pRg st="0" end="0"/>
                                            </p:txEl>
                                          </p:spTgt>
                                        </p:tgtEl>
                                        <p:attrNameLst>
                                          <p:attrName>style.visibility</p:attrName>
                                        </p:attrNameLst>
                                      </p:cBhvr>
                                      <p:to>
                                        <p:strVal val="visible"/>
                                      </p:to>
                                    </p:set>
                                    <p:anim calcmode="lin" valueType="num">
                                      <p:cBhvr additive="base">
                                        <p:cTn id="49"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6">
                                            <p:txEl>
                                              <p:pRg st="1" end="1"/>
                                            </p:txEl>
                                          </p:spTgt>
                                        </p:tgtEl>
                                        <p:attrNameLst>
                                          <p:attrName>style.visibility</p:attrName>
                                        </p:attrNameLst>
                                      </p:cBhvr>
                                      <p:to>
                                        <p:strVal val="visible"/>
                                      </p:to>
                                    </p:set>
                                    <p:anim calcmode="lin" valueType="num">
                                      <p:cBhvr additive="base">
                                        <p:cTn id="55"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6">
                                            <p:txEl>
                                              <p:pRg st="2" end="2"/>
                                            </p:txEl>
                                          </p:spTgt>
                                        </p:tgtEl>
                                        <p:attrNameLst>
                                          <p:attrName>style.visibility</p:attrName>
                                        </p:attrNameLst>
                                      </p:cBhvr>
                                      <p:to>
                                        <p:strVal val="visible"/>
                                      </p:to>
                                    </p:set>
                                    <p:anim calcmode="lin" valueType="num">
                                      <p:cBhvr additive="base">
                                        <p:cTn id="61"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6">
                                            <p:txEl>
                                              <p:pRg st="4" end="4"/>
                                            </p:txEl>
                                          </p:spTgt>
                                        </p:tgtEl>
                                        <p:attrNameLst>
                                          <p:attrName>style.visibility</p:attrName>
                                        </p:attrNameLst>
                                      </p:cBhvr>
                                      <p:to>
                                        <p:strVal val="visible"/>
                                      </p:to>
                                    </p:set>
                                    <p:anim calcmode="lin" valueType="num">
                                      <p:cBhvr additive="base">
                                        <p:cTn id="67" dur="500" fill="hold"/>
                                        <p:tgtEl>
                                          <p:spTgt spid="6">
                                            <p:txEl>
                                              <p:pRg st="4" end="4"/>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6">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4">
                                            <p:bg/>
                                          </p:spTgt>
                                        </p:tgtEl>
                                        <p:attrNameLst>
                                          <p:attrName>style.visibility</p:attrName>
                                        </p:attrNameLst>
                                      </p:cBhvr>
                                      <p:to>
                                        <p:strVal val="visible"/>
                                      </p:to>
                                    </p:set>
                                    <p:anim calcmode="lin" valueType="num">
                                      <p:cBhvr additive="base">
                                        <p:cTn id="73" dur="500" fill="hold"/>
                                        <p:tgtEl>
                                          <p:spTgt spid="4">
                                            <p:bg/>
                                          </p:spTgt>
                                        </p:tgtEl>
                                        <p:attrNameLst>
                                          <p:attrName>ppt_x</p:attrName>
                                        </p:attrNameLst>
                                      </p:cBhvr>
                                      <p:tavLst>
                                        <p:tav tm="0">
                                          <p:val>
                                            <p:strVal val="#ppt_x"/>
                                          </p:val>
                                        </p:tav>
                                        <p:tav tm="100000">
                                          <p:val>
                                            <p:strVal val="#ppt_x"/>
                                          </p:val>
                                        </p:tav>
                                      </p:tavLst>
                                    </p:anim>
                                    <p:anim calcmode="lin" valueType="num">
                                      <p:cBhvr additive="base">
                                        <p:cTn id="74" dur="500" fill="hold"/>
                                        <p:tgtEl>
                                          <p:spTgt spid="4">
                                            <p:bg/>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4">
                                            <p:txEl>
                                              <p:pRg st="0" end="0"/>
                                            </p:txEl>
                                          </p:spTgt>
                                        </p:tgtEl>
                                        <p:attrNameLst>
                                          <p:attrName>style.visibility</p:attrName>
                                        </p:attrNameLst>
                                      </p:cBhvr>
                                      <p:to>
                                        <p:strVal val="visible"/>
                                      </p:to>
                                    </p:set>
                                    <p:anim calcmode="lin" valueType="num">
                                      <p:cBhvr additive="base">
                                        <p:cTn id="79"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grpId="0" nodeType="clickEffect">
                                  <p:stCondLst>
                                    <p:cond delay="0"/>
                                  </p:stCondLst>
                                  <p:childTnLst>
                                    <p:set>
                                      <p:cBhvr>
                                        <p:cTn id="84" dur="1" fill="hold">
                                          <p:stCondLst>
                                            <p:cond delay="0"/>
                                          </p:stCondLst>
                                        </p:cTn>
                                        <p:tgtEl>
                                          <p:spTgt spid="4">
                                            <p:txEl>
                                              <p:pRg st="1" end="1"/>
                                            </p:txEl>
                                          </p:spTgt>
                                        </p:tgtEl>
                                        <p:attrNameLst>
                                          <p:attrName>style.visibility</p:attrName>
                                        </p:attrNameLst>
                                      </p:cBhvr>
                                      <p:to>
                                        <p:strVal val="visible"/>
                                      </p:to>
                                    </p:set>
                                    <p:anim calcmode="lin" valueType="num">
                                      <p:cBhvr additive="base">
                                        <p:cTn id="85"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86"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2" presetClass="entr" presetSubtype="4" fill="hold" grpId="0" nodeType="clickEffect">
                                  <p:stCondLst>
                                    <p:cond delay="0"/>
                                  </p:stCondLst>
                                  <p:childTnLst>
                                    <p:set>
                                      <p:cBhvr>
                                        <p:cTn id="90" dur="1" fill="hold">
                                          <p:stCondLst>
                                            <p:cond delay="0"/>
                                          </p:stCondLst>
                                        </p:cTn>
                                        <p:tgtEl>
                                          <p:spTgt spid="4">
                                            <p:txEl>
                                              <p:pRg st="2" end="2"/>
                                            </p:txEl>
                                          </p:spTgt>
                                        </p:tgtEl>
                                        <p:attrNameLst>
                                          <p:attrName>style.visibility</p:attrName>
                                        </p:attrNameLst>
                                      </p:cBhvr>
                                      <p:to>
                                        <p:strVal val="visible"/>
                                      </p:to>
                                    </p:set>
                                    <p:anim calcmode="lin" valueType="num">
                                      <p:cBhvr additive="base">
                                        <p:cTn id="91"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92"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3" fill="hold">
                      <p:stCondLst>
                        <p:cond delay="indefinite"/>
                      </p:stCondLst>
                      <p:childTnLst>
                        <p:par>
                          <p:cTn id="94" fill="hold">
                            <p:stCondLst>
                              <p:cond delay="0"/>
                            </p:stCondLst>
                            <p:childTnLst>
                              <p:par>
                                <p:cTn id="95" presetID="2" presetClass="entr" presetSubtype="4" fill="hold" grpId="0" nodeType="clickEffect">
                                  <p:stCondLst>
                                    <p:cond delay="0"/>
                                  </p:stCondLst>
                                  <p:childTnLst>
                                    <p:set>
                                      <p:cBhvr>
                                        <p:cTn id="96" dur="1" fill="hold">
                                          <p:stCondLst>
                                            <p:cond delay="0"/>
                                          </p:stCondLst>
                                        </p:cTn>
                                        <p:tgtEl>
                                          <p:spTgt spid="4">
                                            <p:txEl>
                                              <p:pRg st="3" end="3"/>
                                            </p:txEl>
                                          </p:spTgt>
                                        </p:tgtEl>
                                        <p:attrNameLst>
                                          <p:attrName>style.visibility</p:attrName>
                                        </p:attrNameLst>
                                      </p:cBhvr>
                                      <p:to>
                                        <p:strVal val="visible"/>
                                      </p:to>
                                    </p:set>
                                    <p:anim calcmode="lin" valueType="num">
                                      <p:cBhvr additive="base">
                                        <p:cTn id="97"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98"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99" fill="hold">
                      <p:stCondLst>
                        <p:cond delay="indefinite"/>
                      </p:stCondLst>
                      <p:childTnLst>
                        <p:par>
                          <p:cTn id="100" fill="hold">
                            <p:stCondLst>
                              <p:cond delay="0"/>
                            </p:stCondLst>
                            <p:childTnLst>
                              <p:par>
                                <p:cTn id="101" presetID="2" presetClass="entr" presetSubtype="4" fill="hold" grpId="0" nodeType="clickEffect">
                                  <p:stCondLst>
                                    <p:cond delay="0"/>
                                  </p:stCondLst>
                                  <p:childTnLst>
                                    <p:set>
                                      <p:cBhvr>
                                        <p:cTn id="102" dur="1" fill="hold">
                                          <p:stCondLst>
                                            <p:cond delay="0"/>
                                          </p:stCondLst>
                                        </p:cTn>
                                        <p:tgtEl>
                                          <p:spTgt spid="4">
                                            <p:txEl>
                                              <p:pRg st="4" end="4"/>
                                            </p:txEl>
                                          </p:spTgt>
                                        </p:tgtEl>
                                        <p:attrNameLst>
                                          <p:attrName>style.visibility</p:attrName>
                                        </p:attrNameLst>
                                      </p:cBhvr>
                                      <p:to>
                                        <p:strVal val="visible"/>
                                      </p:to>
                                    </p:set>
                                    <p:anim calcmode="lin" valueType="num">
                                      <p:cBhvr additive="base">
                                        <p:cTn id="103"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104"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0" grpId="0" build="p"/>
      <p:bldP spid="4" grpId="0" build="p" animBg="1"/>
      <p:bldP spid="6" grpId="0" build="p"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8915400" cy="6858000"/>
          </a:xfrm>
        </p:spPr>
        <p:txBody>
          <a:bodyPr>
            <a:normAutofit/>
          </a:bodyPr>
          <a:lstStyle/>
          <a:p>
            <a:pPr marL="365760" indent="-256032" algn="r" rtl="1" eaLnBrk="1" fontAlgn="auto" hangingPunct="1">
              <a:spcAft>
                <a:spcPts val="0"/>
              </a:spcAft>
              <a:buFont typeface="Wingdings 3"/>
              <a:buNone/>
              <a:defRPr/>
            </a:pPr>
            <a:r>
              <a:rPr lang="fa-IR" sz="3200" dirty="0" smtClean="0">
                <a:solidFill>
                  <a:srgbClr val="C00000"/>
                </a:solidFill>
                <a:cs typeface="B Traffic" pitchFamily="2" charset="-78"/>
              </a:rPr>
              <a:t>مهارتهای مختلف مديريت ازنظر فايول</a:t>
            </a:r>
            <a:endParaRPr lang="fa-IR" sz="3200" dirty="0" smtClean="0">
              <a:solidFill>
                <a:srgbClr val="0070C0"/>
              </a:solidFill>
            </a:endParaRPr>
          </a:p>
          <a:p>
            <a:pPr marL="365760" indent="-256032" algn="r" rtl="1" eaLnBrk="1" fontAlgn="auto" hangingPunct="1">
              <a:spcAft>
                <a:spcPts val="0"/>
              </a:spcAft>
              <a:buFont typeface="Wingdings 3"/>
              <a:buNone/>
              <a:defRPr/>
            </a:pPr>
            <a:r>
              <a:rPr lang="fa-IR" sz="2200" dirty="0" smtClean="0">
                <a:cs typeface="B Traffic" pitchFamily="2" charset="-78"/>
              </a:rPr>
              <a:t>در تمامی رده ها مهارتهای عمومی مديريت</a:t>
            </a:r>
            <a:endParaRPr lang="fa-IR" sz="2200" dirty="0" smtClean="0">
              <a:solidFill>
                <a:schemeClr val="bg2">
                  <a:lumMod val="50000"/>
                </a:schemeClr>
              </a:solidFill>
              <a:cs typeface="B Traffic" pitchFamily="2" charset="-78"/>
            </a:endParaRPr>
          </a:p>
          <a:p>
            <a:pPr marL="365760" indent="-256032" algn="r" rtl="1" eaLnBrk="1" fontAlgn="auto" hangingPunct="1">
              <a:spcAft>
                <a:spcPts val="0"/>
              </a:spcAft>
              <a:buFont typeface="Wingdings 3"/>
              <a:buNone/>
              <a:defRPr/>
            </a:pPr>
            <a:r>
              <a:rPr lang="fa-IR" sz="2200" dirty="0" smtClean="0">
                <a:cs typeface="B Traffic" pitchFamily="2" charset="-78"/>
              </a:rPr>
              <a:t>باید وجود داشته باشد ولی مهارتهای خاص هرچه به سمت بالا هرم </a:t>
            </a:r>
          </a:p>
          <a:p>
            <a:pPr marL="365760" indent="-256032" algn="r" rtl="1" eaLnBrk="1" fontAlgn="auto" hangingPunct="1">
              <a:spcAft>
                <a:spcPts val="0"/>
              </a:spcAft>
              <a:buFont typeface="Wingdings 3"/>
              <a:buNone/>
              <a:defRPr/>
            </a:pPr>
            <a:r>
              <a:rPr lang="fa-IR" sz="2200" dirty="0" smtClean="0">
                <a:cs typeface="B Traffic" pitchFamily="2" charset="-78"/>
              </a:rPr>
              <a:t>پیش می رویم بیشتر ومهارت فنی کمتر می شود این حالت برای </a:t>
            </a:r>
          </a:p>
          <a:p>
            <a:pPr marL="365760" indent="-256032" algn="r" rtl="1" eaLnBrk="1" fontAlgn="auto" hangingPunct="1">
              <a:spcAft>
                <a:spcPts val="0"/>
              </a:spcAft>
              <a:buFont typeface="Wingdings 3"/>
              <a:buNone/>
              <a:defRPr/>
            </a:pPr>
            <a:r>
              <a:rPr lang="fa-IR" sz="2200" dirty="0" smtClean="0">
                <a:cs typeface="B Traffic" pitchFamily="2" charset="-78"/>
              </a:rPr>
              <a:t>پایین هرم معکوس است یعنی در پایین هرم مهارت فنی زیاد و </a:t>
            </a:r>
          </a:p>
          <a:p>
            <a:pPr marL="365760" indent="-256032" algn="r" rtl="1" eaLnBrk="1" fontAlgn="auto" hangingPunct="1">
              <a:spcAft>
                <a:spcPts val="0"/>
              </a:spcAft>
              <a:buFont typeface="Wingdings 3"/>
              <a:buNone/>
              <a:defRPr/>
            </a:pPr>
            <a:r>
              <a:rPr lang="fa-IR" sz="2200" dirty="0" smtClean="0">
                <a:cs typeface="B Traffic" pitchFamily="2" charset="-78"/>
              </a:rPr>
              <a:t>مهارت خاص کم می باشد .                   </a:t>
            </a:r>
            <a:r>
              <a:rPr lang="fa-IR" sz="2400" dirty="0" smtClean="0">
                <a:cs typeface="B Traffic" pitchFamily="2" charset="-78"/>
              </a:rPr>
              <a:t> </a:t>
            </a:r>
          </a:p>
          <a:p>
            <a:pPr marL="365760" indent="-256032">
              <a:buNone/>
              <a:defRPr/>
            </a:pPr>
            <a:r>
              <a:rPr lang="fa-IR" sz="2400" dirty="0" smtClean="0"/>
              <a:t>                                                   </a:t>
            </a:r>
            <a:r>
              <a:rPr lang="fa-IR" sz="2400" dirty="0" smtClean="0"/>
              <a:t>      </a:t>
            </a:r>
            <a:endParaRPr lang="fa-IR" sz="2400" dirty="0" smtClean="0"/>
          </a:p>
          <a:p>
            <a:pPr marL="365760" indent="-256032" algn="r" rtl="1" eaLnBrk="1" fontAlgn="auto" hangingPunct="1">
              <a:spcAft>
                <a:spcPts val="0"/>
              </a:spcAft>
              <a:buFont typeface="Wingdings 3"/>
              <a:buNone/>
              <a:defRPr/>
            </a:pPr>
            <a:endParaRPr lang="fa-IR" sz="2400" dirty="0" smtClean="0"/>
          </a:p>
          <a:p>
            <a:pPr marL="365760" indent="-256032" algn="r" rtl="1" eaLnBrk="1" fontAlgn="auto" hangingPunct="1">
              <a:spcAft>
                <a:spcPts val="0"/>
              </a:spcAft>
              <a:buFont typeface="Wingdings 3"/>
              <a:buNone/>
              <a:defRPr/>
            </a:pPr>
            <a:endParaRPr lang="fa-IR" sz="2400" dirty="0" smtClean="0"/>
          </a:p>
          <a:p>
            <a:pPr marL="365760" indent="-256032" algn="r" rtl="1" eaLnBrk="1" fontAlgn="auto" hangingPunct="1">
              <a:spcAft>
                <a:spcPts val="0"/>
              </a:spcAft>
              <a:buFont typeface="Wingdings 3"/>
              <a:buNone/>
              <a:defRPr/>
            </a:pPr>
            <a:endParaRPr lang="fa-IR" sz="2400" dirty="0" smtClean="0"/>
          </a:p>
          <a:p>
            <a:pPr marL="365760" indent="-256032" algn="r" rtl="1" eaLnBrk="1" fontAlgn="auto" hangingPunct="1">
              <a:spcAft>
                <a:spcPts val="0"/>
              </a:spcAft>
              <a:buFont typeface="Wingdings 3"/>
              <a:buNone/>
              <a:defRPr/>
            </a:pPr>
            <a:endParaRPr lang="fa-IR" sz="2400" dirty="0" smtClean="0"/>
          </a:p>
          <a:p>
            <a:pPr marL="365760" indent="-256032" algn="r" rtl="1" eaLnBrk="1" fontAlgn="auto" hangingPunct="1">
              <a:spcAft>
                <a:spcPts val="0"/>
              </a:spcAft>
              <a:buFont typeface="Wingdings 3"/>
              <a:buNone/>
              <a:defRPr/>
            </a:pPr>
            <a:r>
              <a:rPr lang="fa-IR" sz="2400" dirty="0" smtClean="0"/>
              <a:t>     </a:t>
            </a:r>
          </a:p>
          <a:p>
            <a:pPr marL="365760" indent="-256032" algn="r" rtl="1" eaLnBrk="1" fontAlgn="auto" hangingPunct="1">
              <a:spcAft>
                <a:spcPts val="0"/>
              </a:spcAft>
              <a:buFont typeface="Wingdings 3"/>
              <a:buNone/>
              <a:defRPr/>
            </a:pPr>
            <a:endParaRPr lang="fa-IR" sz="2400" dirty="0" smtClean="0"/>
          </a:p>
          <a:p>
            <a:pPr marL="365760" indent="-256032" algn="r" rtl="1" eaLnBrk="1" fontAlgn="auto" hangingPunct="1">
              <a:spcAft>
                <a:spcPts val="0"/>
              </a:spcAft>
              <a:buFont typeface="Wingdings 3"/>
              <a:buNone/>
              <a:defRPr/>
            </a:pPr>
            <a:endParaRPr lang="fa-IR" sz="2400" dirty="0" smtClean="0"/>
          </a:p>
          <a:p>
            <a:pPr marL="365760" indent="-256032" algn="r" rtl="1" eaLnBrk="1" fontAlgn="auto" hangingPunct="1">
              <a:spcAft>
                <a:spcPts val="0"/>
              </a:spcAft>
              <a:buFont typeface="Wingdings 3"/>
              <a:buNone/>
              <a:defRPr/>
            </a:pPr>
            <a:endParaRPr lang="fa-IR" sz="2400" dirty="0" smtClean="0"/>
          </a:p>
          <a:p>
            <a:pPr marL="365760" indent="-256032" algn="r" rtl="1" eaLnBrk="1" fontAlgn="auto" hangingPunct="1">
              <a:spcAft>
                <a:spcPts val="0"/>
              </a:spcAft>
              <a:buFont typeface="Wingdings 3"/>
              <a:buNone/>
              <a:defRPr/>
            </a:pPr>
            <a:r>
              <a:rPr lang="fa-IR" sz="2400" dirty="0" smtClean="0"/>
              <a:t>   </a:t>
            </a:r>
            <a:endParaRPr lang="fa-IR" sz="2400" dirty="0" smtClean="0">
              <a:solidFill>
                <a:srgbClr val="0070C0"/>
              </a:solidFill>
            </a:endParaRPr>
          </a:p>
        </p:txBody>
      </p:sp>
      <p:sp>
        <p:nvSpPr>
          <p:cNvPr id="4" name="Isosceles Triangle 3"/>
          <p:cNvSpPr/>
          <p:nvPr/>
        </p:nvSpPr>
        <p:spPr>
          <a:xfrm>
            <a:off x="228600" y="1295400"/>
            <a:ext cx="2209800" cy="1676400"/>
          </a:xfrm>
          <a:prstGeom prst="triangle">
            <a:avLst>
              <a:gd name="adj" fmla="val 48765"/>
            </a:avLst>
          </a:prstGeom>
          <a:solidFill>
            <a:schemeClr val="accent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fa-IR" sz="3000" b="1" dirty="0">
                <a:solidFill>
                  <a:schemeClr val="bg1"/>
                </a:solidFill>
                <a:cs typeface="B Zar" pitchFamily="2" charset="-78"/>
              </a:rPr>
              <a:t>محقق</a:t>
            </a:r>
            <a:endParaRPr lang="en-US" sz="3000" b="1" dirty="0">
              <a:solidFill>
                <a:schemeClr val="bg1"/>
              </a:solidFill>
              <a:cs typeface="B Zar" pitchFamily="2" charset="-78"/>
            </a:endParaRPr>
          </a:p>
        </p:txBody>
      </p:sp>
      <p:sp>
        <p:nvSpPr>
          <p:cNvPr id="5" name="Rectangle 4"/>
          <p:cNvSpPr/>
          <p:nvPr/>
        </p:nvSpPr>
        <p:spPr>
          <a:xfrm>
            <a:off x="228600" y="2971800"/>
            <a:ext cx="2209800" cy="2971800"/>
          </a:xfrm>
          <a:prstGeom prst="rect">
            <a:avLst/>
          </a:prstGeom>
          <a:solidFill>
            <a:schemeClr val="accent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lstStyle/>
          <a:p>
            <a:pPr algn="ctr" fontAlgn="auto">
              <a:spcBef>
                <a:spcPts val="0"/>
              </a:spcBef>
              <a:spcAft>
                <a:spcPts val="0"/>
              </a:spcAft>
              <a:defRPr/>
            </a:pPr>
            <a:r>
              <a:rPr lang="fa-IR" sz="3000" b="1" dirty="0">
                <a:solidFill>
                  <a:schemeClr val="bg1"/>
                </a:solidFill>
                <a:cs typeface="B Zar" pitchFamily="2" charset="-78"/>
              </a:rPr>
              <a:t>مهندس</a:t>
            </a:r>
          </a:p>
          <a:p>
            <a:pPr algn="ctr" fontAlgn="auto">
              <a:spcBef>
                <a:spcPts val="0"/>
              </a:spcBef>
              <a:spcAft>
                <a:spcPts val="0"/>
              </a:spcAft>
              <a:defRPr/>
            </a:pPr>
            <a:r>
              <a:rPr lang="fa-IR" dirty="0">
                <a:solidFill>
                  <a:schemeClr val="tx1"/>
                </a:solidFill>
              </a:rPr>
              <a:t> </a:t>
            </a:r>
          </a:p>
          <a:p>
            <a:pPr algn="ctr" fontAlgn="auto">
              <a:spcBef>
                <a:spcPts val="0"/>
              </a:spcBef>
              <a:spcAft>
                <a:spcPts val="0"/>
              </a:spcAft>
              <a:defRPr/>
            </a:pPr>
            <a:r>
              <a:rPr lang="fa-IR" sz="2400" b="1" dirty="0">
                <a:solidFill>
                  <a:schemeClr val="bg1"/>
                </a:solidFill>
              </a:rPr>
              <a:t>تکنسین </a:t>
            </a:r>
          </a:p>
          <a:p>
            <a:pPr algn="ctr" fontAlgn="auto">
              <a:spcBef>
                <a:spcPts val="0"/>
              </a:spcBef>
              <a:spcAft>
                <a:spcPts val="0"/>
              </a:spcAft>
              <a:defRPr/>
            </a:pPr>
            <a:endParaRPr lang="fa-IR" sz="3000" b="1" dirty="0">
              <a:solidFill>
                <a:schemeClr val="bg1"/>
              </a:solidFill>
              <a:cs typeface="B Zar" pitchFamily="2" charset="-78"/>
            </a:endParaRPr>
          </a:p>
          <a:p>
            <a:pPr algn="ctr" fontAlgn="auto">
              <a:spcBef>
                <a:spcPts val="0"/>
              </a:spcBef>
              <a:spcAft>
                <a:spcPts val="0"/>
              </a:spcAft>
              <a:defRPr/>
            </a:pPr>
            <a:r>
              <a:rPr lang="fa-IR" sz="3000" b="1" dirty="0">
                <a:solidFill>
                  <a:schemeClr val="bg1"/>
                </a:solidFill>
                <a:cs typeface="B Zar" pitchFamily="2" charset="-78"/>
              </a:rPr>
              <a:t>کارگر عادی </a:t>
            </a:r>
          </a:p>
          <a:p>
            <a:pPr algn="ctr" fontAlgn="auto">
              <a:spcBef>
                <a:spcPts val="0"/>
              </a:spcBef>
              <a:spcAft>
                <a:spcPts val="0"/>
              </a:spcAft>
              <a:defRPr/>
            </a:pPr>
            <a:endParaRPr lang="fa-IR" dirty="0">
              <a:solidFill>
                <a:schemeClr val="bg1"/>
              </a:solidFill>
            </a:endParaRPr>
          </a:p>
          <a:p>
            <a:pPr algn="ctr" fontAlgn="auto">
              <a:spcBef>
                <a:spcPts val="0"/>
              </a:spcBef>
              <a:spcAft>
                <a:spcPts val="0"/>
              </a:spcAft>
              <a:defRPr/>
            </a:pPr>
            <a:endParaRPr lang="en-US" dirty="0">
              <a:solidFill>
                <a:schemeClr val="bg1"/>
              </a:solidFill>
            </a:endParaRPr>
          </a:p>
        </p:txBody>
      </p:sp>
      <p:sp>
        <p:nvSpPr>
          <p:cNvPr id="6" name="Oval 5"/>
          <p:cNvSpPr/>
          <p:nvPr/>
        </p:nvSpPr>
        <p:spPr>
          <a:xfrm>
            <a:off x="152400" y="5638800"/>
            <a:ext cx="2438400" cy="914400"/>
          </a:xfrm>
          <a:prstGeom prst="ellipse">
            <a:avLst/>
          </a:prstGeom>
          <a:solidFill>
            <a:schemeClr val="accent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fa-IR" sz="3000" b="1" dirty="0">
                <a:solidFill>
                  <a:schemeClr val="bg1"/>
                </a:solidFill>
                <a:cs typeface="B Zar" pitchFamily="2" charset="-78"/>
              </a:rPr>
              <a:t>کارگر ساده</a:t>
            </a:r>
            <a:endParaRPr lang="en-US" sz="3000" b="1" dirty="0">
              <a:solidFill>
                <a:schemeClr val="bg1"/>
              </a:solidFill>
              <a:cs typeface="B Zar" pitchFamily="2" charset="-78"/>
            </a:endParaRPr>
          </a:p>
        </p:txBody>
      </p:sp>
      <p:cxnSp>
        <p:nvCxnSpPr>
          <p:cNvPr id="7" name="Straight Connector 6"/>
          <p:cNvCxnSpPr/>
          <p:nvPr/>
        </p:nvCxnSpPr>
        <p:spPr>
          <a:xfrm>
            <a:off x="228600" y="4572000"/>
            <a:ext cx="2209800" cy="1588"/>
          </a:xfrm>
          <a:prstGeom prst="line">
            <a:avLst/>
          </a:prstGeom>
          <a:ln>
            <a:solidFill>
              <a:schemeClr val="tx1"/>
            </a:solidFill>
          </a:ln>
        </p:spPr>
        <p:style>
          <a:lnRef idx="3">
            <a:schemeClr val="dk1"/>
          </a:lnRef>
          <a:fillRef idx="0">
            <a:schemeClr val="dk1"/>
          </a:fillRef>
          <a:effectRef idx="2">
            <a:schemeClr val="dk1"/>
          </a:effectRef>
          <a:fontRef idx="minor">
            <a:schemeClr val="tx1"/>
          </a:fontRef>
        </p:style>
      </p:cxnSp>
      <p:sp>
        <p:nvSpPr>
          <p:cNvPr id="8" name="Arc 7"/>
          <p:cNvSpPr/>
          <p:nvPr/>
        </p:nvSpPr>
        <p:spPr>
          <a:xfrm>
            <a:off x="457200" y="1295400"/>
            <a:ext cx="1676400" cy="6907213"/>
          </a:xfrm>
          <a:prstGeom prst="arc">
            <a:avLst>
              <a:gd name="adj1" fmla="val 7317777"/>
              <a:gd name="adj2" fmla="val 3604906"/>
            </a:avLst>
          </a:prstGeom>
          <a:ln>
            <a:solidFill>
              <a:schemeClr val="tx1"/>
            </a:solidFill>
          </a:ln>
        </p:spPr>
        <p:style>
          <a:lnRef idx="3">
            <a:schemeClr val="dk1"/>
          </a:lnRef>
          <a:fillRef idx="0">
            <a:schemeClr val="dk1"/>
          </a:fillRef>
          <a:effectRef idx="2">
            <a:schemeClr val="dk1"/>
          </a:effectRef>
          <a:fontRef idx="minor">
            <a:schemeClr val="tx1"/>
          </a:fontRef>
        </p:style>
        <p:txBody>
          <a:bodyPr anchor="ctr"/>
          <a:lstStyle/>
          <a:p>
            <a:pPr algn="ctr" fontAlgn="auto">
              <a:spcBef>
                <a:spcPts val="0"/>
              </a:spcBef>
              <a:spcAft>
                <a:spcPts val="0"/>
              </a:spcAft>
              <a:defRPr/>
            </a:pPr>
            <a:endParaRPr lang="en-US" dirty="0">
              <a:solidFill>
                <a:srgbClr val="7030A0"/>
              </a:solidFill>
            </a:endParaRPr>
          </a:p>
        </p:txBody>
      </p:sp>
      <p:cxnSp>
        <p:nvCxnSpPr>
          <p:cNvPr id="11" name="Straight Connector 10"/>
          <p:cNvCxnSpPr/>
          <p:nvPr/>
        </p:nvCxnSpPr>
        <p:spPr>
          <a:xfrm>
            <a:off x="228600" y="3733800"/>
            <a:ext cx="2209800" cy="1588"/>
          </a:xfrm>
          <a:prstGeom prst="line">
            <a:avLst/>
          </a:prstGeom>
          <a:ln>
            <a:solidFill>
              <a:schemeClr val="tx1"/>
            </a:solidFill>
          </a:ln>
        </p:spPr>
        <p:style>
          <a:lnRef idx="3">
            <a:schemeClr val="dk1"/>
          </a:lnRef>
          <a:fillRef idx="0">
            <a:schemeClr val="dk1"/>
          </a:fillRef>
          <a:effectRef idx="2">
            <a:schemeClr val="dk1"/>
          </a:effectRef>
          <a:fontRef idx="minor">
            <a:schemeClr val="tx1"/>
          </a:fontRef>
        </p:style>
      </p:cxnSp>
      <p:sp>
        <p:nvSpPr>
          <p:cNvPr id="10" name="Isosceles Triangle 9"/>
          <p:cNvSpPr/>
          <p:nvPr/>
        </p:nvSpPr>
        <p:spPr>
          <a:xfrm>
            <a:off x="2819400" y="2590800"/>
            <a:ext cx="4343400" cy="4038600"/>
          </a:xfrm>
          <a:prstGeom prst="triangle">
            <a:avLst/>
          </a:prstGeom>
          <a:solidFill>
            <a:schemeClr val="accent1">
              <a:lumMod val="75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1"/>
          <a:lstStyle/>
          <a:p>
            <a:pPr algn="ctr" fontAlgn="auto">
              <a:spcBef>
                <a:spcPts val="0"/>
              </a:spcBef>
              <a:spcAft>
                <a:spcPts val="0"/>
              </a:spcAft>
              <a:defRPr/>
            </a:pPr>
            <a:r>
              <a:rPr lang="fa-IR" b="1" dirty="0">
                <a:solidFill>
                  <a:schemeClr val="bg1"/>
                </a:solidFill>
              </a:rPr>
              <a:t>عالي</a:t>
            </a:r>
          </a:p>
          <a:p>
            <a:pPr algn="ctr" fontAlgn="auto">
              <a:spcBef>
                <a:spcPts val="0"/>
              </a:spcBef>
              <a:spcAft>
                <a:spcPts val="0"/>
              </a:spcAft>
              <a:defRPr/>
            </a:pPr>
            <a:endParaRPr lang="fa-IR" b="1" dirty="0">
              <a:solidFill>
                <a:schemeClr val="bg1"/>
              </a:solidFill>
            </a:endParaRPr>
          </a:p>
          <a:p>
            <a:pPr algn="ctr" fontAlgn="auto">
              <a:spcBef>
                <a:spcPts val="0"/>
              </a:spcBef>
              <a:spcAft>
                <a:spcPts val="0"/>
              </a:spcAft>
              <a:defRPr/>
            </a:pPr>
            <a:r>
              <a:rPr lang="fa-IR" b="1" dirty="0">
                <a:solidFill>
                  <a:schemeClr val="bg1"/>
                </a:solidFill>
              </a:rPr>
              <a:t>ارشد</a:t>
            </a:r>
          </a:p>
          <a:p>
            <a:pPr algn="ctr" fontAlgn="auto">
              <a:spcBef>
                <a:spcPts val="0"/>
              </a:spcBef>
              <a:spcAft>
                <a:spcPts val="0"/>
              </a:spcAft>
              <a:defRPr/>
            </a:pPr>
            <a:endParaRPr lang="fa-IR" b="1" dirty="0">
              <a:solidFill>
                <a:schemeClr val="bg1"/>
              </a:solidFill>
            </a:endParaRPr>
          </a:p>
          <a:p>
            <a:pPr algn="ctr" fontAlgn="auto">
              <a:spcBef>
                <a:spcPts val="0"/>
              </a:spcBef>
              <a:spcAft>
                <a:spcPts val="0"/>
              </a:spcAft>
              <a:defRPr/>
            </a:pPr>
            <a:r>
              <a:rPr lang="fa-IR" b="1" dirty="0">
                <a:solidFill>
                  <a:schemeClr val="bg1"/>
                </a:solidFill>
              </a:rPr>
              <a:t>مياني</a:t>
            </a:r>
          </a:p>
          <a:p>
            <a:pPr algn="ctr" fontAlgn="auto">
              <a:spcBef>
                <a:spcPts val="0"/>
              </a:spcBef>
              <a:spcAft>
                <a:spcPts val="0"/>
              </a:spcAft>
              <a:defRPr/>
            </a:pPr>
            <a:endParaRPr lang="fa-IR" b="1" dirty="0">
              <a:solidFill>
                <a:schemeClr val="bg1"/>
              </a:solidFill>
            </a:endParaRPr>
          </a:p>
          <a:p>
            <a:pPr algn="ctr" fontAlgn="auto">
              <a:spcBef>
                <a:spcPts val="0"/>
              </a:spcBef>
              <a:spcAft>
                <a:spcPts val="0"/>
              </a:spcAft>
              <a:defRPr/>
            </a:pPr>
            <a:r>
              <a:rPr lang="fa-IR" b="1" dirty="0">
                <a:solidFill>
                  <a:schemeClr val="bg1"/>
                </a:solidFill>
              </a:rPr>
              <a:t>سرپرست</a:t>
            </a:r>
          </a:p>
        </p:txBody>
      </p:sp>
      <p:cxnSp>
        <p:nvCxnSpPr>
          <p:cNvPr id="13" name="Straight Arrow Connector 12"/>
          <p:cNvCxnSpPr/>
          <p:nvPr/>
        </p:nvCxnSpPr>
        <p:spPr>
          <a:xfrm rot="5400000" flipH="1" flipV="1">
            <a:off x="1981200" y="3505200"/>
            <a:ext cx="3657600" cy="1981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rot="16200000" flipH="1">
            <a:off x="4343400" y="3505200"/>
            <a:ext cx="4038600" cy="22098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2" name="Rectangle 11"/>
          <p:cNvSpPr/>
          <p:nvPr/>
        </p:nvSpPr>
        <p:spPr>
          <a:xfrm>
            <a:off x="304800" y="609600"/>
            <a:ext cx="2286000" cy="677108"/>
          </a:xfrm>
          <a:prstGeom prst="rect">
            <a:avLst/>
          </a:prstGeom>
        </p:spPr>
        <p:txBody>
          <a:bodyPr wrap="square">
            <a:spAutoFit/>
          </a:bodyPr>
          <a:lstStyle/>
          <a:p>
            <a:r>
              <a:rPr lang="fa-IR" dirty="0" smtClean="0">
                <a:solidFill>
                  <a:srgbClr val="0070C0"/>
                </a:solidFill>
                <a:cs typeface="B Traffic" pitchFamily="2" charset="-78"/>
              </a:rPr>
              <a:t>توزيع نيروي انساني در </a:t>
            </a:r>
          </a:p>
          <a:p>
            <a:r>
              <a:rPr lang="fa-IR" dirty="0" smtClean="0">
                <a:solidFill>
                  <a:srgbClr val="0070C0"/>
                </a:solidFill>
                <a:cs typeface="B Traffic" pitchFamily="2" charset="-78"/>
              </a:rPr>
              <a:t>كشورهاي</a:t>
            </a:r>
            <a:r>
              <a:rPr lang="fa-IR" sz="2000" dirty="0" smtClean="0">
                <a:solidFill>
                  <a:srgbClr val="0070C0"/>
                </a:solidFill>
                <a:cs typeface="B Traffic" pitchFamily="2" charset="-78"/>
              </a:rPr>
              <a:t>در  </a:t>
            </a:r>
            <a:r>
              <a:rPr lang="fa-IR" dirty="0" smtClean="0">
                <a:solidFill>
                  <a:srgbClr val="0070C0"/>
                </a:solidFill>
                <a:cs typeface="B Traffic" pitchFamily="2" charset="-78"/>
              </a:rPr>
              <a:t>حال يشرفت</a:t>
            </a:r>
            <a:endParaRPr lang="fa-IR" dirty="0">
              <a:solidFill>
                <a:srgbClr val="0070C0"/>
              </a:solidFill>
            </a:endParaRPr>
          </a:p>
        </p:txBody>
      </p:sp>
      <p:sp>
        <p:nvSpPr>
          <p:cNvPr id="14" name="Rectangle 13"/>
          <p:cNvSpPr/>
          <p:nvPr/>
        </p:nvSpPr>
        <p:spPr>
          <a:xfrm rot="17848035">
            <a:off x="2589587" y="3872644"/>
            <a:ext cx="1752600" cy="646331"/>
          </a:xfrm>
          <a:prstGeom prst="rect">
            <a:avLst/>
          </a:prstGeom>
        </p:spPr>
        <p:txBody>
          <a:bodyPr wrap="square">
            <a:spAutoFit/>
          </a:bodyPr>
          <a:lstStyle/>
          <a:p>
            <a:pPr marL="365760" indent="-256032">
              <a:buNone/>
              <a:defRPr/>
            </a:pPr>
            <a:r>
              <a:rPr lang="fa-IR" dirty="0" smtClean="0">
                <a:solidFill>
                  <a:srgbClr val="0070C0"/>
                </a:solidFill>
              </a:rPr>
              <a:t>مهارت خاص زياد تخصصي كم </a:t>
            </a:r>
            <a:endParaRPr lang="fa-IR" dirty="0">
              <a:solidFill>
                <a:srgbClr val="0070C0"/>
              </a:solidFill>
            </a:endParaRPr>
          </a:p>
        </p:txBody>
      </p:sp>
      <p:sp>
        <p:nvSpPr>
          <p:cNvPr id="15" name="Rectangle 14"/>
          <p:cNvSpPr/>
          <p:nvPr/>
        </p:nvSpPr>
        <p:spPr>
          <a:xfrm rot="3637361">
            <a:off x="6007386" y="4104181"/>
            <a:ext cx="1752600" cy="646331"/>
          </a:xfrm>
          <a:prstGeom prst="rect">
            <a:avLst/>
          </a:prstGeom>
        </p:spPr>
        <p:txBody>
          <a:bodyPr wrap="square">
            <a:spAutoFit/>
          </a:bodyPr>
          <a:lstStyle/>
          <a:p>
            <a:pPr marL="365760" indent="-256032">
              <a:buNone/>
              <a:defRPr/>
            </a:pPr>
            <a:r>
              <a:rPr lang="fa-IR" dirty="0" smtClean="0">
                <a:solidFill>
                  <a:srgbClr val="0070C0"/>
                </a:solidFill>
              </a:rPr>
              <a:t> </a:t>
            </a:r>
            <a:r>
              <a:rPr lang="fa-IR" dirty="0" smtClean="0">
                <a:solidFill>
                  <a:srgbClr val="0070C0"/>
                </a:solidFill>
              </a:rPr>
              <a:t>تخصصي زياد </a:t>
            </a:r>
            <a:endParaRPr lang="fa-IR" dirty="0" smtClean="0">
              <a:solidFill>
                <a:srgbClr val="0070C0"/>
              </a:solidFill>
            </a:endParaRPr>
          </a:p>
          <a:p>
            <a:pPr marL="365760" indent="-256032">
              <a:buNone/>
              <a:defRPr/>
            </a:pPr>
            <a:r>
              <a:rPr lang="fa-IR" dirty="0" smtClean="0">
                <a:solidFill>
                  <a:srgbClr val="0070C0"/>
                </a:solidFill>
              </a:rPr>
              <a:t>مهارت خاص كم</a:t>
            </a:r>
            <a:endParaRPr lang="fa-IR" dirty="0">
              <a:solidFill>
                <a:srgbClr val="0070C0"/>
              </a:solidFill>
            </a:endParaRPr>
          </a:p>
        </p:txBody>
      </p:sp>
    </p:spTree>
  </p:cSld>
  <p:clrMapOvr>
    <a:masterClrMapping/>
  </p:clrMapOvr>
  <p:transition spd="med">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11" end="11"/>
                                            </p:txEl>
                                          </p:spTgt>
                                        </p:tgtEl>
                                        <p:attrNameLst>
                                          <p:attrName>style.visibility</p:attrName>
                                        </p:attrNameLst>
                                      </p:cBhvr>
                                      <p:to>
                                        <p:strVal val="visible"/>
                                      </p:to>
                                    </p:set>
                                    <p:anim calcmode="lin" valueType="num">
                                      <p:cBhvr additive="base">
                                        <p:cTn id="49"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15" end="15"/>
                                            </p:txEl>
                                          </p:spTgt>
                                        </p:tgtEl>
                                        <p:attrNameLst>
                                          <p:attrName>style.visibility</p:attrName>
                                        </p:attrNameLst>
                                      </p:cBhvr>
                                      <p:to>
                                        <p:strVal val="visible"/>
                                      </p:to>
                                    </p:set>
                                    <p:anim calcmode="lin" valueType="num">
                                      <p:cBhvr additive="base">
                                        <p:cTn id="55" dur="500" fill="hold"/>
                                        <p:tgtEl>
                                          <p:spTgt spid="3">
                                            <p:txEl>
                                              <p:pRg st="15" end="15"/>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15" end="1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838200"/>
          </a:xfrm>
        </p:spPr>
        <p:txBody>
          <a:bodyPr>
            <a:normAutofit/>
          </a:bodyPr>
          <a:lstStyle/>
          <a:p>
            <a:r>
              <a:rPr lang="fa-IR" dirty="0" smtClean="0">
                <a:solidFill>
                  <a:srgbClr val="FFFF00"/>
                </a:solidFill>
                <a:effectLst>
                  <a:outerShdw blurRad="38100" dist="38100" dir="2700000" algn="tl">
                    <a:srgbClr val="000000">
                      <a:alpha val="43137"/>
                    </a:srgbClr>
                  </a:outerShdw>
                </a:effectLst>
                <a:cs typeface="B Traffic" pitchFamily="2" charset="-78"/>
              </a:rPr>
              <a:t>            جايگاه سازماني مديران </a:t>
            </a:r>
            <a:endParaRPr lang="fa-IR" dirty="0">
              <a:solidFill>
                <a:srgbClr val="FFFF00"/>
              </a:solidFill>
              <a:effectLst>
                <a:outerShdw blurRad="38100" dist="38100" dir="2700000" algn="tl">
                  <a:srgbClr val="000000">
                    <a:alpha val="43137"/>
                  </a:srgbClr>
                </a:outerShdw>
              </a:effectLst>
              <a:cs typeface="B Traffic" pitchFamily="2" charset="-78"/>
            </a:endParaRPr>
          </a:p>
        </p:txBody>
      </p:sp>
      <p:sp>
        <p:nvSpPr>
          <p:cNvPr id="3" name="Subtitle 2"/>
          <p:cNvSpPr>
            <a:spLocks noGrp="1"/>
          </p:cNvSpPr>
          <p:nvPr>
            <p:ph type="subTitle" idx="1"/>
          </p:nvPr>
        </p:nvSpPr>
        <p:spPr>
          <a:xfrm>
            <a:off x="228600" y="1066800"/>
            <a:ext cx="8610600" cy="5791200"/>
          </a:xfrm>
        </p:spPr>
        <p:txBody>
          <a:bodyPr>
            <a:normAutofit fontScale="92500" lnSpcReduction="10000"/>
          </a:bodyPr>
          <a:lstStyle/>
          <a:p>
            <a:pPr algn="r" rtl="1">
              <a:buFont typeface="Arial" pitchFamily="34" charset="0"/>
              <a:buChar char="•"/>
            </a:pPr>
            <a:endParaRPr lang="fa-IR" sz="3900" b="1" dirty="0" smtClean="0">
              <a:solidFill>
                <a:srgbClr val="002060"/>
              </a:solidFill>
            </a:endParaRPr>
          </a:p>
          <a:p>
            <a:pPr algn="r" rtl="1">
              <a:buFont typeface="Wingdings" pitchFamily="2" charset="2"/>
              <a:buChar char="q"/>
            </a:pPr>
            <a:r>
              <a:rPr lang="fa-IR" sz="3900" b="1" dirty="0" smtClean="0">
                <a:solidFill>
                  <a:srgbClr val="002060"/>
                </a:solidFill>
              </a:rPr>
              <a:t> بطور مستقيم با كاركنان در ارتباط هستند .</a:t>
            </a:r>
          </a:p>
          <a:p>
            <a:pPr algn="r" rtl="1">
              <a:buFont typeface="Arial" pitchFamily="34" charset="0"/>
              <a:buChar char="•"/>
            </a:pPr>
            <a:endParaRPr lang="fa-IR" sz="3900" b="1" dirty="0" smtClean="0">
              <a:solidFill>
                <a:srgbClr val="002060"/>
              </a:solidFill>
            </a:endParaRPr>
          </a:p>
          <a:p>
            <a:pPr algn="r" rtl="1">
              <a:buFont typeface="Wingdings" pitchFamily="2" charset="2"/>
              <a:buChar char="q"/>
            </a:pPr>
            <a:r>
              <a:rPr lang="fa-IR" sz="3900" b="1" dirty="0" smtClean="0">
                <a:solidFill>
                  <a:srgbClr val="002060"/>
                </a:solidFill>
              </a:rPr>
              <a:t> پر مشغله مي باشند .</a:t>
            </a:r>
          </a:p>
          <a:p>
            <a:pPr algn="r" rtl="1">
              <a:buFont typeface="Arial" pitchFamily="34" charset="0"/>
              <a:buChar char="•"/>
            </a:pPr>
            <a:endParaRPr lang="fa-IR" sz="3900" b="1" dirty="0" smtClean="0">
              <a:solidFill>
                <a:srgbClr val="002060"/>
              </a:solidFill>
            </a:endParaRPr>
          </a:p>
          <a:p>
            <a:pPr algn="r" rtl="1">
              <a:buFont typeface="Wingdings" pitchFamily="2" charset="2"/>
              <a:buChar char="q"/>
            </a:pPr>
            <a:r>
              <a:rPr lang="fa-IR" sz="3900" b="1" dirty="0" smtClean="0">
                <a:solidFill>
                  <a:srgbClr val="002060"/>
                </a:solidFill>
              </a:rPr>
              <a:t> وقت كمي صرف برنامه ريزي مي كنند </a:t>
            </a:r>
          </a:p>
          <a:p>
            <a:pPr algn="r" rtl="1">
              <a:buFont typeface="Arial" pitchFamily="34" charset="0"/>
              <a:buChar char="•"/>
            </a:pPr>
            <a:endParaRPr lang="fa-IR" sz="3900" b="1" dirty="0" smtClean="0">
              <a:solidFill>
                <a:srgbClr val="002060"/>
              </a:solidFill>
            </a:endParaRPr>
          </a:p>
          <a:p>
            <a:pPr algn="r" rtl="1">
              <a:buFont typeface="Wingdings" pitchFamily="2" charset="2"/>
              <a:buChar char="q"/>
            </a:pPr>
            <a:r>
              <a:rPr lang="fa-IR" sz="3900" b="1" dirty="0" smtClean="0">
                <a:solidFill>
                  <a:srgbClr val="002060"/>
                </a:solidFill>
              </a:rPr>
              <a:t> گزارش نويسي و مطالعه مي نمايند .</a:t>
            </a:r>
          </a:p>
          <a:p>
            <a:pPr algn="r" rtl="1">
              <a:buFont typeface="Arial" pitchFamily="34" charset="0"/>
              <a:buChar char="•"/>
            </a:pPr>
            <a:endParaRPr lang="fa-IR" sz="3900" b="1" dirty="0" smtClean="0">
              <a:solidFill>
                <a:srgbClr val="002060"/>
              </a:solidFill>
            </a:endParaRPr>
          </a:p>
          <a:p>
            <a:pPr algn="r" rtl="1">
              <a:buFont typeface="Wingdings" pitchFamily="2" charset="2"/>
              <a:buChar char="q"/>
            </a:pPr>
            <a:r>
              <a:rPr lang="fa-IR" sz="3900" b="1" dirty="0" smtClean="0">
                <a:solidFill>
                  <a:srgbClr val="002060"/>
                </a:solidFill>
              </a:rPr>
              <a:t> بيشتر وقت خود را با افراد مافوق و </a:t>
            </a:r>
            <a:r>
              <a:rPr lang="fa-IR" sz="3900" b="1" dirty="0" smtClean="0">
                <a:solidFill>
                  <a:srgbClr val="002060"/>
                </a:solidFill>
              </a:rPr>
              <a:t>افراد خارج  از </a:t>
            </a:r>
            <a:r>
              <a:rPr lang="fa-IR" sz="3900" b="1" dirty="0" smtClean="0">
                <a:solidFill>
                  <a:srgbClr val="002060"/>
                </a:solidFill>
              </a:rPr>
              <a:t>سازمان مي گذرانند.   </a:t>
            </a:r>
            <a:r>
              <a:rPr lang="fa-IR" sz="3200" b="1" dirty="0" smtClean="0">
                <a:solidFill>
                  <a:srgbClr val="002060"/>
                </a:solidFill>
              </a:rPr>
              <a:t>                                 </a:t>
            </a:r>
            <a:endParaRPr lang="en-US" sz="3200" b="1" dirty="0" smtClean="0">
              <a:solidFill>
                <a:srgbClr val="002060"/>
              </a:solidFill>
            </a:endParaRPr>
          </a:p>
          <a:p>
            <a:pPr algn="r" rtl="1"/>
            <a:endParaRPr lang="en-US" b="1" dirty="0" smtClean="0">
              <a:solidFill>
                <a:srgbClr val="002060"/>
              </a:solidFill>
            </a:endParaRPr>
          </a:p>
          <a:p>
            <a:pPr algn="r" rtl="1"/>
            <a:endParaRPr lang="en-US" b="1" dirty="0" smtClean="0">
              <a:solidFill>
                <a:srgbClr val="002060"/>
              </a:solidFill>
            </a:endParaRPr>
          </a:p>
          <a:p>
            <a:pPr algn="r" rtl="1"/>
            <a:endParaRPr lang="fa-IR" b="1" dirty="0">
              <a:solidFill>
                <a:srgbClr val="002060"/>
              </a:solidFill>
            </a:endParaRPr>
          </a:p>
        </p:txBody>
      </p:sp>
      <p:sp>
        <p:nvSpPr>
          <p:cNvPr id="4" name="Rectangle 3"/>
          <p:cNvSpPr/>
          <p:nvPr/>
        </p:nvSpPr>
        <p:spPr>
          <a:xfrm>
            <a:off x="0" y="914400"/>
            <a:ext cx="9248741" cy="707886"/>
          </a:xfrm>
          <a:prstGeom prst="rect">
            <a:avLst/>
          </a:prstGeom>
        </p:spPr>
        <p:txBody>
          <a:bodyPr wrap="square">
            <a:spAutoFit/>
          </a:bodyPr>
          <a:lstStyle/>
          <a:p>
            <a:pPr algn="ctr" rtl="1">
              <a:buFont typeface="Wingdings" pitchFamily="2" charset="2"/>
              <a:buChar char="v"/>
            </a:pPr>
            <a:r>
              <a:rPr lang="fa-IR" sz="4000" dirty="0" smtClean="0">
                <a:solidFill>
                  <a:srgbClr val="FFFF00"/>
                </a:solidFill>
              </a:rPr>
              <a:t>  مديران عملياتي (سرپرست):    </a:t>
            </a: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 calcmode="lin" valueType="num">
                                      <p:cBhvr additive="base">
                                        <p:cTn id="1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anim calcmode="lin" valueType="num">
                                      <p:cBhvr additive="base">
                                        <p:cTn id="2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anim calcmode="lin" valueType="num">
                                      <p:cBhvr additive="base">
                                        <p:cTn id="3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1066800"/>
          </a:xfrm>
        </p:spPr>
        <p:txBody>
          <a:bodyPr/>
          <a:lstStyle/>
          <a:p>
            <a:r>
              <a:rPr lang="fa-IR" b="1" dirty="0" smtClean="0">
                <a:solidFill>
                  <a:srgbClr val="FFFF00"/>
                </a:solidFill>
                <a:effectLst>
                  <a:outerShdw blurRad="38100" dist="38100" dir="2700000" algn="tl">
                    <a:srgbClr val="000000">
                      <a:alpha val="43137"/>
                    </a:srgbClr>
                  </a:outerShdw>
                </a:effectLst>
                <a:cs typeface="B Traffic" pitchFamily="2" charset="-78"/>
              </a:rPr>
              <a:t>        جايگاه سازماني مديران</a:t>
            </a:r>
            <a:endParaRPr lang="fa-IR" b="1" dirty="0">
              <a:solidFill>
                <a:srgbClr val="FFFF00"/>
              </a:solidFill>
              <a:effectLst>
                <a:outerShdw blurRad="38100" dist="38100" dir="2700000" algn="tl">
                  <a:srgbClr val="000000">
                    <a:alpha val="43137"/>
                  </a:srgbClr>
                </a:outerShdw>
              </a:effectLst>
              <a:cs typeface="B Traffic" pitchFamily="2" charset="-78"/>
            </a:endParaRPr>
          </a:p>
        </p:txBody>
      </p:sp>
      <p:sp>
        <p:nvSpPr>
          <p:cNvPr id="3" name="Subtitle 2"/>
          <p:cNvSpPr>
            <a:spLocks noGrp="1"/>
          </p:cNvSpPr>
          <p:nvPr>
            <p:ph type="subTitle" idx="1"/>
          </p:nvPr>
        </p:nvSpPr>
        <p:spPr>
          <a:xfrm>
            <a:off x="0" y="1143000"/>
            <a:ext cx="8915400" cy="1981200"/>
          </a:xfrm>
        </p:spPr>
        <p:txBody>
          <a:bodyPr>
            <a:noAutofit/>
          </a:bodyPr>
          <a:lstStyle/>
          <a:p>
            <a:pPr algn="r" rtl="1">
              <a:buFont typeface="Wingdings" pitchFamily="2" charset="2"/>
              <a:buChar char="v"/>
            </a:pPr>
            <a:r>
              <a:rPr lang="fa-IR" sz="2400" b="1" dirty="0" smtClean="0">
                <a:solidFill>
                  <a:srgbClr val="C00000"/>
                </a:solidFill>
                <a:cs typeface="B Traffic" pitchFamily="2" charset="-78"/>
              </a:rPr>
              <a:t>    مديران مياني :</a:t>
            </a:r>
          </a:p>
          <a:p>
            <a:pPr algn="r" rtl="1">
              <a:buFont typeface="Wingdings" pitchFamily="2" charset="2"/>
              <a:buChar char="q"/>
            </a:pPr>
            <a:r>
              <a:rPr lang="fa-IR" sz="2400" b="1" dirty="0" smtClean="0">
                <a:solidFill>
                  <a:srgbClr val="002060"/>
                </a:solidFill>
                <a:cs typeface="B Traffic" pitchFamily="2" charset="-78"/>
              </a:rPr>
              <a:t> -  پل ارتباطي بين مديريت عالي ومديريت عملياتي است </a:t>
            </a:r>
          </a:p>
          <a:p>
            <a:pPr algn="r" rtl="1">
              <a:buFontTx/>
              <a:buChar char="-"/>
            </a:pPr>
            <a:endParaRPr lang="fa-IR" sz="2400" b="1" dirty="0" smtClean="0">
              <a:solidFill>
                <a:srgbClr val="002060"/>
              </a:solidFill>
              <a:cs typeface="B Traffic" pitchFamily="2" charset="-78"/>
            </a:endParaRPr>
          </a:p>
          <a:p>
            <a:pPr algn="r" rtl="1">
              <a:buFont typeface="Wingdings" pitchFamily="2" charset="2"/>
              <a:buChar char="q"/>
            </a:pPr>
            <a:r>
              <a:rPr lang="fa-IR" sz="2400" b="1" dirty="0" smtClean="0">
                <a:solidFill>
                  <a:srgbClr val="002060"/>
                </a:solidFill>
                <a:cs typeface="B Traffic" pitchFamily="2" charset="-78"/>
              </a:rPr>
              <a:t> راهبردهاوخط مشي ها سازمان را به هدفهاي ويژه و برنامه تبديل مي كنند و براي اجرا در اختيار مديران عملياتي قرار ميدهند .</a:t>
            </a:r>
          </a:p>
          <a:p>
            <a:pPr algn="r" rtl="1">
              <a:buFontTx/>
              <a:buChar char="-"/>
            </a:pPr>
            <a:endParaRPr lang="fa-IR" sz="2400" b="1" dirty="0" smtClean="0">
              <a:solidFill>
                <a:srgbClr val="002060"/>
              </a:solidFill>
              <a:cs typeface="B Traffic" pitchFamily="2" charset="-78"/>
            </a:endParaRPr>
          </a:p>
          <a:p>
            <a:pPr algn="r" rtl="1">
              <a:buFontTx/>
              <a:buChar char="-"/>
            </a:pPr>
            <a:r>
              <a:rPr lang="fa-IR" sz="2400" b="1" dirty="0" smtClean="0">
                <a:solidFill>
                  <a:srgbClr val="002060"/>
                </a:solidFill>
                <a:cs typeface="B Traffic" pitchFamily="2" charset="-78"/>
              </a:rPr>
              <a:t> </a:t>
            </a:r>
          </a:p>
          <a:p>
            <a:pPr algn="r" rtl="1">
              <a:buFontTx/>
              <a:buChar char="-"/>
            </a:pPr>
            <a:endParaRPr lang="fa-IR" sz="2400" b="1" dirty="0" smtClean="0">
              <a:solidFill>
                <a:srgbClr val="002060"/>
              </a:solidFill>
              <a:cs typeface="B Traffic" pitchFamily="2" charset="-78"/>
            </a:endParaRPr>
          </a:p>
          <a:p>
            <a:pPr algn="r" rtl="1"/>
            <a:r>
              <a:rPr lang="fa-IR" sz="2400" b="1" dirty="0" smtClean="0">
                <a:solidFill>
                  <a:srgbClr val="002060"/>
                </a:solidFill>
                <a:cs typeface="B Traffic" pitchFamily="2" charset="-78"/>
              </a:rPr>
              <a:t> </a:t>
            </a:r>
            <a:endParaRPr lang="en-US" sz="2400" b="1" dirty="0" smtClean="0">
              <a:solidFill>
                <a:srgbClr val="002060"/>
              </a:solidFill>
              <a:cs typeface="B Traffic" pitchFamily="2" charset="-78"/>
            </a:endParaRPr>
          </a:p>
          <a:p>
            <a:pPr algn="r" rtl="1"/>
            <a:endParaRPr lang="en-US" sz="2400" b="1" dirty="0" smtClean="0">
              <a:solidFill>
                <a:srgbClr val="002060"/>
              </a:solidFill>
              <a:cs typeface="B Traffic" pitchFamily="2" charset="-78"/>
            </a:endParaRPr>
          </a:p>
          <a:p>
            <a:pPr algn="r" rtl="1"/>
            <a:endParaRPr lang="en-US" sz="2400" b="1" dirty="0" smtClean="0">
              <a:solidFill>
                <a:srgbClr val="002060"/>
              </a:solidFill>
              <a:cs typeface="B Traffic" pitchFamily="2" charset="-78"/>
            </a:endParaRPr>
          </a:p>
          <a:p>
            <a:pPr algn="r" rtl="1"/>
            <a:endParaRPr lang="fa-IR" sz="2400" b="1" dirty="0">
              <a:solidFill>
                <a:srgbClr val="002060"/>
              </a:solidFill>
              <a:cs typeface="B Traffic" pitchFamily="2" charset="-78"/>
            </a:endParaRPr>
          </a:p>
        </p:txBody>
      </p:sp>
      <p:sp>
        <p:nvSpPr>
          <p:cNvPr id="4" name="Rectangle 3"/>
          <p:cNvSpPr/>
          <p:nvPr/>
        </p:nvSpPr>
        <p:spPr>
          <a:xfrm>
            <a:off x="152400" y="3124200"/>
            <a:ext cx="8610600" cy="3416320"/>
          </a:xfrm>
          <a:prstGeom prst="rect">
            <a:avLst/>
          </a:prstGeom>
        </p:spPr>
        <p:txBody>
          <a:bodyPr wrap="square">
            <a:spAutoFit/>
          </a:bodyPr>
          <a:lstStyle/>
          <a:p>
            <a:pPr algn="r" rtl="1">
              <a:buFont typeface="Wingdings" pitchFamily="2" charset="2"/>
              <a:buChar char="v"/>
            </a:pPr>
            <a:r>
              <a:rPr lang="fa-IR" sz="2400" b="1" dirty="0" smtClean="0">
                <a:solidFill>
                  <a:srgbClr val="C00000"/>
                </a:solidFill>
                <a:cs typeface="B Traffic" pitchFamily="2" charset="-78"/>
              </a:rPr>
              <a:t>مديران عالي :</a:t>
            </a:r>
          </a:p>
          <a:p>
            <a:pPr algn="r" rtl="1"/>
            <a:r>
              <a:rPr lang="fa-IR" sz="2400" b="1" dirty="0" smtClean="0">
                <a:cs typeface="B Traffic" pitchFamily="2" charset="-78"/>
              </a:rPr>
              <a:t>   </a:t>
            </a:r>
          </a:p>
          <a:p>
            <a:pPr algn="r" rtl="1">
              <a:buFont typeface="Wingdings" pitchFamily="2" charset="2"/>
              <a:buChar char="q"/>
            </a:pPr>
            <a:r>
              <a:rPr lang="fa-IR" sz="2400" b="1" dirty="0" smtClean="0">
                <a:cs typeface="B Traffic" pitchFamily="2" charset="-78"/>
              </a:rPr>
              <a:t>  مسئول اداره كل سازمان هستند.</a:t>
            </a:r>
          </a:p>
          <a:p>
            <a:pPr algn="r" rtl="1"/>
            <a:endParaRPr lang="fa-IR" sz="2400" b="1" dirty="0" smtClean="0">
              <a:cs typeface="B Traffic" pitchFamily="2" charset="-78"/>
            </a:endParaRPr>
          </a:p>
          <a:p>
            <a:pPr algn="r" rtl="1">
              <a:buFont typeface="Wingdings" pitchFamily="2" charset="2"/>
              <a:buChar char="q"/>
            </a:pPr>
            <a:r>
              <a:rPr lang="fa-IR" sz="2400" b="1" dirty="0" smtClean="0">
                <a:cs typeface="B Traffic" pitchFamily="2" charset="-78"/>
              </a:rPr>
              <a:t>    اهداف ،خط مشي ها و راهبردها را تدوين مي كنند .</a:t>
            </a:r>
          </a:p>
          <a:p>
            <a:pPr algn="r" rtl="1"/>
            <a:endParaRPr lang="fa-IR" sz="2400" b="1" dirty="0" smtClean="0">
              <a:cs typeface="B Traffic" pitchFamily="2" charset="-78"/>
            </a:endParaRPr>
          </a:p>
          <a:p>
            <a:pPr algn="r" rtl="1">
              <a:buFont typeface="Wingdings" pitchFamily="2" charset="2"/>
              <a:buChar char="q"/>
            </a:pPr>
            <a:r>
              <a:rPr lang="fa-IR" sz="2400" b="1" dirty="0" smtClean="0">
                <a:cs typeface="B Traffic" pitchFamily="2" charset="-78"/>
              </a:rPr>
              <a:t> واكنشهاي سازمان را در برابر محيط معين مي كنند .  </a:t>
            </a:r>
          </a:p>
          <a:p>
            <a:pPr algn="r" rtl="1"/>
            <a:endParaRPr lang="fa-IR" sz="2400" b="1" dirty="0" smtClean="0">
              <a:cs typeface="B Traffic" pitchFamily="2" charset="-78"/>
            </a:endParaRPr>
          </a:p>
          <a:p>
            <a:pPr algn="r" rtl="1">
              <a:buFont typeface="Wingdings" pitchFamily="2" charset="2"/>
              <a:buChar char="q"/>
            </a:pPr>
            <a:r>
              <a:rPr lang="fa-IR" sz="2400" b="1" dirty="0" smtClean="0">
                <a:cs typeface="B Traffic" pitchFamily="2" charset="-78"/>
              </a:rPr>
              <a:t> معمولا اين سطح از مديريت را مديرعامل ،مدير ، رئيس ... مي نامند .</a:t>
            </a: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anim calcmode="lin" valueType="num">
                                      <p:cBhvr additive="base">
                                        <p:cTn id="31"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4">
                                            <p:txEl>
                                              <p:pRg st="0" end="0"/>
                                            </p:txEl>
                                          </p:spTgt>
                                        </p:tgtEl>
                                        <p:attrNameLst>
                                          <p:attrName>style.visibility</p:attrName>
                                        </p:attrNameLst>
                                      </p:cBhvr>
                                      <p:to>
                                        <p:strVal val="visible"/>
                                      </p:to>
                                    </p:set>
                                    <p:anim calcmode="lin" valueType="num">
                                      <p:cBhvr additive="base">
                                        <p:cTn id="3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4">
                                            <p:txEl>
                                              <p:pRg st="1" end="1"/>
                                            </p:txEl>
                                          </p:spTgt>
                                        </p:tgtEl>
                                        <p:attrNameLst>
                                          <p:attrName>style.visibility</p:attrName>
                                        </p:attrNameLst>
                                      </p:cBhvr>
                                      <p:to>
                                        <p:strVal val="visible"/>
                                      </p:to>
                                    </p:set>
                                    <p:anim calcmode="lin" valueType="num">
                                      <p:cBhvr additive="base">
                                        <p:cTn id="4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4">
                                            <p:txEl>
                                              <p:pRg st="2" end="2"/>
                                            </p:txEl>
                                          </p:spTgt>
                                        </p:tgtEl>
                                        <p:attrNameLst>
                                          <p:attrName>style.visibility</p:attrName>
                                        </p:attrNameLst>
                                      </p:cBhvr>
                                      <p:to>
                                        <p:strVal val="visible"/>
                                      </p:to>
                                    </p:set>
                                    <p:anim calcmode="lin" valueType="num">
                                      <p:cBhvr additive="base">
                                        <p:cTn id="4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4">
                                            <p:txEl>
                                              <p:pRg st="4" end="4"/>
                                            </p:txEl>
                                          </p:spTgt>
                                        </p:tgtEl>
                                        <p:attrNameLst>
                                          <p:attrName>style.visibility</p:attrName>
                                        </p:attrNameLst>
                                      </p:cBhvr>
                                      <p:to>
                                        <p:strVal val="visible"/>
                                      </p:to>
                                    </p:set>
                                    <p:anim calcmode="lin" valueType="num">
                                      <p:cBhvr additive="base">
                                        <p:cTn id="55"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4">
                                            <p:txEl>
                                              <p:pRg st="6" end="6"/>
                                            </p:txEl>
                                          </p:spTgt>
                                        </p:tgtEl>
                                        <p:attrNameLst>
                                          <p:attrName>style.visibility</p:attrName>
                                        </p:attrNameLst>
                                      </p:cBhvr>
                                      <p:to>
                                        <p:strVal val="visible"/>
                                      </p:to>
                                    </p:set>
                                    <p:anim calcmode="lin" valueType="num">
                                      <p:cBhvr additive="base">
                                        <p:cTn id="61"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4">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4">
                                            <p:txEl>
                                              <p:pRg st="8" end="8"/>
                                            </p:txEl>
                                          </p:spTgt>
                                        </p:tgtEl>
                                        <p:attrNameLst>
                                          <p:attrName>style.visibility</p:attrName>
                                        </p:attrNameLst>
                                      </p:cBhvr>
                                      <p:to>
                                        <p:strVal val="visible"/>
                                      </p:to>
                                    </p:set>
                                    <p:anim calcmode="lin" valueType="num">
                                      <p:cBhvr additive="base">
                                        <p:cTn id="67"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4">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1066800"/>
          </a:xfrm>
        </p:spPr>
        <p:txBody>
          <a:bodyPr>
            <a:normAutofit/>
          </a:bodyPr>
          <a:lstStyle/>
          <a:p>
            <a:r>
              <a:rPr lang="fa-IR" b="1" dirty="0" smtClean="0">
                <a:solidFill>
                  <a:srgbClr val="FFFF00"/>
                </a:solidFill>
                <a:effectLst>
                  <a:outerShdw blurRad="38100" dist="38100" dir="2700000" algn="tl">
                    <a:srgbClr val="000000">
                      <a:alpha val="43137"/>
                    </a:srgbClr>
                  </a:outerShdw>
                </a:effectLst>
                <a:cs typeface="B Traffic" pitchFamily="2" charset="-78"/>
              </a:rPr>
              <a:t>         مهارتهاي مورد نياز سرپرستي</a:t>
            </a:r>
            <a:endParaRPr lang="fa-IR" b="1" dirty="0">
              <a:solidFill>
                <a:srgbClr val="FFFF00"/>
              </a:solidFill>
              <a:effectLst>
                <a:outerShdw blurRad="38100" dist="38100" dir="2700000" algn="tl">
                  <a:srgbClr val="000000">
                    <a:alpha val="43137"/>
                  </a:srgbClr>
                </a:outerShdw>
              </a:effectLst>
              <a:cs typeface="B Traffic" pitchFamily="2" charset="-78"/>
            </a:endParaRPr>
          </a:p>
        </p:txBody>
      </p:sp>
      <p:sp>
        <p:nvSpPr>
          <p:cNvPr id="3" name="Subtitle 2"/>
          <p:cNvSpPr>
            <a:spLocks noGrp="1"/>
          </p:cNvSpPr>
          <p:nvPr>
            <p:ph type="subTitle" idx="1"/>
          </p:nvPr>
        </p:nvSpPr>
        <p:spPr>
          <a:xfrm>
            <a:off x="0" y="1066800"/>
            <a:ext cx="9144000" cy="5791200"/>
          </a:xfrm>
        </p:spPr>
        <p:txBody>
          <a:bodyPr>
            <a:normAutofit/>
          </a:bodyPr>
          <a:lstStyle/>
          <a:p>
            <a:pPr algn="r" rtl="1">
              <a:buFont typeface="Wingdings" pitchFamily="2" charset="2"/>
              <a:buChar char="v"/>
            </a:pPr>
            <a:r>
              <a:rPr lang="fa-IR" sz="3200" b="1" dirty="0" smtClean="0">
                <a:cs typeface="B Traffic" pitchFamily="2" charset="-78"/>
              </a:rPr>
              <a:t>  </a:t>
            </a:r>
            <a:r>
              <a:rPr lang="fa-IR" sz="4400" b="1" dirty="0" smtClean="0">
                <a:solidFill>
                  <a:srgbClr val="FFFF00"/>
                </a:solidFill>
                <a:cs typeface="B Traffic" pitchFamily="2" charset="-78"/>
              </a:rPr>
              <a:t>* مهارتهاي فني :</a:t>
            </a:r>
          </a:p>
          <a:p>
            <a:pPr algn="r" rtl="1"/>
            <a:r>
              <a:rPr lang="fa-IR" sz="3200" b="1" dirty="0" smtClean="0">
                <a:cs typeface="B Traffic" pitchFamily="2" charset="-78"/>
              </a:rPr>
              <a:t>    </a:t>
            </a:r>
            <a:r>
              <a:rPr lang="fa-IR" sz="3200" b="1" dirty="0" smtClean="0">
                <a:cs typeface="B Traffic" pitchFamily="2" charset="-78"/>
              </a:rPr>
              <a:t>  </a:t>
            </a:r>
            <a:r>
              <a:rPr lang="fa-IR" sz="3600" b="1" dirty="0" smtClean="0">
                <a:solidFill>
                  <a:srgbClr val="0070C0"/>
                </a:solidFill>
                <a:cs typeface="B Traffic" pitchFamily="2" charset="-78"/>
              </a:rPr>
              <a:t>توانايي بكار بردن ابزار،  شيوه ها   و دانش </a:t>
            </a:r>
            <a:endParaRPr lang="fa-IR" sz="3600" b="1" dirty="0" smtClean="0">
              <a:solidFill>
                <a:srgbClr val="0070C0"/>
              </a:solidFill>
              <a:cs typeface="B Traffic" pitchFamily="2" charset="-78"/>
            </a:endParaRPr>
          </a:p>
          <a:p>
            <a:pPr algn="r" rtl="1"/>
            <a:r>
              <a:rPr lang="fa-IR" sz="3600" b="1" dirty="0" smtClean="0">
                <a:solidFill>
                  <a:srgbClr val="0070C0"/>
                </a:solidFill>
                <a:cs typeface="B Traffic" pitchFamily="2" charset="-78"/>
              </a:rPr>
              <a:t> </a:t>
            </a:r>
            <a:r>
              <a:rPr lang="fa-IR" sz="3600" b="1" dirty="0" smtClean="0">
                <a:solidFill>
                  <a:srgbClr val="0070C0"/>
                </a:solidFill>
                <a:cs typeface="B Traffic" pitchFamily="2" charset="-78"/>
              </a:rPr>
              <a:t>    </a:t>
            </a:r>
            <a:r>
              <a:rPr lang="fa-IR" sz="3600" b="1" dirty="0" smtClean="0">
                <a:solidFill>
                  <a:srgbClr val="0070C0"/>
                </a:solidFill>
                <a:cs typeface="B Traffic" pitchFamily="2" charset="-78"/>
              </a:rPr>
              <a:t>مورد نيازبراي </a:t>
            </a:r>
            <a:r>
              <a:rPr lang="fa-IR" sz="3600" b="1" dirty="0" smtClean="0">
                <a:solidFill>
                  <a:srgbClr val="0070C0"/>
                </a:solidFill>
                <a:cs typeface="B Traffic" pitchFamily="2" charset="-78"/>
              </a:rPr>
              <a:t>اجراي يك زمينه تخصصي است :</a:t>
            </a:r>
          </a:p>
          <a:p>
            <a:pPr algn="r" rtl="1"/>
            <a:r>
              <a:rPr lang="fa-IR" sz="3600" b="1" dirty="0" smtClean="0">
                <a:solidFill>
                  <a:srgbClr val="0070C0"/>
                </a:solidFill>
                <a:cs typeface="B Traffic" pitchFamily="2" charset="-78"/>
              </a:rPr>
              <a:t>                     مانند: جراحان ،مهندسان ... </a:t>
            </a:r>
          </a:p>
          <a:p>
            <a:pPr algn="r" rtl="1"/>
            <a:endParaRPr lang="fa-IR" sz="3200" b="1" dirty="0" smtClean="0">
              <a:cs typeface="B Traffic" pitchFamily="2" charset="-78"/>
            </a:endParaRPr>
          </a:p>
          <a:p>
            <a:pPr algn="r" rtl="1"/>
            <a:endParaRPr lang="en-US" sz="3200" b="1" dirty="0" smtClean="0">
              <a:cs typeface="B Traffic" pitchFamily="2" charset="-78"/>
            </a:endParaRPr>
          </a:p>
          <a:p>
            <a:pPr algn="r" rtl="1"/>
            <a:endParaRPr lang="fa-IR" sz="3200" b="1" dirty="0">
              <a:cs typeface="B Traffic" pitchFamily="2" charset="-78"/>
            </a:endParaRPr>
          </a:p>
        </p:txBody>
      </p:sp>
      <p:pic>
        <p:nvPicPr>
          <p:cNvPr id="24578" name="Picture 2" descr="C:\Program Files\Microsoft Office\MEDIA\CAGCAT10\j0252349.wmf"/>
          <p:cNvPicPr>
            <a:picLocks noChangeAspect="1" noChangeArrowheads="1"/>
          </p:cNvPicPr>
          <p:nvPr/>
        </p:nvPicPr>
        <p:blipFill>
          <a:blip r:embed="rId2" cstate="print"/>
          <a:srcRect/>
          <a:stretch>
            <a:fillRect/>
          </a:stretch>
        </p:blipFill>
        <p:spPr bwMode="auto">
          <a:xfrm>
            <a:off x="6019800" y="4191000"/>
            <a:ext cx="1826971" cy="2025396"/>
          </a:xfrm>
          <a:prstGeom prst="rect">
            <a:avLst/>
          </a:prstGeom>
          <a:noFill/>
        </p:spPr>
      </p:pic>
      <p:pic>
        <p:nvPicPr>
          <p:cNvPr id="24579" name="Picture 3" descr="C:\Program Files\Microsoft Office\MEDIA\CAGCAT10\j0278882.wmf"/>
          <p:cNvPicPr>
            <a:picLocks noChangeAspect="1" noChangeArrowheads="1"/>
          </p:cNvPicPr>
          <p:nvPr/>
        </p:nvPicPr>
        <p:blipFill>
          <a:blip r:embed="rId3" cstate="print"/>
          <a:srcRect/>
          <a:stretch>
            <a:fillRect/>
          </a:stretch>
        </p:blipFill>
        <p:spPr bwMode="auto">
          <a:xfrm>
            <a:off x="838200" y="4495800"/>
            <a:ext cx="3124200" cy="1600200"/>
          </a:xfrm>
          <a:prstGeom prst="rect">
            <a:avLst/>
          </a:prstGeom>
          <a:noFill/>
        </p:spPr>
      </p:pic>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743200" y="0"/>
            <a:ext cx="6400800" cy="1066800"/>
          </a:xfrm>
        </p:spPr>
        <p:txBody>
          <a:bodyPr/>
          <a:lstStyle/>
          <a:p>
            <a:r>
              <a:rPr lang="fa-IR" sz="3200" b="1" dirty="0" smtClean="0">
                <a:solidFill>
                  <a:srgbClr val="FFFF00"/>
                </a:solidFill>
                <a:cs typeface="B Traffic" pitchFamily="2" charset="-78"/>
              </a:rPr>
              <a:t>         مهارتهاي مورد نياز سرپرستي</a:t>
            </a:r>
            <a:endParaRPr lang="fa-IR" sz="3200" b="1" dirty="0">
              <a:solidFill>
                <a:srgbClr val="FFFF00"/>
              </a:solidFill>
              <a:cs typeface="B Traffic" pitchFamily="2" charset="-78"/>
            </a:endParaRPr>
          </a:p>
        </p:txBody>
      </p:sp>
      <p:sp>
        <p:nvSpPr>
          <p:cNvPr id="3" name="Subtitle 2"/>
          <p:cNvSpPr>
            <a:spLocks noGrp="1"/>
          </p:cNvSpPr>
          <p:nvPr>
            <p:ph type="subTitle" idx="1"/>
          </p:nvPr>
        </p:nvSpPr>
        <p:spPr>
          <a:xfrm>
            <a:off x="0" y="1066800"/>
            <a:ext cx="9144000" cy="5791200"/>
          </a:xfrm>
        </p:spPr>
        <p:txBody>
          <a:bodyPr>
            <a:normAutofit lnSpcReduction="10000"/>
          </a:bodyPr>
          <a:lstStyle/>
          <a:p>
            <a:pPr algn="r" rtl="1"/>
            <a:endParaRPr lang="fa-IR" sz="3200" b="1" dirty="0" smtClean="0">
              <a:cs typeface="B Traffic" pitchFamily="2" charset="-78"/>
            </a:endParaRPr>
          </a:p>
          <a:p>
            <a:pPr algn="r" rtl="1">
              <a:buFont typeface="Wingdings" pitchFamily="2" charset="2"/>
              <a:buChar char="v"/>
            </a:pPr>
            <a:r>
              <a:rPr lang="fa-IR" sz="4400" b="1" dirty="0" smtClean="0">
                <a:solidFill>
                  <a:srgbClr val="FFFF00"/>
                </a:solidFill>
                <a:cs typeface="B Traffic" pitchFamily="2" charset="-78"/>
              </a:rPr>
              <a:t>* مهارتهاي انساني </a:t>
            </a:r>
            <a:r>
              <a:rPr lang="fa-IR" sz="3200" b="1" dirty="0" smtClean="0">
                <a:solidFill>
                  <a:srgbClr val="FFFF00"/>
                </a:solidFill>
                <a:cs typeface="B Traffic" pitchFamily="2" charset="-78"/>
              </a:rPr>
              <a:t>:</a:t>
            </a:r>
          </a:p>
          <a:p>
            <a:pPr algn="r" rtl="1">
              <a:buFont typeface="Arial" pitchFamily="34" charset="0"/>
              <a:buChar char="•"/>
            </a:pPr>
            <a:r>
              <a:rPr lang="fa-IR" sz="3200" b="1" dirty="0" smtClean="0">
                <a:cs typeface="B Traffic" pitchFamily="2" charset="-78"/>
              </a:rPr>
              <a:t> </a:t>
            </a:r>
            <a:r>
              <a:rPr lang="fa-IR" sz="3600" b="1" dirty="0" smtClean="0">
                <a:solidFill>
                  <a:srgbClr val="0070C0"/>
                </a:solidFill>
                <a:cs typeface="B Traffic" pitchFamily="2" charset="-78"/>
              </a:rPr>
              <a:t>توانايي برقراري ارتباط با ديگران ،</a:t>
            </a:r>
          </a:p>
          <a:p>
            <a:pPr algn="r" rtl="1">
              <a:buFont typeface="Arial" pitchFamily="34" charset="0"/>
              <a:buChar char="•"/>
            </a:pPr>
            <a:r>
              <a:rPr lang="fa-IR" sz="3600" b="1" dirty="0" smtClean="0">
                <a:solidFill>
                  <a:srgbClr val="0070C0"/>
                </a:solidFill>
                <a:cs typeface="B Traffic" pitchFamily="2" charset="-78"/>
              </a:rPr>
              <a:t> ايجاد انگيزه در افراد               </a:t>
            </a:r>
          </a:p>
          <a:p>
            <a:pPr algn="r" rtl="1">
              <a:buFont typeface="Arial" pitchFamily="34" charset="0"/>
              <a:buChar char="•"/>
            </a:pPr>
            <a:r>
              <a:rPr lang="fa-IR" sz="3600" b="1" dirty="0" smtClean="0">
                <a:solidFill>
                  <a:srgbClr val="0070C0"/>
                </a:solidFill>
                <a:cs typeface="B Traffic" pitchFamily="2" charset="-78"/>
              </a:rPr>
              <a:t> و درك شرايط و وضعيت آنها است .</a:t>
            </a:r>
            <a:endParaRPr lang="en-US" sz="3600" b="1" dirty="0" smtClean="0">
              <a:solidFill>
                <a:srgbClr val="0070C0"/>
              </a:solidFill>
              <a:cs typeface="B Traffic" pitchFamily="2" charset="-78"/>
            </a:endParaRPr>
          </a:p>
          <a:p>
            <a:pPr algn="r" rtl="1">
              <a:buFont typeface="Arial" pitchFamily="34" charset="0"/>
              <a:buChar char="•"/>
            </a:pPr>
            <a:endParaRPr lang="en-US" sz="3600" b="1" dirty="0" smtClean="0">
              <a:solidFill>
                <a:srgbClr val="0070C0"/>
              </a:solidFill>
              <a:cs typeface="B Traffic" pitchFamily="2" charset="-78"/>
            </a:endParaRPr>
          </a:p>
          <a:p>
            <a:pPr algn="r" rtl="1">
              <a:buFont typeface="Arial" pitchFamily="34" charset="0"/>
              <a:buChar char="•"/>
            </a:pPr>
            <a:endParaRPr lang="fa-IR" sz="3600" b="1" dirty="0" smtClean="0">
              <a:solidFill>
                <a:srgbClr val="0070C0"/>
              </a:solidFill>
              <a:cs typeface="B Traffic" pitchFamily="2" charset="-78"/>
            </a:endParaRPr>
          </a:p>
          <a:p>
            <a:pPr algn="r" rtl="1">
              <a:buFont typeface="Arial" pitchFamily="34" charset="0"/>
              <a:buChar char="•"/>
            </a:pPr>
            <a:r>
              <a:rPr lang="fa-IR" sz="3600" b="1" dirty="0" smtClean="0">
                <a:solidFill>
                  <a:srgbClr val="0070C0"/>
                </a:solidFill>
                <a:cs typeface="B Traffic" pitchFamily="2" charset="-78"/>
              </a:rPr>
              <a:t>از اين مهارت براي راضي نگهداشتن</a:t>
            </a:r>
          </a:p>
          <a:p>
            <a:pPr algn="r" rtl="1">
              <a:buFont typeface="Arial" pitchFamily="34" charset="0"/>
              <a:buChar char="•"/>
            </a:pPr>
            <a:r>
              <a:rPr lang="en-US" sz="3600" b="1" dirty="0" smtClean="0">
                <a:solidFill>
                  <a:srgbClr val="0070C0"/>
                </a:solidFill>
                <a:cs typeface="B Traffic" pitchFamily="2" charset="-78"/>
              </a:rPr>
              <a:t> </a:t>
            </a:r>
            <a:r>
              <a:rPr lang="fa-IR" sz="3600" b="1" dirty="0" smtClean="0">
                <a:solidFill>
                  <a:srgbClr val="0070C0"/>
                </a:solidFill>
                <a:cs typeface="B Traffic" pitchFamily="2" charset="-78"/>
              </a:rPr>
              <a:t>  مديران بالا و انگيزه دادن به </a:t>
            </a:r>
          </a:p>
          <a:p>
            <a:pPr algn="r" rtl="1">
              <a:buFont typeface="Arial" pitchFamily="34" charset="0"/>
              <a:buChar char="•"/>
            </a:pPr>
            <a:r>
              <a:rPr lang="fa-IR" sz="3600" b="1" dirty="0" smtClean="0">
                <a:solidFill>
                  <a:srgbClr val="0070C0"/>
                </a:solidFill>
                <a:cs typeface="B Traffic" pitchFamily="2" charset="-78"/>
              </a:rPr>
              <a:t>كاركنان  بهره مي گيرد</a:t>
            </a:r>
          </a:p>
          <a:p>
            <a:pPr algn="r" rtl="1"/>
            <a:r>
              <a:rPr lang="fa-IR" sz="3200" b="1" dirty="0" smtClean="0">
                <a:solidFill>
                  <a:srgbClr val="0070C0"/>
                </a:solidFill>
                <a:cs typeface="B Traffic" pitchFamily="2" charset="-78"/>
              </a:rPr>
              <a:t>  </a:t>
            </a:r>
            <a:endParaRPr lang="en-US" sz="3200" b="1" dirty="0" smtClean="0">
              <a:solidFill>
                <a:srgbClr val="0070C0"/>
              </a:solidFill>
              <a:cs typeface="B Traffic" pitchFamily="2" charset="-78"/>
            </a:endParaRPr>
          </a:p>
          <a:p>
            <a:pPr algn="r" rtl="1"/>
            <a:endParaRPr lang="en-US" sz="3200" b="1" dirty="0" smtClean="0">
              <a:cs typeface="B Traffic" pitchFamily="2" charset="-78"/>
            </a:endParaRPr>
          </a:p>
          <a:p>
            <a:pPr algn="r" rtl="1"/>
            <a:endParaRPr lang="en-US" sz="3200" b="1" dirty="0" smtClean="0">
              <a:cs typeface="B Traffic" pitchFamily="2" charset="-78"/>
            </a:endParaRPr>
          </a:p>
          <a:p>
            <a:pPr algn="r" rtl="1"/>
            <a:endParaRPr lang="fa-IR" sz="3200" b="1" dirty="0">
              <a:cs typeface="B Traffic" pitchFamily="2" charset="-78"/>
            </a:endParaRPr>
          </a:p>
        </p:txBody>
      </p:sp>
      <p:pic>
        <p:nvPicPr>
          <p:cNvPr id="25602" name="Picture 2" descr="C:\Program Files\Microsoft Office\MEDIA\CAGCAT10\j0090070.wmf"/>
          <p:cNvPicPr>
            <a:picLocks noChangeAspect="1" noChangeArrowheads="1"/>
          </p:cNvPicPr>
          <p:nvPr/>
        </p:nvPicPr>
        <p:blipFill>
          <a:blip r:embed="rId2" cstate="print"/>
          <a:srcRect/>
          <a:stretch>
            <a:fillRect/>
          </a:stretch>
        </p:blipFill>
        <p:spPr bwMode="auto">
          <a:xfrm>
            <a:off x="0" y="1828800"/>
            <a:ext cx="2590800" cy="5029200"/>
          </a:xfrm>
          <a:prstGeom prst="rect">
            <a:avLst/>
          </a:prstGeom>
          <a:noFill/>
        </p:spPr>
      </p:pic>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anim calcmode="lin" valueType="num">
                                      <p:cBhvr additive="base">
                                        <p:cTn id="31"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8" end="8"/>
                                            </p:txEl>
                                          </p:spTgt>
                                        </p:tgtEl>
                                        <p:attrNameLst>
                                          <p:attrName>style.visibility</p:attrName>
                                        </p:attrNameLst>
                                      </p:cBhvr>
                                      <p:to>
                                        <p:strVal val="visible"/>
                                      </p:to>
                                    </p:set>
                                    <p:anim calcmode="lin" valueType="num">
                                      <p:cBhvr additive="base">
                                        <p:cTn id="37"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anim calcmode="lin" valueType="num">
                                      <p:cBhvr additive="base">
                                        <p:cTn id="43"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10" end="10"/>
                                            </p:txEl>
                                          </p:spTgt>
                                        </p:tgtEl>
                                        <p:attrNameLst>
                                          <p:attrName>style.visibility</p:attrName>
                                        </p:attrNameLst>
                                      </p:cBhvr>
                                      <p:to>
                                        <p:strVal val="visible"/>
                                      </p:to>
                                    </p:set>
                                    <p:anim calcmode="lin" valueType="num">
                                      <p:cBhvr additive="base">
                                        <p:cTn id="49"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1066800"/>
          </a:xfrm>
        </p:spPr>
        <p:txBody>
          <a:bodyPr>
            <a:normAutofit/>
          </a:bodyPr>
          <a:lstStyle/>
          <a:p>
            <a:r>
              <a:rPr lang="fa-IR" b="1" dirty="0" smtClean="0">
                <a:solidFill>
                  <a:srgbClr val="FFFF00"/>
                </a:solidFill>
                <a:cs typeface="B Traffic" pitchFamily="2" charset="-78"/>
              </a:rPr>
              <a:t>         مهارتهاي مورد نياز سرپرستي</a:t>
            </a:r>
            <a:endParaRPr lang="fa-IR" b="1" dirty="0">
              <a:solidFill>
                <a:srgbClr val="FFFF00"/>
              </a:solidFill>
              <a:cs typeface="B Traffic" pitchFamily="2" charset="-78"/>
            </a:endParaRPr>
          </a:p>
        </p:txBody>
      </p:sp>
      <p:sp>
        <p:nvSpPr>
          <p:cNvPr id="3" name="Subtitle 2"/>
          <p:cNvSpPr>
            <a:spLocks noGrp="1"/>
          </p:cNvSpPr>
          <p:nvPr>
            <p:ph type="subTitle" idx="1"/>
          </p:nvPr>
        </p:nvSpPr>
        <p:spPr>
          <a:xfrm>
            <a:off x="0" y="1066800"/>
            <a:ext cx="9144000" cy="5791200"/>
          </a:xfrm>
        </p:spPr>
        <p:txBody>
          <a:bodyPr>
            <a:normAutofit/>
          </a:bodyPr>
          <a:lstStyle/>
          <a:p>
            <a:pPr algn="r" rtl="1">
              <a:buFont typeface="Wingdings" pitchFamily="2" charset="2"/>
              <a:buChar char="v"/>
            </a:pPr>
            <a:r>
              <a:rPr lang="fa-IR" sz="4300" b="1" dirty="0" smtClean="0">
                <a:solidFill>
                  <a:srgbClr val="FFFF00"/>
                </a:solidFill>
                <a:cs typeface="B Traffic" pitchFamily="2" charset="-78"/>
              </a:rPr>
              <a:t>* مهارتهاي ادراكي :  </a:t>
            </a:r>
          </a:p>
          <a:p>
            <a:pPr algn="r" rtl="1"/>
            <a:r>
              <a:rPr lang="fa-IR" sz="3200" b="1" dirty="0" smtClean="0">
                <a:cs typeface="B Traffic" pitchFamily="2" charset="-78"/>
              </a:rPr>
              <a:t>                                                                                                          </a:t>
            </a:r>
          </a:p>
          <a:p>
            <a:pPr algn="r" rtl="1">
              <a:buFont typeface="Arial" pitchFamily="34" charset="0"/>
              <a:buChar char="•"/>
            </a:pPr>
            <a:r>
              <a:rPr lang="fa-IR" sz="3900" b="1" dirty="0" smtClean="0">
                <a:cs typeface="B Traffic" pitchFamily="2" charset="-78"/>
              </a:rPr>
              <a:t>  </a:t>
            </a:r>
            <a:r>
              <a:rPr lang="fa-IR" sz="3500" b="1" dirty="0" smtClean="0">
                <a:solidFill>
                  <a:srgbClr val="0070C0"/>
                </a:solidFill>
                <a:cs typeface="B Traffic" pitchFamily="2" charset="-78"/>
              </a:rPr>
              <a:t>توانايي هماهنگ كردن كليه فعاليتهاي سازمان </a:t>
            </a:r>
          </a:p>
          <a:p>
            <a:pPr algn="r" rtl="1">
              <a:buFont typeface="Arial" pitchFamily="34" charset="0"/>
              <a:buChar char="•"/>
            </a:pPr>
            <a:endParaRPr lang="fa-IR" sz="3500" b="1" dirty="0" smtClean="0">
              <a:solidFill>
                <a:srgbClr val="0070C0"/>
              </a:solidFill>
              <a:cs typeface="B Traffic" pitchFamily="2" charset="-78"/>
            </a:endParaRPr>
          </a:p>
          <a:p>
            <a:pPr algn="r" rtl="1">
              <a:buFont typeface="Arial" pitchFamily="34" charset="0"/>
              <a:buChar char="•"/>
            </a:pPr>
            <a:r>
              <a:rPr lang="fa-IR" sz="3500" b="1" dirty="0" smtClean="0">
                <a:solidFill>
                  <a:srgbClr val="0070C0"/>
                </a:solidFill>
                <a:cs typeface="B Traffic" pitchFamily="2" charset="-78"/>
              </a:rPr>
              <a:t> بصورت يك  سيستم روابط متقابل بخشها ، </a:t>
            </a:r>
          </a:p>
          <a:p>
            <a:pPr algn="r" rtl="1">
              <a:buFont typeface="Arial" pitchFamily="34" charset="0"/>
              <a:buChar char="•"/>
            </a:pPr>
            <a:endParaRPr lang="fa-IR" sz="3500" b="1" dirty="0" smtClean="0">
              <a:solidFill>
                <a:srgbClr val="0070C0"/>
              </a:solidFill>
              <a:cs typeface="B Traffic" pitchFamily="2" charset="-78"/>
            </a:endParaRPr>
          </a:p>
          <a:p>
            <a:pPr algn="r" rtl="1">
              <a:buFont typeface="Arial" pitchFamily="34" charset="0"/>
              <a:buChar char="•"/>
            </a:pPr>
            <a:r>
              <a:rPr lang="fa-IR" sz="3500" b="1" dirty="0" smtClean="0">
                <a:solidFill>
                  <a:srgbClr val="0070C0"/>
                </a:solidFill>
                <a:cs typeface="B Traffic" pitchFamily="2" charset="-78"/>
              </a:rPr>
              <a:t>  چگونگي تاثير هر تغيير در هر</a:t>
            </a:r>
          </a:p>
          <a:p>
            <a:pPr algn="r" rtl="1">
              <a:buFont typeface="Arial" pitchFamily="34" charset="0"/>
              <a:buChar char="•"/>
            </a:pPr>
            <a:r>
              <a:rPr lang="fa-IR" sz="3500" b="1" dirty="0" smtClean="0">
                <a:solidFill>
                  <a:srgbClr val="0070C0"/>
                </a:solidFill>
                <a:cs typeface="B Traffic" pitchFamily="2" charset="-78"/>
              </a:rPr>
              <a:t> قسمت از كاركردهاي اين مهارت است . </a:t>
            </a:r>
          </a:p>
          <a:p>
            <a:pPr algn="r" rtl="1">
              <a:buFont typeface="Arial" pitchFamily="34" charset="0"/>
              <a:buChar char="•"/>
            </a:pPr>
            <a:endParaRPr lang="fa-IR" sz="3200" b="1" dirty="0" smtClean="0">
              <a:cs typeface="B Traffic" pitchFamily="2" charset="-78"/>
            </a:endParaRPr>
          </a:p>
          <a:p>
            <a:pPr algn="r" rtl="1"/>
            <a:r>
              <a:rPr lang="fa-IR" sz="3200" b="1" dirty="0" smtClean="0">
                <a:cs typeface="B Traffic" pitchFamily="2" charset="-78"/>
              </a:rPr>
              <a:t>  </a:t>
            </a:r>
            <a:endParaRPr lang="en-US" sz="3200" b="1" dirty="0" smtClean="0">
              <a:cs typeface="B Traffic" pitchFamily="2" charset="-78"/>
            </a:endParaRPr>
          </a:p>
          <a:p>
            <a:pPr algn="r" rtl="1"/>
            <a:endParaRPr lang="en-US" sz="3200" b="1" dirty="0" smtClean="0">
              <a:cs typeface="B Traffic" pitchFamily="2" charset="-78"/>
            </a:endParaRPr>
          </a:p>
          <a:p>
            <a:pPr algn="r" rtl="1"/>
            <a:endParaRPr lang="en-US" sz="3200" b="1" dirty="0" smtClean="0">
              <a:cs typeface="B Traffic" pitchFamily="2" charset="-78"/>
            </a:endParaRPr>
          </a:p>
          <a:p>
            <a:pPr algn="r" rtl="1"/>
            <a:endParaRPr lang="fa-IR" sz="3200" b="1" dirty="0">
              <a:cs typeface="B Traffic" pitchFamily="2" charset="-78"/>
            </a:endParaRPr>
          </a:p>
        </p:txBody>
      </p:sp>
      <p:pic>
        <p:nvPicPr>
          <p:cNvPr id="23554" name="Picture 2" descr="C:\Program Files\Microsoft Office\MEDIA\CAGCAT10\j0291984.wmf"/>
          <p:cNvPicPr>
            <a:picLocks noChangeAspect="1" noChangeArrowheads="1"/>
          </p:cNvPicPr>
          <p:nvPr/>
        </p:nvPicPr>
        <p:blipFill>
          <a:blip r:embed="rId2" cstate="print"/>
          <a:srcRect/>
          <a:stretch>
            <a:fillRect/>
          </a:stretch>
        </p:blipFill>
        <p:spPr bwMode="auto">
          <a:xfrm>
            <a:off x="-152400" y="2667000"/>
            <a:ext cx="3048000" cy="4191000"/>
          </a:xfrm>
          <a:prstGeom prst="rect">
            <a:avLst/>
          </a:prstGeom>
          <a:noFill/>
        </p:spPr>
      </p:pic>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additive="base">
                                        <p:cTn id="3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 calcmode="lin" valueType="num">
                                      <p:cBhvr additive="base">
                                        <p:cTn id="37"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anim calcmode="lin" valueType="num">
                                      <p:cBhvr additive="base">
                                        <p:cTn id="43"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1066800"/>
          </a:xfrm>
        </p:spPr>
        <p:txBody>
          <a:bodyPr>
            <a:normAutofit/>
          </a:bodyPr>
          <a:lstStyle/>
          <a:p>
            <a:r>
              <a:rPr lang="fa-IR" b="1" dirty="0" smtClean="0">
                <a:solidFill>
                  <a:srgbClr val="FFFF00"/>
                </a:solidFill>
                <a:cs typeface="B Traffic" pitchFamily="2" charset="-78"/>
              </a:rPr>
              <a:t>         مهارتهاي مورد نياز سرپرستي</a:t>
            </a:r>
            <a:endParaRPr lang="fa-IR" b="1" dirty="0">
              <a:solidFill>
                <a:srgbClr val="FFFF00"/>
              </a:solidFill>
              <a:cs typeface="B Traffic" pitchFamily="2" charset="-78"/>
            </a:endParaRPr>
          </a:p>
        </p:txBody>
      </p:sp>
      <p:sp>
        <p:nvSpPr>
          <p:cNvPr id="3" name="Subtitle 2"/>
          <p:cNvSpPr>
            <a:spLocks noGrp="1"/>
          </p:cNvSpPr>
          <p:nvPr>
            <p:ph type="subTitle" idx="1"/>
          </p:nvPr>
        </p:nvSpPr>
        <p:spPr>
          <a:xfrm>
            <a:off x="0" y="1066800"/>
            <a:ext cx="9144000" cy="5791200"/>
          </a:xfrm>
        </p:spPr>
        <p:txBody>
          <a:bodyPr>
            <a:normAutofit/>
          </a:bodyPr>
          <a:lstStyle/>
          <a:p>
            <a:pPr algn="r" rtl="1"/>
            <a:r>
              <a:rPr lang="fa-IR" sz="3200" b="1" dirty="0" smtClean="0">
                <a:cs typeface="B Traffic" pitchFamily="2" charset="-78"/>
              </a:rPr>
              <a:t>  </a:t>
            </a:r>
          </a:p>
          <a:p>
            <a:pPr algn="r" rtl="1">
              <a:buFont typeface="Wingdings" pitchFamily="2" charset="2"/>
              <a:buChar char="v"/>
            </a:pPr>
            <a:r>
              <a:rPr lang="fa-IR" sz="4400" b="1" dirty="0" smtClean="0">
                <a:solidFill>
                  <a:srgbClr val="FFFF00"/>
                </a:solidFill>
                <a:cs typeface="B Traffic" pitchFamily="2" charset="-78"/>
              </a:rPr>
              <a:t> مهارتهاي تصميم گيري :</a:t>
            </a:r>
          </a:p>
          <a:p>
            <a:pPr algn="r" rtl="1"/>
            <a:r>
              <a:rPr lang="fa-IR" sz="3600" b="1" dirty="0" smtClean="0">
                <a:solidFill>
                  <a:srgbClr val="0070C0"/>
                </a:solidFill>
                <a:cs typeface="B Traffic" pitchFamily="2" charset="-78"/>
              </a:rPr>
              <a:t>  </a:t>
            </a:r>
            <a:r>
              <a:rPr lang="fa-IR" sz="3400" b="1" dirty="0" smtClean="0">
                <a:solidFill>
                  <a:srgbClr val="0070C0"/>
                </a:solidFill>
                <a:cs typeface="B Traffic" pitchFamily="2" charset="-78"/>
              </a:rPr>
              <a:t>انتخاب يك راهكاراز بين راههاي </a:t>
            </a:r>
          </a:p>
          <a:p>
            <a:pPr algn="r" rtl="1"/>
            <a:r>
              <a:rPr lang="fa-IR" sz="3400" b="1" dirty="0" smtClean="0">
                <a:solidFill>
                  <a:srgbClr val="0070C0"/>
                </a:solidFill>
                <a:cs typeface="B Traffic" pitchFamily="2" charset="-78"/>
              </a:rPr>
              <a:t>گوناگون، </a:t>
            </a:r>
            <a:r>
              <a:rPr lang="fa-IR" sz="3600" b="1" dirty="0" smtClean="0">
                <a:solidFill>
                  <a:srgbClr val="0070C0"/>
                </a:solidFill>
                <a:cs typeface="B Traffic" pitchFamily="2" charset="-78"/>
              </a:rPr>
              <a:t>قدرت تجزيه  وتحليل</a:t>
            </a:r>
          </a:p>
          <a:p>
            <a:pPr algn="r" rtl="1"/>
            <a:r>
              <a:rPr lang="fa-IR" sz="3600" b="1" dirty="0" smtClean="0">
                <a:solidFill>
                  <a:srgbClr val="0070C0"/>
                </a:solidFill>
                <a:cs typeface="B Traffic" pitchFamily="2" charset="-78"/>
              </a:rPr>
              <a:t>  اطلاعات و اتخاذ تصميم مناسب</a:t>
            </a:r>
          </a:p>
          <a:p>
            <a:pPr algn="r" rtl="1"/>
            <a:r>
              <a:rPr lang="fa-IR" sz="3600" b="1" dirty="0" smtClean="0">
                <a:solidFill>
                  <a:srgbClr val="0070C0"/>
                </a:solidFill>
                <a:cs typeface="B Traffic" pitchFamily="2" charset="-78"/>
              </a:rPr>
              <a:t> از كاركرد  اين مهارت محسوب</a:t>
            </a:r>
          </a:p>
          <a:p>
            <a:pPr algn="r" rtl="1"/>
            <a:r>
              <a:rPr lang="fa-IR" sz="3600" b="1" dirty="0" smtClean="0">
                <a:solidFill>
                  <a:srgbClr val="0070C0"/>
                </a:solidFill>
                <a:cs typeface="B Traffic" pitchFamily="2" charset="-78"/>
              </a:rPr>
              <a:t> مي شود </a:t>
            </a:r>
            <a:r>
              <a:rPr lang="fa-IR" sz="3600" b="1" dirty="0" smtClean="0">
                <a:cs typeface="B Traffic" pitchFamily="2" charset="-78"/>
              </a:rPr>
              <a:t>.</a:t>
            </a:r>
          </a:p>
          <a:p>
            <a:pPr algn="r" rtl="1"/>
            <a:r>
              <a:rPr lang="fa-IR" sz="3200" b="1" dirty="0" smtClean="0">
                <a:cs typeface="B Traffic" pitchFamily="2" charset="-78"/>
              </a:rPr>
              <a:t> فردی که در تصمیم گیری  قدرت بالایی دارد می تواند بسیار منطقی و خلاقانه از قدرت تفکر خود استفاده کند .  </a:t>
            </a:r>
          </a:p>
          <a:p>
            <a:pPr algn="r" rtl="1"/>
            <a:endParaRPr lang="fa-IR" sz="3200" b="1" dirty="0" smtClean="0">
              <a:cs typeface="B Traffic" pitchFamily="2" charset="-78"/>
            </a:endParaRPr>
          </a:p>
          <a:p>
            <a:pPr algn="r" rtl="1"/>
            <a:endParaRPr lang="en-US" sz="3200" b="1" dirty="0" smtClean="0">
              <a:cs typeface="B Traffic" pitchFamily="2" charset="-78"/>
            </a:endParaRPr>
          </a:p>
          <a:p>
            <a:pPr algn="r" rtl="1"/>
            <a:endParaRPr lang="en-US" sz="3200" b="1" dirty="0" smtClean="0">
              <a:cs typeface="B Traffic" pitchFamily="2" charset="-78"/>
            </a:endParaRPr>
          </a:p>
          <a:p>
            <a:pPr algn="r" rtl="1"/>
            <a:endParaRPr lang="fa-IR" sz="3200" b="1" dirty="0">
              <a:cs typeface="B Traffic" pitchFamily="2" charset="-78"/>
            </a:endParaRPr>
          </a:p>
        </p:txBody>
      </p:sp>
      <p:pic>
        <p:nvPicPr>
          <p:cNvPr id="26626" name="Picture 2" descr="C:\Program Files\Microsoft Office\MEDIA\CAGCAT10\j0195384.wmf"/>
          <p:cNvPicPr>
            <a:picLocks noChangeAspect="1" noChangeArrowheads="1"/>
          </p:cNvPicPr>
          <p:nvPr/>
        </p:nvPicPr>
        <p:blipFill>
          <a:blip r:embed="rId2" cstate="print"/>
          <a:srcRect/>
          <a:stretch>
            <a:fillRect/>
          </a:stretch>
        </p:blipFill>
        <p:spPr bwMode="auto">
          <a:xfrm>
            <a:off x="0" y="1447800"/>
            <a:ext cx="2743200" cy="3581400"/>
          </a:xfrm>
          <a:prstGeom prst="rect">
            <a:avLst/>
          </a:prstGeom>
          <a:noFill/>
        </p:spPr>
      </p:pic>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1066800"/>
          </a:xfrm>
        </p:spPr>
        <p:txBody>
          <a:bodyPr>
            <a:normAutofit/>
          </a:bodyPr>
          <a:lstStyle/>
          <a:p>
            <a:r>
              <a:rPr lang="fa-IR" b="1" dirty="0" smtClean="0">
                <a:solidFill>
                  <a:srgbClr val="FFFF00"/>
                </a:solidFill>
                <a:cs typeface="B Traffic" pitchFamily="2" charset="-78"/>
              </a:rPr>
              <a:t>                 اصول سرپرستي</a:t>
            </a:r>
            <a:endParaRPr lang="fa-IR" b="1" dirty="0">
              <a:solidFill>
                <a:srgbClr val="FFFF00"/>
              </a:solidFill>
              <a:cs typeface="B Traffic" pitchFamily="2" charset="-78"/>
            </a:endParaRPr>
          </a:p>
        </p:txBody>
      </p:sp>
      <p:sp>
        <p:nvSpPr>
          <p:cNvPr id="3" name="Subtitle 2"/>
          <p:cNvSpPr>
            <a:spLocks noGrp="1"/>
          </p:cNvSpPr>
          <p:nvPr>
            <p:ph type="subTitle" idx="1"/>
          </p:nvPr>
        </p:nvSpPr>
        <p:spPr>
          <a:xfrm>
            <a:off x="0" y="1066800"/>
            <a:ext cx="9144000" cy="5791200"/>
          </a:xfrm>
        </p:spPr>
        <p:txBody>
          <a:bodyPr>
            <a:normAutofit fontScale="85000" lnSpcReduction="10000"/>
          </a:bodyPr>
          <a:lstStyle/>
          <a:p>
            <a:pPr algn="r" rtl="1"/>
            <a:endParaRPr lang="fa-IR" sz="3200" b="1" dirty="0" smtClean="0">
              <a:cs typeface="B Traffic" pitchFamily="2" charset="-78"/>
            </a:endParaRPr>
          </a:p>
          <a:p>
            <a:pPr algn="r" rtl="1">
              <a:buFont typeface="Wingdings" pitchFamily="2" charset="2"/>
              <a:buChar char="q"/>
            </a:pPr>
            <a:r>
              <a:rPr lang="fa-IR" sz="3300" b="1" dirty="0" smtClean="0">
                <a:cs typeface="B Traffic" pitchFamily="2" charset="-78"/>
              </a:rPr>
              <a:t>   </a:t>
            </a:r>
            <a:r>
              <a:rPr lang="fa-IR" sz="3300" b="1" dirty="0" smtClean="0">
                <a:cs typeface="B Traffic" pitchFamily="2" charset="-78"/>
              </a:rPr>
              <a:t>در </a:t>
            </a:r>
            <a:r>
              <a:rPr lang="fa-IR" sz="3300" b="1" dirty="0" smtClean="0">
                <a:cs typeface="B Traffic" pitchFamily="2" charset="-78"/>
              </a:rPr>
              <a:t>متون فارسي سرپرست :مترادف </a:t>
            </a:r>
            <a:r>
              <a:rPr lang="fa-IR" sz="3300" b="1" dirty="0" smtClean="0">
                <a:solidFill>
                  <a:srgbClr val="FFFF00"/>
                </a:solidFill>
                <a:cs typeface="B Traffic" pitchFamily="2" charset="-78"/>
              </a:rPr>
              <a:t>سرور</a:t>
            </a:r>
            <a:r>
              <a:rPr lang="fa-IR" sz="3300" b="1" dirty="0" smtClean="0">
                <a:cs typeface="B Traffic" pitchFamily="2" charset="-78"/>
              </a:rPr>
              <a:t> ،</a:t>
            </a:r>
            <a:r>
              <a:rPr lang="en-US" sz="3300" b="1" dirty="0" smtClean="0">
                <a:cs typeface="B Traffic" pitchFamily="2" charset="-78"/>
              </a:rPr>
              <a:t>  </a:t>
            </a:r>
            <a:r>
              <a:rPr lang="fa-IR" sz="3300" b="1" dirty="0" smtClean="0">
                <a:solidFill>
                  <a:srgbClr val="00B0F0"/>
                </a:solidFill>
                <a:cs typeface="B Traffic" pitchFamily="2" charset="-78"/>
              </a:rPr>
              <a:t>بزرگ</a:t>
            </a:r>
            <a:r>
              <a:rPr lang="fa-IR" sz="3300" b="1" dirty="0" smtClean="0">
                <a:solidFill>
                  <a:srgbClr val="FFC000"/>
                </a:solidFill>
                <a:cs typeface="B Traffic" pitchFamily="2" charset="-78"/>
              </a:rPr>
              <a:t> </a:t>
            </a:r>
            <a:r>
              <a:rPr lang="fa-IR" sz="3300" b="1" dirty="0" smtClean="0">
                <a:cs typeface="B Traffic" pitchFamily="2" charset="-78"/>
              </a:rPr>
              <a:t>، </a:t>
            </a:r>
            <a:r>
              <a:rPr lang="fa-IR" sz="3300" b="1" dirty="0" smtClean="0">
                <a:solidFill>
                  <a:schemeClr val="bg2">
                    <a:lumMod val="20000"/>
                    <a:lumOff val="80000"/>
                  </a:schemeClr>
                </a:solidFill>
                <a:cs typeface="B Traffic" pitchFamily="2" charset="-78"/>
              </a:rPr>
              <a:t>رئيس  </a:t>
            </a:r>
          </a:p>
          <a:p>
            <a:pPr algn="r" rtl="1">
              <a:buFont typeface="Wingdings" pitchFamily="2" charset="2"/>
              <a:buChar char="q"/>
            </a:pPr>
            <a:r>
              <a:rPr lang="fa-IR" sz="3500" b="1" dirty="0" smtClean="0">
                <a:solidFill>
                  <a:schemeClr val="bg2">
                    <a:lumMod val="20000"/>
                    <a:lumOff val="80000"/>
                  </a:schemeClr>
                </a:solidFill>
                <a:cs typeface="B Traffic" pitchFamily="2" charset="-78"/>
              </a:rPr>
              <a:t>            </a:t>
            </a:r>
            <a:r>
              <a:rPr lang="fa-IR" sz="3500" b="1" dirty="0" smtClean="0">
                <a:cs typeface="B Traffic" pitchFamily="2" charset="-78"/>
              </a:rPr>
              <a:t>در فرهنگ</a:t>
            </a:r>
            <a:r>
              <a:rPr lang="en-US" sz="3500" b="1" dirty="0" smtClean="0">
                <a:cs typeface="B Traffic" pitchFamily="2" charset="-78"/>
              </a:rPr>
              <a:t> </a:t>
            </a:r>
            <a:r>
              <a:rPr lang="fa-IR" sz="3500" b="1" dirty="0" smtClean="0">
                <a:cs typeface="B Traffic" pitchFamily="2" charset="-78"/>
              </a:rPr>
              <a:t>آمريكايي </a:t>
            </a:r>
            <a:r>
              <a:rPr lang="fa-IR" sz="3500" b="1" dirty="0" smtClean="0">
                <a:solidFill>
                  <a:schemeClr val="bg2">
                    <a:lumMod val="20000"/>
                    <a:lumOff val="80000"/>
                  </a:schemeClr>
                </a:solidFill>
                <a:cs typeface="B Traffic" pitchFamily="2" charset="-78"/>
              </a:rPr>
              <a:t>: فرد پيشرو</a:t>
            </a:r>
          </a:p>
          <a:p>
            <a:pPr algn="r" rtl="1">
              <a:buFont typeface="Wingdings" pitchFamily="2" charset="2"/>
              <a:buChar char="q"/>
            </a:pPr>
            <a:r>
              <a:rPr lang="fa-IR" sz="3500" b="1" dirty="0" smtClean="0">
                <a:cs typeface="B Traffic" pitchFamily="2" charset="-78"/>
              </a:rPr>
              <a:t>            در آلماني  : </a:t>
            </a:r>
            <a:r>
              <a:rPr lang="fa-IR" sz="3500" b="1" dirty="0" smtClean="0">
                <a:solidFill>
                  <a:srgbClr val="FFFF00"/>
                </a:solidFill>
                <a:cs typeface="B Traffic" pitchFamily="2" charset="-78"/>
              </a:rPr>
              <a:t>كارگر پيشرو</a:t>
            </a:r>
          </a:p>
          <a:p>
            <a:pPr algn="r" rtl="1">
              <a:buFont typeface="Wingdings" pitchFamily="2" charset="2"/>
              <a:buChar char="q"/>
            </a:pPr>
            <a:r>
              <a:rPr lang="fa-IR" sz="3500" b="1" dirty="0" smtClean="0">
                <a:cs typeface="B Traffic" pitchFamily="2" charset="-78"/>
              </a:rPr>
              <a:t>             در انگليسي : </a:t>
            </a:r>
            <a:r>
              <a:rPr lang="fa-IR" sz="3500" b="1" dirty="0" smtClean="0">
                <a:solidFill>
                  <a:srgbClr val="00B0F0"/>
                </a:solidFill>
                <a:cs typeface="B Traffic" pitchFamily="2" charset="-78"/>
              </a:rPr>
              <a:t>مسئولان   </a:t>
            </a:r>
            <a:r>
              <a:rPr lang="fa-IR" sz="3500" b="1" dirty="0" smtClean="0">
                <a:cs typeface="B Traffic" pitchFamily="2" charset="-78"/>
              </a:rPr>
              <a:t>    </a:t>
            </a:r>
          </a:p>
          <a:p>
            <a:pPr algn="r" rtl="1">
              <a:buFont typeface="Wingdings" pitchFamily="2" charset="2"/>
              <a:buChar char="v"/>
            </a:pPr>
            <a:r>
              <a:rPr lang="fa-IR" sz="3500" b="1" dirty="0" smtClean="0">
                <a:solidFill>
                  <a:srgbClr val="C00000"/>
                </a:solidFill>
                <a:cs typeface="B Traffic" pitchFamily="2" charset="-78"/>
              </a:rPr>
              <a:t>مفهوم سرپرستي : مواظبت ونگهداري اشخاص واشياء يا </a:t>
            </a:r>
            <a:r>
              <a:rPr lang="fa-IR" sz="3500" b="1" dirty="0" smtClean="0">
                <a:solidFill>
                  <a:srgbClr val="C00000"/>
                </a:solidFill>
                <a:cs typeface="B Traffic" pitchFamily="2" charset="-78"/>
              </a:rPr>
              <a:t>    </a:t>
            </a:r>
          </a:p>
          <a:p>
            <a:pPr algn="r" rtl="1"/>
            <a:r>
              <a:rPr lang="fa-IR" sz="3500" b="1" dirty="0" smtClean="0">
                <a:solidFill>
                  <a:srgbClr val="C00000"/>
                </a:solidFill>
                <a:cs typeface="B Traffic" pitchFamily="2" charset="-78"/>
              </a:rPr>
              <a:t> </a:t>
            </a:r>
            <a:r>
              <a:rPr lang="fa-IR" sz="3500" b="1" dirty="0" smtClean="0">
                <a:solidFill>
                  <a:srgbClr val="C00000"/>
                </a:solidFill>
                <a:cs typeface="B Traffic" pitchFamily="2" charset="-78"/>
              </a:rPr>
              <a:t>   </a:t>
            </a:r>
            <a:r>
              <a:rPr lang="fa-IR" sz="3500" b="1" dirty="0" smtClean="0">
                <a:solidFill>
                  <a:srgbClr val="C00000"/>
                </a:solidFill>
                <a:cs typeface="B Traffic" pitchFamily="2" charset="-78"/>
              </a:rPr>
              <a:t>سازمان </a:t>
            </a:r>
            <a:r>
              <a:rPr lang="fa-IR" sz="3500" b="1" dirty="0" smtClean="0">
                <a:solidFill>
                  <a:srgbClr val="C00000"/>
                </a:solidFill>
                <a:cs typeface="B Traffic" pitchFamily="2" charset="-78"/>
              </a:rPr>
              <a:t>را ميرساند</a:t>
            </a:r>
            <a:endParaRPr lang="en-US" sz="3500" b="1" dirty="0" smtClean="0">
              <a:solidFill>
                <a:srgbClr val="C00000"/>
              </a:solidFill>
              <a:cs typeface="B Traffic" pitchFamily="2" charset="-78"/>
            </a:endParaRPr>
          </a:p>
          <a:p>
            <a:pPr algn="r" rtl="1"/>
            <a:r>
              <a:rPr lang="fa-IR" sz="3500" b="1" dirty="0" smtClean="0">
                <a:solidFill>
                  <a:srgbClr val="C00000"/>
                </a:solidFill>
                <a:cs typeface="B Traffic" pitchFamily="2" charset="-78"/>
              </a:rPr>
              <a:t> </a:t>
            </a:r>
          </a:p>
          <a:p>
            <a:pPr algn="r" rtl="1">
              <a:buFont typeface="Wingdings" pitchFamily="2" charset="2"/>
              <a:buChar char="v"/>
            </a:pPr>
            <a:r>
              <a:rPr lang="fa-IR" sz="3500" b="1" dirty="0" smtClean="0">
                <a:solidFill>
                  <a:srgbClr val="C00000"/>
                </a:solidFill>
                <a:cs typeface="B Traffic" pitchFamily="2" charset="-78"/>
              </a:rPr>
              <a:t> در متون مديريت : سر پرست به كسي اطلاق مي </a:t>
            </a:r>
            <a:r>
              <a:rPr lang="fa-IR" sz="3500" b="1" dirty="0" smtClean="0">
                <a:solidFill>
                  <a:srgbClr val="C00000"/>
                </a:solidFill>
                <a:cs typeface="B Traffic" pitchFamily="2" charset="-78"/>
              </a:rPr>
              <a:t>شود</a:t>
            </a:r>
          </a:p>
          <a:p>
            <a:pPr algn="r" rtl="1"/>
            <a:r>
              <a:rPr lang="fa-IR" sz="3500" b="1" dirty="0" smtClean="0">
                <a:solidFill>
                  <a:srgbClr val="C00000"/>
                </a:solidFill>
                <a:cs typeface="B Traffic" pitchFamily="2" charset="-78"/>
              </a:rPr>
              <a:t>       كه </a:t>
            </a:r>
            <a:r>
              <a:rPr lang="fa-IR" sz="3500" b="1" dirty="0" smtClean="0">
                <a:solidFill>
                  <a:srgbClr val="C00000"/>
                </a:solidFill>
                <a:cs typeface="B Traffic" pitchFamily="2" charset="-78"/>
              </a:rPr>
              <a:t>مسئوليت </a:t>
            </a:r>
            <a:r>
              <a:rPr lang="en-US" sz="3500" b="1" dirty="0" smtClean="0">
                <a:solidFill>
                  <a:srgbClr val="C00000"/>
                </a:solidFill>
                <a:cs typeface="B Traffic" pitchFamily="2" charset="-78"/>
              </a:rPr>
              <a:t> </a:t>
            </a:r>
            <a:r>
              <a:rPr lang="fa-IR" sz="3500" b="1" dirty="0" smtClean="0">
                <a:solidFill>
                  <a:srgbClr val="C00000"/>
                </a:solidFill>
                <a:cs typeface="B Traffic" pitchFamily="2" charset="-78"/>
              </a:rPr>
              <a:t>هدايت </a:t>
            </a:r>
            <a:r>
              <a:rPr lang="fa-IR" sz="3500" b="1" dirty="0" smtClean="0">
                <a:solidFill>
                  <a:srgbClr val="C00000"/>
                </a:solidFill>
                <a:cs typeface="B Traffic" pitchFamily="2" charset="-78"/>
              </a:rPr>
              <a:t>و اداره ديگران را بعهده دارد .</a:t>
            </a:r>
          </a:p>
          <a:p>
            <a:pPr algn="r" rtl="1"/>
            <a:r>
              <a:rPr lang="fa-IR" sz="3500" b="1" dirty="0" smtClean="0">
                <a:solidFill>
                  <a:srgbClr val="C00000"/>
                </a:solidFill>
                <a:cs typeface="B Traffic" pitchFamily="2" charset="-78"/>
              </a:rPr>
              <a:t>                       </a:t>
            </a:r>
          </a:p>
          <a:p>
            <a:pPr algn="r" rtl="1">
              <a:buFont typeface="Wingdings" pitchFamily="2" charset="2"/>
              <a:buChar char="v"/>
            </a:pPr>
            <a:r>
              <a:rPr lang="fa-IR" sz="3500" b="1" dirty="0" smtClean="0">
                <a:solidFill>
                  <a:srgbClr val="C00000"/>
                </a:solidFill>
                <a:cs typeface="B Traffic" pitchFamily="2" charset="-78"/>
              </a:rPr>
              <a:t>   : فردي است كه به طور مستقيم هدايت كار و فعاليت</a:t>
            </a:r>
            <a:r>
              <a:rPr lang="en-US" sz="3500" b="1" dirty="0" smtClean="0">
                <a:solidFill>
                  <a:srgbClr val="C00000"/>
                </a:solidFill>
                <a:cs typeface="B Traffic" pitchFamily="2" charset="-78"/>
              </a:rPr>
              <a:t> </a:t>
            </a:r>
            <a:r>
              <a:rPr lang="fa-IR" sz="3500" b="1" dirty="0" smtClean="0">
                <a:solidFill>
                  <a:srgbClr val="C00000"/>
                </a:solidFill>
                <a:cs typeface="B Traffic" pitchFamily="2" charset="-78"/>
              </a:rPr>
              <a:t>    </a:t>
            </a:r>
          </a:p>
          <a:p>
            <a:pPr algn="r" rtl="1"/>
            <a:r>
              <a:rPr lang="fa-IR" sz="3500" b="1" dirty="0" smtClean="0">
                <a:solidFill>
                  <a:srgbClr val="C00000"/>
                </a:solidFill>
                <a:cs typeface="B Traffic" pitchFamily="2" charset="-78"/>
              </a:rPr>
              <a:t> </a:t>
            </a:r>
            <a:r>
              <a:rPr lang="fa-IR" sz="3500" b="1" dirty="0" smtClean="0">
                <a:solidFill>
                  <a:srgbClr val="C00000"/>
                </a:solidFill>
                <a:cs typeface="B Traffic" pitchFamily="2" charset="-78"/>
              </a:rPr>
              <a:t>     </a:t>
            </a:r>
            <a:r>
              <a:rPr lang="fa-IR" sz="3500" b="1" dirty="0" smtClean="0">
                <a:solidFill>
                  <a:srgbClr val="C00000"/>
                </a:solidFill>
                <a:cs typeface="B Traffic" pitchFamily="2" charset="-78"/>
              </a:rPr>
              <a:t>كاركنان </a:t>
            </a:r>
            <a:r>
              <a:rPr lang="fa-IR" sz="3500" b="1" dirty="0" smtClean="0">
                <a:solidFill>
                  <a:srgbClr val="C00000"/>
                </a:solidFill>
                <a:cs typeface="B Traffic" pitchFamily="2" charset="-78"/>
              </a:rPr>
              <a:t>و </a:t>
            </a:r>
            <a:r>
              <a:rPr lang="en-US" sz="3500" b="1" dirty="0" smtClean="0">
                <a:solidFill>
                  <a:srgbClr val="C00000"/>
                </a:solidFill>
                <a:cs typeface="B Traffic" pitchFamily="2" charset="-78"/>
              </a:rPr>
              <a:t> </a:t>
            </a:r>
            <a:r>
              <a:rPr lang="fa-IR" sz="3500" b="1" dirty="0" smtClean="0">
                <a:solidFill>
                  <a:srgbClr val="C00000"/>
                </a:solidFill>
                <a:cs typeface="B Traffic" pitchFamily="2" charset="-78"/>
              </a:rPr>
              <a:t>زير دستان بلافصل را بر عهده</a:t>
            </a:r>
            <a:r>
              <a:rPr lang="en-US" sz="3500" b="1" dirty="0" smtClean="0">
                <a:solidFill>
                  <a:srgbClr val="C00000"/>
                </a:solidFill>
                <a:cs typeface="B Traffic" pitchFamily="2" charset="-78"/>
              </a:rPr>
              <a:t> </a:t>
            </a:r>
            <a:r>
              <a:rPr lang="fa-IR" sz="3500" b="1" dirty="0" smtClean="0">
                <a:solidFill>
                  <a:srgbClr val="C00000"/>
                </a:solidFill>
                <a:cs typeface="B Traffic" pitchFamily="2" charset="-78"/>
              </a:rPr>
              <a:t> دارد .</a:t>
            </a:r>
          </a:p>
          <a:p>
            <a:pPr algn="r" rtl="1"/>
            <a:r>
              <a:rPr lang="fa-IR" b="1" dirty="0" smtClean="0">
                <a:solidFill>
                  <a:srgbClr val="C00000"/>
                </a:solidFill>
                <a:cs typeface="B Traffic" pitchFamily="2" charset="-78"/>
              </a:rPr>
              <a:t>      </a:t>
            </a: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 calcmode="lin" valueType="num">
                                      <p:cBhvr additive="base">
                                        <p:cTn id="4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8" end="8"/>
                                            </p:txEl>
                                          </p:spTgt>
                                        </p:tgtEl>
                                        <p:attrNameLst>
                                          <p:attrName>style.visibility</p:attrName>
                                        </p:attrNameLst>
                                      </p:cBhvr>
                                      <p:to>
                                        <p:strVal val="visible"/>
                                      </p:to>
                                    </p:set>
                                    <p:anim calcmode="lin" valueType="num">
                                      <p:cBhvr additive="base">
                                        <p:cTn id="49"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9" end="9"/>
                                            </p:txEl>
                                          </p:spTgt>
                                        </p:tgtEl>
                                        <p:attrNameLst>
                                          <p:attrName>style.visibility</p:attrName>
                                        </p:attrNameLst>
                                      </p:cBhvr>
                                      <p:to>
                                        <p:strVal val="visible"/>
                                      </p:to>
                                    </p:set>
                                    <p:anim calcmode="lin" valueType="num">
                                      <p:cBhvr additive="base">
                                        <p:cTn id="55"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10" end="10"/>
                                            </p:txEl>
                                          </p:spTgt>
                                        </p:tgtEl>
                                        <p:attrNameLst>
                                          <p:attrName>style.visibility</p:attrName>
                                        </p:attrNameLst>
                                      </p:cBhvr>
                                      <p:to>
                                        <p:strVal val="visible"/>
                                      </p:to>
                                    </p:set>
                                    <p:anim calcmode="lin" valueType="num">
                                      <p:cBhvr additive="base">
                                        <p:cTn id="61"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11" end="11"/>
                                            </p:txEl>
                                          </p:spTgt>
                                        </p:tgtEl>
                                        <p:attrNameLst>
                                          <p:attrName>style.visibility</p:attrName>
                                        </p:attrNameLst>
                                      </p:cBhvr>
                                      <p:to>
                                        <p:strVal val="visible"/>
                                      </p:to>
                                    </p:set>
                                    <p:anim calcmode="lin" valueType="num">
                                      <p:cBhvr additive="base">
                                        <p:cTn id="67"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3">
                                            <p:txEl>
                                              <p:pRg st="12" end="12"/>
                                            </p:txEl>
                                          </p:spTgt>
                                        </p:tgtEl>
                                        <p:attrNameLst>
                                          <p:attrName>style.visibility</p:attrName>
                                        </p:attrNameLst>
                                      </p:cBhvr>
                                      <p:to>
                                        <p:strVal val="visible"/>
                                      </p:to>
                                    </p:set>
                                    <p:anim calcmode="lin" valueType="num">
                                      <p:cBhvr additive="base">
                                        <p:cTn id="73" dur="500" fill="hold"/>
                                        <p:tgtEl>
                                          <p:spTgt spid="3">
                                            <p:txEl>
                                              <p:pRg st="12" end="12"/>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3">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3">
                                            <p:txEl>
                                              <p:pRg st="13" end="13"/>
                                            </p:txEl>
                                          </p:spTgt>
                                        </p:tgtEl>
                                        <p:attrNameLst>
                                          <p:attrName>style.visibility</p:attrName>
                                        </p:attrNameLst>
                                      </p:cBhvr>
                                      <p:to>
                                        <p:strVal val="visible"/>
                                      </p:to>
                                    </p:set>
                                    <p:anim calcmode="lin" valueType="num">
                                      <p:cBhvr additive="base">
                                        <p:cTn id="79" dur="500" fill="hold"/>
                                        <p:tgtEl>
                                          <p:spTgt spid="3">
                                            <p:txEl>
                                              <p:pRg st="13" end="13"/>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3">
                                            <p:txEl>
                                              <p:pRg st="13" end="1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1066800"/>
          </a:xfrm>
        </p:spPr>
        <p:txBody>
          <a:bodyPr>
            <a:normAutofit/>
          </a:bodyPr>
          <a:lstStyle/>
          <a:p>
            <a:r>
              <a:rPr lang="fa-IR" b="1" dirty="0" smtClean="0">
                <a:solidFill>
                  <a:srgbClr val="FFFF00"/>
                </a:solidFill>
                <a:cs typeface="B Traffic" pitchFamily="2" charset="-78"/>
              </a:rPr>
              <a:t>         مهارتهاي مورد نياز سرپرستي</a:t>
            </a:r>
            <a:endParaRPr lang="fa-IR" b="1" dirty="0">
              <a:solidFill>
                <a:srgbClr val="FFFF00"/>
              </a:solidFill>
              <a:cs typeface="B Traffic" pitchFamily="2" charset="-78"/>
            </a:endParaRPr>
          </a:p>
        </p:txBody>
      </p:sp>
      <p:sp>
        <p:nvSpPr>
          <p:cNvPr id="3" name="Subtitle 2"/>
          <p:cNvSpPr>
            <a:spLocks noGrp="1"/>
          </p:cNvSpPr>
          <p:nvPr>
            <p:ph type="subTitle" idx="1"/>
          </p:nvPr>
        </p:nvSpPr>
        <p:spPr>
          <a:xfrm>
            <a:off x="0" y="990600"/>
            <a:ext cx="9144000" cy="5791200"/>
          </a:xfrm>
        </p:spPr>
        <p:txBody>
          <a:bodyPr>
            <a:normAutofit/>
          </a:bodyPr>
          <a:lstStyle/>
          <a:p>
            <a:endParaRPr lang="en-US" sz="3200" dirty="0" smtClean="0">
              <a:cs typeface="0 Badr" pitchFamily="2" charset="-78"/>
            </a:endParaRPr>
          </a:p>
          <a:p>
            <a:endParaRPr lang="en-US" sz="3200" dirty="0" smtClean="0">
              <a:cs typeface="0 Badr" pitchFamily="2" charset="-78"/>
            </a:endParaRPr>
          </a:p>
          <a:p>
            <a:endParaRPr lang="en-US" sz="3200" dirty="0" smtClean="0">
              <a:cs typeface="0 Badr" pitchFamily="2" charset="-78"/>
            </a:endParaRPr>
          </a:p>
          <a:p>
            <a:r>
              <a:rPr lang="en-US" sz="3200" dirty="0" smtClean="0">
                <a:cs typeface="0 Badr" pitchFamily="2" charset="-78"/>
              </a:rPr>
              <a:t> </a:t>
            </a:r>
          </a:p>
          <a:p>
            <a:endParaRPr lang="en-US" sz="3200" dirty="0" smtClean="0">
              <a:cs typeface="0 Badr" pitchFamily="2" charset="-78"/>
            </a:endParaRPr>
          </a:p>
          <a:p>
            <a:r>
              <a:rPr lang="en-US" sz="3200" dirty="0" smtClean="0">
                <a:cs typeface="0 Badr" pitchFamily="2" charset="-78"/>
              </a:rPr>
              <a:t>    </a:t>
            </a:r>
          </a:p>
          <a:p>
            <a:endParaRPr lang="en-US" sz="3200" dirty="0" smtClean="0">
              <a:cs typeface="0 Badr" pitchFamily="2" charset="-78"/>
            </a:endParaRPr>
          </a:p>
        </p:txBody>
      </p:sp>
      <p:graphicFrame>
        <p:nvGraphicFramePr>
          <p:cNvPr id="5" name="Table 4"/>
          <p:cNvGraphicFramePr>
            <a:graphicFrameLocks noGrp="1"/>
          </p:cNvGraphicFramePr>
          <p:nvPr/>
        </p:nvGraphicFramePr>
        <p:xfrm>
          <a:off x="1143000" y="1371600"/>
          <a:ext cx="7467600" cy="2026920"/>
        </p:xfrm>
        <a:graphic>
          <a:graphicData uri="http://schemas.openxmlformats.org/drawingml/2006/table">
            <a:tbl>
              <a:tblPr firstRow="1" bandRow="1">
                <a:tableStyleId>{5C22544A-7EE6-4342-B048-85BDC9FD1C3A}</a:tableStyleId>
              </a:tblPr>
              <a:tblGrid>
                <a:gridCol w="1066800"/>
                <a:gridCol w="1508234"/>
                <a:gridCol w="1459186"/>
                <a:gridCol w="1545021"/>
                <a:gridCol w="1888359"/>
              </a:tblGrid>
              <a:tr h="370840">
                <a:tc>
                  <a:txBody>
                    <a:bodyPr/>
                    <a:lstStyle/>
                    <a:p>
                      <a:r>
                        <a:rPr lang="fa-IR" dirty="0" smtClean="0">
                          <a:cs typeface="B Traffic" pitchFamily="2" charset="-78"/>
                        </a:rPr>
                        <a:t>                  فنی </a:t>
                      </a:r>
                      <a:endParaRPr lang="en-US" dirty="0">
                        <a:cs typeface="B Traffic" pitchFamily="2" charset="-78"/>
                      </a:endParaRPr>
                    </a:p>
                  </a:txBody>
                  <a:tcPr/>
                </a:tc>
                <a:tc>
                  <a:txBody>
                    <a:bodyPr/>
                    <a:lstStyle/>
                    <a:p>
                      <a:r>
                        <a:rPr lang="fa-IR" dirty="0" smtClean="0">
                          <a:cs typeface="B Traffic" pitchFamily="2" charset="-78"/>
                        </a:rPr>
                        <a:t>                  روابط انسانی </a:t>
                      </a:r>
                      <a:endParaRPr lang="en-US" dirty="0">
                        <a:cs typeface="B Traffic" pitchFamily="2" charset="-78"/>
                      </a:endParaRPr>
                    </a:p>
                  </a:txBody>
                  <a:tcPr/>
                </a:tc>
                <a:tc>
                  <a:txBody>
                    <a:bodyPr/>
                    <a:lstStyle/>
                    <a:p>
                      <a:r>
                        <a:rPr lang="fa-IR" dirty="0" smtClean="0">
                          <a:cs typeface="B Traffic" pitchFamily="2" charset="-78"/>
                        </a:rPr>
                        <a:t>                     ادراکی </a:t>
                      </a:r>
                      <a:endParaRPr lang="en-US" dirty="0">
                        <a:cs typeface="B Traffic" pitchFamily="2" charset="-78"/>
                      </a:endParaRPr>
                    </a:p>
                  </a:txBody>
                  <a:tcPr/>
                </a:tc>
                <a:tc>
                  <a:txBody>
                    <a:bodyPr/>
                    <a:lstStyle/>
                    <a:p>
                      <a:r>
                        <a:rPr lang="fa-IR" dirty="0" smtClean="0">
                          <a:cs typeface="B Traffic" pitchFamily="2" charset="-78"/>
                        </a:rPr>
                        <a:t>                  تصمیم گیری </a:t>
                      </a:r>
                      <a:endParaRPr lang="en-US" dirty="0">
                        <a:cs typeface="B Traffic" pitchFamily="2" charset="-78"/>
                      </a:endParaRPr>
                    </a:p>
                  </a:txBody>
                  <a:tcPr/>
                </a:tc>
                <a:tc>
                  <a:txBody>
                    <a:bodyPr/>
                    <a:lstStyle/>
                    <a:p>
                      <a:r>
                        <a:rPr lang="fa-IR" dirty="0" smtClean="0">
                          <a:cs typeface="B Traffic" pitchFamily="2" charset="-78"/>
                        </a:rPr>
                        <a:t>                   مهارتها </a:t>
                      </a:r>
                    </a:p>
                    <a:p>
                      <a:endParaRPr lang="fa-IR" dirty="0" smtClean="0">
                        <a:cs typeface="B Traffic" pitchFamily="2" charset="-78"/>
                      </a:endParaRPr>
                    </a:p>
                    <a:p>
                      <a:r>
                        <a:rPr lang="fa-IR" dirty="0" smtClean="0">
                          <a:cs typeface="B Traffic" pitchFamily="2" charset="-78"/>
                        </a:rPr>
                        <a:t>سطوح مدیریت</a:t>
                      </a:r>
                      <a:endParaRPr lang="en-US" dirty="0">
                        <a:cs typeface="B Traffic" pitchFamily="2" charset="-78"/>
                      </a:endParaRPr>
                    </a:p>
                  </a:txBody>
                  <a:tcPr/>
                </a:tc>
              </a:tr>
              <a:tr h="370840">
                <a:tc>
                  <a:txBody>
                    <a:bodyPr/>
                    <a:lstStyle/>
                    <a:p>
                      <a:endParaRPr lang="en-US">
                        <a:cs typeface="B Traffic" pitchFamily="2" charset="-78"/>
                      </a:endParaRPr>
                    </a:p>
                  </a:txBody>
                  <a:tcPr/>
                </a:tc>
                <a:tc>
                  <a:txBody>
                    <a:bodyPr/>
                    <a:lstStyle/>
                    <a:p>
                      <a:endParaRPr lang="en-US">
                        <a:cs typeface="B Traffic" pitchFamily="2" charset="-78"/>
                      </a:endParaRPr>
                    </a:p>
                  </a:txBody>
                  <a:tcPr/>
                </a:tc>
                <a:tc>
                  <a:txBody>
                    <a:bodyPr/>
                    <a:lstStyle/>
                    <a:p>
                      <a:endParaRPr lang="en-US">
                        <a:cs typeface="B Traffic" pitchFamily="2" charset="-78"/>
                      </a:endParaRPr>
                    </a:p>
                  </a:txBody>
                  <a:tcPr/>
                </a:tc>
                <a:tc>
                  <a:txBody>
                    <a:bodyPr/>
                    <a:lstStyle/>
                    <a:p>
                      <a:endParaRPr lang="en-US" dirty="0">
                        <a:cs typeface="B Traffic" pitchFamily="2" charset="-78"/>
                      </a:endParaRPr>
                    </a:p>
                  </a:txBody>
                  <a:tcPr/>
                </a:tc>
                <a:tc>
                  <a:txBody>
                    <a:bodyPr/>
                    <a:lstStyle/>
                    <a:p>
                      <a:r>
                        <a:rPr lang="fa-IR" dirty="0" smtClean="0">
                          <a:cs typeface="B Traffic" pitchFamily="2" charset="-78"/>
                        </a:rPr>
                        <a:t>مدیریت عالی </a:t>
                      </a:r>
                      <a:endParaRPr lang="en-US" dirty="0">
                        <a:cs typeface="B Traffic" pitchFamily="2" charset="-78"/>
                      </a:endParaRPr>
                    </a:p>
                  </a:txBody>
                  <a:tcPr/>
                </a:tc>
              </a:tr>
              <a:tr h="370840">
                <a:tc>
                  <a:txBody>
                    <a:bodyPr/>
                    <a:lstStyle/>
                    <a:p>
                      <a:endParaRPr lang="en-US">
                        <a:cs typeface="B Traffic" pitchFamily="2" charset="-78"/>
                      </a:endParaRPr>
                    </a:p>
                  </a:txBody>
                  <a:tcPr/>
                </a:tc>
                <a:tc>
                  <a:txBody>
                    <a:bodyPr/>
                    <a:lstStyle/>
                    <a:p>
                      <a:endParaRPr lang="en-US">
                        <a:cs typeface="B Traffic" pitchFamily="2" charset="-78"/>
                      </a:endParaRPr>
                    </a:p>
                  </a:txBody>
                  <a:tcPr/>
                </a:tc>
                <a:tc>
                  <a:txBody>
                    <a:bodyPr/>
                    <a:lstStyle/>
                    <a:p>
                      <a:endParaRPr lang="en-US" dirty="0">
                        <a:cs typeface="B Traffic" pitchFamily="2" charset="-78"/>
                      </a:endParaRPr>
                    </a:p>
                  </a:txBody>
                  <a:tcPr/>
                </a:tc>
                <a:tc>
                  <a:txBody>
                    <a:bodyPr/>
                    <a:lstStyle/>
                    <a:p>
                      <a:endParaRPr lang="en-US">
                        <a:cs typeface="B Traffic" pitchFamily="2" charset="-78"/>
                      </a:endParaRPr>
                    </a:p>
                  </a:txBody>
                  <a:tcPr/>
                </a:tc>
                <a:tc>
                  <a:txBody>
                    <a:bodyPr/>
                    <a:lstStyle/>
                    <a:p>
                      <a:r>
                        <a:rPr lang="fa-IR" dirty="0" smtClean="0">
                          <a:cs typeface="B Traffic" pitchFamily="2" charset="-78"/>
                        </a:rPr>
                        <a:t>مدیریت میانی </a:t>
                      </a:r>
                      <a:endParaRPr lang="en-US" dirty="0">
                        <a:cs typeface="B Traffic" pitchFamily="2" charset="-78"/>
                      </a:endParaRPr>
                    </a:p>
                  </a:txBody>
                  <a:tcPr/>
                </a:tc>
              </a:tr>
              <a:tr h="370840">
                <a:tc>
                  <a:txBody>
                    <a:bodyPr/>
                    <a:lstStyle/>
                    <a:p>
                      <a:endParaRPr lang="en-US">
                        <a:cs typeface="B Traffic" pitchFamily="2" charset="-78"/>
                      </a:endParaRPr>
                    </a:p>
                  </a:txBody>
                  <a:tcPr/>
                </a:tc>
                <a:tc>
                  <a:txBody>
                    <a:bodyPr/>
                    <a:lstStyle/>
                    <a:p>
                      <a:endParaRPr lang="en-US">
                        <a:cs typeface="B Traffic" pitchFamily="2" charset="-78"/>
                      </a:endParaRPr>
                    </a:p>
                  </a:txBody>
                  <a:tcPr/>
                </a:tc>
                <a:tc>
                  <a:txBody>
                    <a:bodyPr/>
                    <a:lstStyle/>
                    <a:p>
                      <a:endParaRPr lang="en-US">
                        <a:cs typeface="B Traffic" pitchFamily="2" charset="-78"/>
                      </a:endParaRPr>
                    </a:p>
                  </a:txBody>
                  <a:tcPr/>
                </a:tc>
                <a:tc>
                  <a:txBody>
                    <a:bodyPr/>
                    <a:lstStyle/>
                    <a:p>
                      <a:endParaRPr lang="en-US">
                        <a:cs typeface="B Traffic" pitchFamily="2" charset="-78"/>
                      </a:endParaRPr>
                    </a:p>
                  </a:txBody>
                  <a:tcPr/>
                </a:tc>
                <a:tc>
                  <a:txBody>
                    <a:bodyPr/>
                    <a:lstStyle/>
                    <a:p>
                      <a:r>
                        <a:rPr lang="fa-IR" dirty="0" smtClean="0">
                          <a:cs typeface="B Traffic" pitchFamily="2" charset="-78"/>
                        </a:rPr>
                        <a:t>مدیریت سر پرستی</a:t>
                      </a:r>
                      <a:endParaRPr lang="en-US" dirty="0">
                        <a:cs typeface="B Traffic" pitchFamily="2" charset="-78"/>
                      </a:endParaRPr>
                    </a:p>
                  </a:txBody>
                  <a:tcPr/>
                </a:tc>
              </a:tr>
            </a:tbl>
          </a:graphicData>
        </a:graphic>
      </p:graphicFrame>
      <p:sp>
        <p:nvSpPr>
          <p:cNvPr id="7" name="Freeform 6"/>
          <p:cNvSpPr/>
          <p:nvPr/>
        </p:nvSpPr>
        <p:spPr>
          <a:xfrm>
            <a:off x="5181600" y="2286000"/>
            <a:ext cx="1441823" cy="1281953"/>
          </a:xfrm>
          <a:custGeom>
            <a:avLst/>
            <a:gdLst>
              <a:gd name="connsiteX0" fmla="*/ 0 w 832223"/>
              <a:gd name="connsiteY0" fmla="*/ 0 h 1281953"/>
              <a:gd name="connsiteX1" fmla="*/ 717176 w 832223"/>
              <a:gd name="connsiteY1" fmla="*/ 1102659 h 1281953"/>
              <a:gd name="connsiteX2" fmla="*/ 690282 w 832223"/>
              <a:gd name="connsiteY2" fmla="*/ 1075765 h 1281953"/>
              <a:gd name="connsiteX3" fmla="*/ 699247 w 832223"/>
              <a:gd name="connsiteY3" fmla="*/ 1093694 h 1281953"/>
              <a:gd name="connsiteX4" fmla="*/ 681317 w 832223"/>
              <a:gd name="connsiteY4" fmla="*/ 1075765 h 1281953"/>
              <a:gd name="connsiteX5" fmla="*/ 681317 w 832223"/>
              <a:gd name="connsiteY5" fmla="*/ 1075765 h 12819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32223" h="1281953">
                <a:moveTo>
                  <a:pt x="0" y="0"/>
                </a:moveTo>
                <a:lnTo>
                  <a:pt x="717176" y="1102659"/>
                </a:lnTo>
                <a:cubicBezTo>
                  <a:pt x="832223" y="1281953"/>
                  <a:pt x="693270" y="1077259"/>
                  <a:pt x="690282" y="1075765"/>
                </a:cubicBezTo>
                <a:cubicBezTo>
                  <a:pt x="687294" y="1074271"/>
                  <a:pt x="700741" y="1093694"/>
                  <a:pt x="699247" y="1093694"/>
                </a:cubicBezTo>
                <a:cubicBezTo>
                  <a:pt x="697753" y="1093694"/>
                  <a:pt x="681317" y="1075765"/>
                  <a:pt x="681317" y="1075765"/>
                </a:cubicBezTo>
                <a:lnTo>
                  <a:pt x="681317" y="1075765"/>
                </a:lnTo>
              </a:path>
            </a:pathLst>
          </a:cu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 name="Freeform 7"/>
          <p:cNvSpPr/>
          <p:nvPr/>
        </p:nvSpPr>
        <p:spPr>
          <a:xfrm>
            <a:off x="3733800" y="2286000"/>
            <a:ext cx="2133600" cy="1143000"/>
          </a:xfrm>
          <a:custGeom>
            <a:avLst/>
            <a:gdLst>
              <a:gd name="connsiteX0" fmla="*/ 0 w 1326776"/>
              <a:gd name="connsiteY0" fmla="*/ 0 h 1129553"/>
              <a:gd name="connsiteX1" fmla="*/ 1326776 w 1326776"/>
              <a:gd name="connsiteY1" fmla="*/ 1129553 h 1129553"/>
              <a:gd name="connsiteX2" fmla="*/ 1326776 w 1326776"/>
              <a:gd name="connsiteY2" fmla="*/ 1129553 h 1129553"/>
              <a:gd name="connsiteX3" fmla="*/ 1326776 w 1326776"/>
              <a:gd name="connsiteY3" fmla="*/ 1129553 h 1129553"/>
              <a:gd name="connsiteX4" fmla="*/ 1326776 w 1326776"/>
              <a:gd name="connsiteY4" fmla="*/ 1129553 h 11295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26776" h="1129553">
                <a:moveTo>
                  <a:pt x="0" y="0"/>
                </a:moveTo>
                <a:lnTo>
                  <a:pt x="1326776" y="1129553"/>
                </a:lnTo>
                <a:lnTo>
                  <a:pt x="1326776" y="1129553"/>
                </a:lnTo>
                <a:lnTo>
                  <a:pt x="1326776" y="1129553"/>
                </a:lnTo>
                <a:lnTo>
                  <a:pt x="1326776" y="1129553"/>
                </a:lnTo>
              </a:path>
            </a:pathLst>
          </a:cu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 name="Freeform 8"/>
          <p:cNvSpPr/>
          <p:nvPr/>
        </p:nvSpPr>
        <p:spPr>
          <a:xfrm>
            <a:off x="2286001" y="2286000"/>
            <a:ext cx="2259106" cy="1102659"/>
          </a:xfrm>
          <a:custGeom>
            <a:avLst/>
            <a:gdLst>
              <a:gd name="connsiteX0" fmla="*/ 0 w 1407459"/>
              <a:gd name="connsiteY0" fmla="*/ 0 h 1093694"/>
              <a:gd name="connsiteX1" fmla="*/ 1398494 w 1407459"/>
              <a:gd name="connsiteY1" fmla="*/ 1093694 h 1093694"/>
              <a:gd name="connsiteX2" fmla="*/ 1398494 w 1407459"/>
              <a:gd name="connsiteY2" fmla="*/ 1093694 h 1093694"/>
              <a:gd name="connsiteX3" fmla="*/ 1407459 w 1407459"/>
              <a:gd name="connsiteY3" fmla="*/ 1093694 h 1093694"/>
            </a:gdLst>
            <a:ahLst/>
            <a:cxnLst>
              <a:cxn ang="0">
                <a:pos x="connsiteX0" y="connsiteY0"/>
              </a:cxn>
              <a:cxn ang="0">
                <a:pos x="connsiteX1" y="connsiteY1"/>
              </a:cxn>
              <a:cxn ang="0">
                <a:pos x="connsiteX2" y="connsiteY2"/>
              </a:cxn>
              <a:cxn ang="0">
                <a:pos x="connsiteX3" y="connsiteY3"/>
              </a:cxn>
            </a:cxnLst>
            <a:rect l="l" t="t" r="r" b="b"/>
            <a:pathLst>
              <a:path w="1407459" h="1093694">
                <a:moveTo>
                  <a:pt x="0" y="0"/>
                </a:moveTo>
                <a:lnTo>
                  <a:pt x="1398494" y="1093694"/>
                </a:lnTo>
                <a:lnTo>
                  <a:pt x="1398494" y="1093694"/>
                </a:lnTo>
                <a:lnTo>
                  <a:pt x="1407459" y="1093694"/>
                </a:lnTo>
              </a:path>
            </a:pathLst>
          </a:cu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11" name="Straight Connector 10"/>
          <p:cNvCxnSpPr/>
          <p:nvPr/>
        </p:nvCxnSpPr>
        <p:spPr>
          <a:xfrm flipV="1">
            <a:off x="6934200" y="1371600"/>
            <a:ext cx="1600200" cy="914400"/>
          </a:xfrm>
          <a:prstGeom prst="line">
            <a:avLst/>
          </a:prstGeom>
        </p:spPr>
        <p:style>
          <a:lnRef idx="1">
            <a:schemeClr val="accent1"/>
          </a:lnRef>
          <a:fillRef idx="0">
            <a:schemeClr val="accent1"/>
          </a:fillRef>
          <a:effectRef idx="0">
            <a:schemeClr val="accent1"/>
          </a:effectRef>
          <a:fontRef idx="minor">
            <a:schemeClr val="tx1"/>
          </a:fontRef>
        </p:style>
      </p:cxnSp>
      <p:pic>
        <p:nvPicPr>
          <p:cNvPr id="22530" name="Picture 2" descr="C:\Program Files\Microsoft Office\MEDIA\CAGCAT10\j0292020.wmf"/>
          <p:cNvPicPr>
            <a:picLocks noChangeAspect="1" noChangeArrowheads="1"/>
          </p:cNvPicPr>
          <p:nvPr/>
        </p:nvPicPr>
        <p:blipFill>
          <a:blip r:embed="rId2" cstate="print"/>
          <a:srcRect/>
          <a:stretch>
            <a:fillRect/>
          </a:stretch>
        </p:blipFill>
        <p:spPr bwMode="auto">
          <a:xfrm>
            <a:off x="0" y="3657600"/>
            <a:ext cx="4800600" cy="3352800"/>
          </a:xfrm>
          <a:prstGeom prst="rect">
            <a:avLst/>
          </a:prstGeom>
          <a:noFill/>
        </p:spPr>
      </p:pic>
      <p:sp>
        <p:nvSpPr>
          <p:cNvPr id="10" name="Rectangle 9"/>
          <p:cNvSpPr/>
          <p:nvPr/>
        </p:nvSpPr>
        <p:spPr>
          <a:xfrm>
            <a:off x="3429000" y="3505200"/>
            <a:ext cx="4658648" cy="461665"/>
          </a:xfrm>
          <a:prstGeom prst="rect">
            <a:avLst/>
          </a:prstGeom>
        </p:spPr>
        <p:txBody>
          <a:bodyPr wrap="none">
            <a:spAutoFit/>
          </a:bodyPr>
          <a:lstStyle/>
          <a:p>
            <a:r>
              <a:rPr lang="fa-IR" sz="2400" dirty="0" smtClean="0">
                <a:cs typeface="B Traffic" pitchFamily="2" charset="-78"/>
              </a:rPr>
              <a:t>انواع مهارتها در رابطه با سطح سرپرستی  </a:t>
            </a:r>
            <a:endParaRPr lang="en-US" sz="2400" dirty="0" smtClean="0">
              <a:cs typeface="B Traffic" pitchFamily="2" charset="-78"/>
            </a:endParaRP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 calcmode="lin" valueType="num">
                                      <p:cBhvr additive="base">
                                        <p:cTn id="7" dur="500" fill="hold"/>
                                        <p:tgtEl>
                                          <p:spTgt spid="10">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0">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gtEl>
                                        <p:attrNameLst>
                                          <p:attrName>style.visibility</p:attrName>
                                        </p:attrNameLst>
                                      </p:cBhvr>
                                      <p:to>
                                        <p:strVal val="visible"/>
                                      </p:to>
                                    </p:set>
                                    <p:anim calcmode="lin" valueType="num">
                                      <p:cBhvr additive="base">
                                        <p:cTn id="13" dur="500" fill="hold"/>
                                        <p:tgtEl>
                                          <p:spTgt spid="2"/>
                                        </p:tgtEl>
                                        <p:attrNameLst>
                                          <p:attrName>ppt_x</p:attrName>
                                        </p:attrNameLst>
                                      </p:cBhvr>
                                      <p:tavLst>
                                        <p:tav tm="0">
                                          <p:val>
                                            <p:strVal val="#ppt_x"/>
                                          </p:val>
                                        </p:tav>
                                        <p:tav tm="100000">
                                          <p:val>
                                            <p:strVal val="#ppt_x"/>
                                          </p:val>
                                        </p:tav>
                                      </p:tavLst>
                                    </p:anim>
                                    <p:anim calcmode="lin" valueType="num">
                                      <p:cBhvr additive="base">
                                        <p:cTn id="14"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ppt_x"/>
                                          </p:val>
                                        </p:tav>
                                        <p:tav tm="100000">
                                          <p:val>
                                            <p:strVal val="#ppt_x"/>
                                          </p:val>
                                        </p:tav>
                                      </p:tavLst>
                                    </p:anim>
                                    <p:anim calcmode="lin" valueType="num">
                                      <p:cBhvr additive="base">
                                        <p:cTn id="2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1066800"/>
          </a:xfrm>
        </p:spPr>
        <p:txBody>
          <a:bodyPr>
            <a:normAutofit/>
          </a:bodyPr>
          <a:lstStyle/>
          <a:p>
            <a:r>
              <a:rPr lang="fa-IR" b="1" dirty="0" smtClean="0">
                <a:solidFill>
                  <a:srgbClr val="FFFF00"/>
                </a:solidFill>
                <a:cs typeface="B Traffic" pitchFamily="2" charset="-78"/>
              </a:rPr>
              <a:t>         مهارتهاي مورد نياز سرپرستي</a:t>
            </a:r>
            <a:endParaRPr lang="fa-IR" b="1" dirty="0">
              <a:solidFill>
                <a:srgbClr val="FFFF00"/>
              </a:solidFill>
              <a:cs typeface="B Traffic" pitchFamily="2" charset="-78"/>
            </a:endParaRPr>
          </a:p>
        </p:txBody>
      </p:sp>
      <p:sp>
        <p:nvSpPr>
          <p:cNvPr id="3" name="Subtitle 2"/>
          <p:cNvSpPr>
            <a:spLocks noGrp="1"/>
          </p:cNvSpPr>
          <p:nvPr>
            <p:ph type="subTitle" idx="1"/>
          </p:nvPr>
        </p:nvSpPr>
        <p:spPr>
          <a:xfrm>
            <a:off x="304800" y="990600"/>
            <a:ext cx="8458200" cy="5791200"/>
          </a:xfrm>
        </p:spPr>
        <p:txBody>
          <a:bodyPr>
            <a:normAutofit/>
          </a:bodyPr>
          <a:lstStyle/>
          <a:p>
            <a:endParaRPr lang="en-US" sz="2400" b="1" dirty="0" smtClean="0">
              <a:solidFill>
                <a:srgbClr val="0070C0"/>
              </a:solidFill>
            </a:endParaRPr>
          </a:p>
          <a:p>
            <a:r>
              <a:rPr lang="en-US" sz="2400" b="1" dirty="0" smtClean="0">
                <a:solidFill>
                  <a:srgbClr val="0070C0"/>
                </a:solidFill>
              </a:rPr>
              <a:t> </a:t>
            </a:r>
            <a:r>
              <a:rPr lang="fa-IR" sz="2400" b="1" dirty="0" smtClean="0">
                <a:solidFill>
                  <a:srgbClr val="0070C0"/>
                </a:solidFill>
              </a:rPr>
              <a:t>مهارتهای </a:t>
            </a:r>
            <a:r>
              <a:rPr lang="fa-IR" sz="2400" b="1" dirty="0" smtClean="0">
                <a:solidFill>
                  <a:srgbClr val="0070C0"/>
                </a:solidFill>
              </a:rPr>
              <a:t>تصمیم کیری و ادراکی برای مدیران عالی ضروری تر است </a:t>
            </a:r>
          </a:p>
          <a:p>
            <a:r>
              <a:rPr lang="fa-IR" sz="2400" b="1" dirty="0" smtClean="0">
                <a:solidFill>
                  <a:srgbClr val="0070C0"/>
                </a:solidFill>
              </a:rPr>
              <a:t>مهارت روابط انسانی در همه سطوح دارای اهمیت یکسان است</a:t>
            </a:r>
          </a:p>
          <a:p>
            <a:r>
              <a:rPr lang="fa-IR" sz="2400" b="1" dirty="0" smtClean="0">
                <a:solidFill>
                  <a:srgbClr val="0070C0"/>
                </a:solidFill>
              </a:rPr>
              <a:t> </a:t>
            </a:r>
          </a:p>
          <a:p>
            <a:r>
              <a:rPr lang="fa-IR" sz="2400" b="1" dirty="0" smtClean="0">
                <a:solidFill>
                  <a:srgbClr val="0070C0"/>
                </a:solidFill>
              </a:rPr>
              <a:t>سرپرستان بیش از مدیران رده های بالاتر به مهارت فنی نیاز دارند </a:t>
            </a:r>
          </a:p>
          <a:p>
            <a:endParaRPr lang="fa-IR" sz="2400" b="1" dirty="0" smtClean="0">
              <a:solidFill>
                <a:srgbClr val="0070C0"/>
              </a:solidFill>
            </a:endParaRPr>
          </a:p>
          <a:p>
            <a:r>
              <a:rPr lang="fa-IR" sz="2400" b="1" dirty="0" smtClean="0">
                <a:solidFill>
                  <a:srgbClr val="0070C0"/>
                </a:solidFill>
              </a:rPr>
              <a:t>چرا </a:t>
            </a:r>
            <a:r>
              <a:rPr lang="fa-IR" sz="2400" b="1" dirty="0" smtClean="0">
                <a:solidFill>
                  <a:srgbClr val="0070C0"/>
                </a:solidFill>
              </a:rPr>
              <a:t>؟ </a:t>
            </a:r>
          </a:p>
          <a:p>
            <a:endParaRPr lang="fa-IR" sz="2400" b="1" dirty="0" smtClean="0">
              <a:solidFill>
                <a:srgbClr val="FF0000"/>
              </a:solidFill>
            </a:endParaRPr>
          </a:p>
          <a:p>
            <a:r>
              <a:rPr lang="fa-IR" sz="2400" b="1" dirty="0" smtClean="0">
                <a:solidFill>
                  <a:srgbClr val="FF0000"/>
                </a:solidFill>
              </a:rPr>
              <a:t>کارمندان وقتی دچار مشکل می شوند </a:t>
            </a:r>
          </a:p>
          <a:p>
            <a:r>
              <a:rPr lang="fa-IR" sz="2400" b="1" dirty="0" smtClean="0">
                <a:solidFill>
                  <a:srgbClr val="FF0000"/>
                </a:solidFill>
              </a:rPr>
              <a:t>به سراغ سرپرست خود می روند </a:t>
            </a:r>
          </a:p>
          <a:p>
            <a:r>
              <a:rPr lang="fa-IR" sz="2400" b="1" dirty="0" smtClean="0">
                <a:solidFill>
                  <a:srgbClr val="0070C0"/>
                </a:solidFill>
              </a:rPr>
              <a:t>       </a:t>
            </a:r>
            <a:endParaRPr lang="en-US" sz="2400" b="1" dirty="0" smtClean="0">
              <a:solidFill>
                <a:srgbClr val="0070C0"/>
              </a:solidFill>
            </a:endParaRPr>
          </a:p>
          <a:p>
            <a:endParaRPr lang="en-US" sz="2400" b="1" dirty="0" smtClean="0">
              <a:solidFill>
                <a:srgbClr val="0070C0"/>
              </a:solidFill>
            </a:endParaRPr>
          </a:p>
          <a:p>
            <a:r>
              <a:rPr lang="en-US" sz="2400" b="1" dirty="0" smtClean="0">
                <a:solidFill>
                  <a:srgbClr val="0070C0"/>
                </a:solidFill>
              </a:rPr>
              <a:t> </a:t>
            </a:r>
          </a:p>
          <a:p>
            <a:endParaRPr lang="en-US" sz="2400" b="1" dirty="0" smtClean="0">
              <a:solidFill>
                <a:srgbClr val="0070C0"/>
              </a:solidFill>
            </a:endParaRPr>
          </a:p>
          <a:p>
            <a:r>
              <a:rPr lang="en-US" sz="2400" b="1" dirty="0" smtClean="0">
                <a:solidFill>
                  <a:srgbClr val="0070C0"/>
                </a:solidFill>
              </a:rPr>
              <a:t>    </a:t>
            </a:r>
          </a:p>
        </p:txBody>
      </p:sp>
      <p:pic>
        <p:nvPicPr>
          <p:cNvPr id="22530" name="Picture 2" descr="C:\Program Files\Microsoft Office\MEDIA\CAGCAT10\j0292020.wmf"/>
          <p:cNvPicPr>
            <a:picLocks noChangeAspect="1" noChangeArrowheads="1"/>
          </p:cNvPicPr>
          <p:nvPr/>
        </p:nvPicPr>
        <p:blipFill>
          <a:blip r:embed="rId2" cstate="print"/>
          <a:srcRect/>
          <a:stretch>
            <a:fillRect/>
          </a:stretch>
        </p:blipFill>
        <p:spPr bwMode="auto">
          <a:xfrm>
            <a:off x="0" y="3657600"/>
            <a:ext cx="4800600" cy="3352800"/>
          </a:xfrm>
          <a:prstGeom prst="rect">
            <a:avLst/>
          </a:prstGeom>
          <a:noFill/>
        </p:spPr>
      </p:pic>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8" end="8"/>
                                            </p:txEl>
                                          </p:spTgt>
                                        </p:tgtEl>
                                        <p:attrNameLst>
                                          <p:attrName>style.visibility</p:attrName>
                                        </p:attrNameLst>
                                      </p:cBhvr>
                                      <p:to>
                                        <p:strVal val="visible"/>
                                      </p:to>
                                    </p:set>
                                    <p:anim calcmode="lin" valueType="num">
                                      <p:cBhvr additive="base">
                                        <p:cTn id="43"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9" end="9"/>
                                            </p:txEl>
                                          </p:spTgt>
                                        </p:tgtEl>
                                        <p:attrNameLst>
                                          <p:attrName>style.visibility</p:attrName>
                                        </p:attrNameLst>
                                      </p:cBhvr>
                                      <p:to>
                                        <p:strVal val="visible"/>
                                      </p:to>
                                    </p:set>
                                    <p:anim calcmode="lin" valueType="num">
                                      <p:cBhvr additive="base">
                                        <p:cTn id="49"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10" end="10"/>
                                            </p:txEl>
                                          </p:spTgt>
                                        </p:tgtEl>
                                        <p:attrNameLst>
                                          <p:attrName>style.visibility</p:attrName>
                                        </p:attrNameLst>
                                      </p:cBhvr>
                                      <p:to>
                                        <p:strVal val="visible"/>
                                      </p:to>
                                    </p:set>
                                    <p:anim calcmode="lin" valueType="num">
                                      <p:cBhvr additive="base">
                                        <p:cTn id="55"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12" end="12"/>
                                            </p:txEl>
                                          </p:spTgt>
                                        </p:tgtEl>
                                        <p:attrNameLst>
                                          <p:attrName>style.visibility</p:attrName>
                                        </p:attrNameLst>
                                      </p:cBhvr>
                                      <p:to>
                                        <p:strVal val="visible"/>
                                      </p:to>
                                    </p:set>
                                    <p:anim calcmode="lin" valueType="num">
                                      <p:cBhvr additive="base">
                                        <p:cTn id="61" dur="500" fill="hold"/>
                                        <p:tgtEl>
                                          <p:spTgt spid="3">
                                            <p:txEl>
                                              <p:pRg st="12" end="12"/>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14" end="14"/>
                                            </p:txEl>
                                          </p:spTgt>
                                        </p:tgtEl>
                                        <p:attrNameLst>
                                          <p:attrName>style.visibility</p:attrName>
                                        </p:attrNameLst>
                                      </p:cBhvr>
                                      <p:to>
                                        <p:strVal val="visible"/>
                                      </p:to>
                                    </p:set>
                                    <p:anim calcmode="lin" valueType="num">
                                      <p:cBhvr additive="base">
                                        <p:cTn id="67" dur="500" fill="hold"/>
                                        <p:tgtEl>
                                          <p:spTgt spid="3">
                                            <p:txEl>
                                              <p:pRg st="14" end="14"/>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14" end="1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1066800"/>
          </a:xfrm>
        </p:spPr>
        <p:txBody>
          <a:bodyPr/>
          <a:lstStyle/>
          <a:p>
            <a:r>
              <a:rPr lang="fa-IR" b="1" dirty="0" smtClean="0">
                <a:solidFill>
                  <a:srgbClr val="FFFF00"/>
                </a:solidFill>
                <a:cs typeface="B Traffic" pitchFamily="2" charset="-78"/>
              </a:rPr>
              <a:t>        وظايف سرپرست </a:t>
            </a:r>
            <a:endParaRPr lang="fa-IR" b="1" dirty="0">
              <a:solidFill>
                <a:srgbClr val="FFFF00"/>
              </a:solidFill>
              <a:cs typeface="B Traffic" pitchFamily="2" charset="-78"/>
            </a:endParaRPr>
          </a:p>
        </p:txBody>
      </p:sp>
      <p:sp>
        <p:nvSpPr>
          <p:cNvPr id="3" name="Subtitle 2"/>
          <p:cNvSpPr>
            <a:spLocks noGrp="1"/>
          </p:cNvSpPr>
          <p:nvPr>
            <p:ph type="subTitle" idx="1"/>
          </p:nvPr>
        </p:nvSpPr>
        <p:spPr>
          <a:xfrm>
            <a:off x="0" y="1066800"/>
            <a:ext cx="9144000" cy="5791200"/>
          </a:xfrm>
        </p:spPr>
        <p:txBody>
          <a:bodyPr>
            <a:normAutofit/>
          </a:bodyPr>
          <a:lstStyle/>
          <a:p>
            <a:pPr algn="r" rtl="1"/>
            <a:endParaRPr lang="fa-IR" sz="2800" b="1" dirty="0" smtClean="0">
              <a:solidFill>
                <a:srgbClr val="0070C0"/>
              </a:solidFill>
              <a:cs typeface="B Traffic" pitchFamily="2" charset="-78"/>
            </a:endParaRPr>
          </a:p>
          <a:p>
            <a:pPr algn="r" rtl="1">
              <a:buFont typeface="Wingdings" pitchFamily="2" charset="2"/>
              <a:buChar char="q"/>
            </a:pPr>
            <a:r>
              <a:rPr lang="fa-IR" sz="2800" b="1" dirty="0" smtClean="0">
                <a:solidFill>
                  <a:srgbClr val="0070C0"/>
                </a:solidFill>
                <a:cs typeface="B Traffic" pitchFamily="2" charset="-78"/>
              </a:rPr>
              <a:t>  </a:t>
            </a:r>
            <a:r>
              <a:rPr lang="fa-IR" sz="2800" b="1" dirty="0" smtClean="0">
                <a:solidFill>
                  <a:srgbClr val="FF0000"/>
                </a:solidFill>
                <a:cs typeface="B Traffic" pitchFamily="2" charset="-78"/>
              </a:rPr>
              <a:t>برنامه ريزي:</a:t>
            </a:r>
          </a:p>
          <a:p>
            <a:pPr algn="r" rtl="1">
              <a:buFont typeface="Wingdings" pitchFamily="2" charset="2"/>
              <a:buChar char="q"/>
            </a:pPr>
            <a:endParaRPr lang="fa-IR" sz="2800" b="1" dirty="0" smtClean="0">
              <a:solidFill>
                <a:srgbClr val="0070C0"/>
              </a:solidFill>
              <a:cs typeface="B Traffic" pitchFamily="2" charset="-78"/>
            </a:endParaRPr>
          </a:p>
          <a:p>
            <a:pPr algn="r" rtl="1"/>
            <a:r>
              <a:rPr lang="fa-IR" sz="2800" b="1" dirty="0" smtClean="0">
                <a:solidFill>
                  <a:srgbClr val="0070C0"/>
                </a:solidFill>
                <a:cs typeface="B Traffic" pitchFamily="2" charset="-78"/>
              </a:rPr>
              <a:t>   وظیفه برنامه ریزی شامل  ؛ تعریف اهداف سازمان ،</a:t>
            </a:r>
          </a:p>
          <a:p>
            <a:pPr algn="r" rtl="1"/>
            <a:endParaRPr lang="fa-IR" sz="2800" b="1" dirty="0" smtClean="0">
              <a:solidFill>
                <a:srgbClr val="0070C0"/>
              </a:solidFill>
              <a:cs typeface="B Traffic" pitchFamily="2" charset="-78"/>
            </a:endParaRPr>
          </a:p>
          <a:p>
            <a:pPr algn="r" rtl="1"/>
            <a:r>
              <a:rPr lang="fa-IR" sz="2800" b="1" dirty="0" smtClean="0">
                <a:solidFill>
                  <a:srgbClr val="0070C0"/>
                </a:solidFill>
                <a:cs typeface="B Traffic" pitchFamily="2" charset="-78"/>
              </a:rPr>
              <a:t>     تعیین راهبرد تحقق این اهداف </a:t>
            </a:r>
          </a:p>
          <a:p>
            <a:pPr algn="r" rtl="1"/>
            <a:endParaRPr lang="fa-IR" sz="2800" b="1" dirty="0" smtClean="0">
              <a:solidFill>
                <a:srgbClr val="0070C0"/>
              </a:solidFill>
              <a:cs typeface="B Traffic" pitchFamily="2" charset="-78"/>
            </a:endParaRPr>
          </a:p>
          <a:p>
            <a:pPr algn="r" rtl="1"/>
            <a:r>
              <a:rPr lang="fa-IR" sz="2800" b="1" dirty="0" smtClean="0">
                <a:solidFill>
                  <a:srgbClr val="0070C0"/>
                </a:solidFill>
                <a:cs typeface="B Traffic" pitchFamily="2" charset="-78"/>
              </a:rPr>
              <a:t>     پیش بینی فعالیتهای لازم  برای نیل به هدفها </a:t>
            </a:r>
          </a:p>
          <a:p>
            <a:pPr algn="r" rtl="1"/>
            <a:endParaRPr lang="fa-IR" sz="2800" b="1" dirty="0" smtClean="0">
              <a:solidFill>
                <a:srgbClr val="0070C0"/>
              </a:solidFill>
              <a:cs typeface="B Traffic" pitchFamily="2" charset="-78"/>
            </a:endParaRPr>
          </a:p>
          <a:p>
            <a:pPr algn="r" rtl="1"/>
            <a:endParaRPr lang="fa-IR" sz="2800" b="1" dirty="0" smtClean="0">
              <a:solidFill>
                <a:srgbClr val="0070C0"/>
              </a:solidFill>
              <a:cs typeface="B Traffic" pitchFamily="2" charset="-78"/>
            </a:endParaRPr>
          </a:p>
        </p:txBody>
      </p:sp>
      <p:pic>
        <p:nvPicPr>
          <p:cNvPr id="21507" name="Picture 3" descr="C:\Program Files\Microsoft Office\MEDIA\CAGCAT10\j0297551.wmf"/>
          <p:cNvPicPr>
            <a:picLocks noChangeAspect="1" noChangeArrowheads="1"/>
          </p:cNvPicPr>
          <p:nvPr/>
        </p:nvPicPr>
        <p:blipFill>
          <a:blip r:embed="rId2" cstate="print"/>
          <a:srcRect/>
          <a:stretch>
            <a:fillRect/>
          </a:stretch>
        </p:blipFill>
        <p:spPr bwMode="auto">
          <a:xfrm>
            <a:off x="0" y="1752600"/>
            <a:ext cx="3124200" cy="5105400"/>
          </a:xfrm>
          <a:prstGeom prst="rect">
            <a:avLst/>
          </a:prstGeom>
          <a:noFill/>
        </p:spPr>
      </p:pic>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 calcmode="lin" valueType="num">
                                      <p:cBhvr additive="base">
                                        <p:cTn id="1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anim calcmode="lin" valueType="num">
                                      <p:cBhvr additive="base">
                                        <p:cTn id="2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1066800"/>
          </a:xfrm>
        </p:spPr>
        <p:txBody>
          <a:bodyPr/>
          <a:lstStyle/>
          <a:p>
            <a:r>
              <a:rPr lang="fa-IR" b="1" dirty="0" smtClean="0">
                <a:solidFill>
                  <a:srgbClr val="FFFF00"/>
                </a:solidFill>
                <a:cs typeface="B Traffic" pitchFamily="2" charset="-78"/>
              </a:rPr>
              <a:t>        وظايف سرپرست </a:t>
            </a:r>
            <a:endParaRPr lang="fa-IR" b="1" dirty="0">
              <a:solidFill>
                <a:srgbClr val="FFFF00"/>
              </a:solidFill>
              <a:cs typeface="B Traffic" pitchFamily="2" charset="-78"/>
            </a:endParaRPr>
          </a:p>
        </p:txBody>
      </p:sp>
      <p:sp>
        <p:nvSpPr>
          <p:cNvPr id="3" name="Subtitle 2"/>
          <p:cNvSpPr>
            <a:spLocks noGrp="1"/>
          </p:cNvSpPr>
          <p:nvPr>
            <p:ph type="subTitle" idx="1"/>
          </p:nvPr>
        </p:nvSpPr>
        <p:spPr>
          <a:xfrm>
            <a:off x="0" y="1066800"/>
            <a:ext cx="9144000" cy="5791200"/>
          </a:xfrm>
        </p:spPr>
        <p:txBody>
          <a:bodyPr>
            <a:normAutofit/>
          </a:bodyPr>
          <a:lstStyle/>
          <a:p>
            <a:pPr algn="r" rtl="1"/>
            <a:endParaRPr lang="fa-IR" sz="2400" b="1" dirty="0" smtClean="0">
              <a:solidFill>
                <a:srgbClr val="0070C0"/>
              </a:solidFill>
              <a:cs typeface="B Traffic" pitchFamily="2" charset="-78"/>
            </a:endParaRPr>
          </a:p>
          <a:p>
            <a:pPr algn="r" rtl="1">
              <a:buFont typeface="Wingdings" pitchFamily="2" charset="2"/>
              <a:buChar char="q"/>
            </a:pPr>
            <a:r>
              <a:rPr lang="fa-IR" sz="2400" b="1" dirty="0" smtClean="0">
                <a:solidFill>
                  <a:srgbClr val="0070C0"/>
                </a:solidFill>
                <a:cs typeface="B Traffic" pitchFamily="2" charset="-78"/>
              </a:rPr>
              <a:t> </a:t>
            </a:r>
            <a:r>
              <a:rPr lang="fa-IR" sz="2400" b="1" dirty="0" smtClean="0">
                <a:solidFill>
                  <a:srgbClr val="FF0000"/>
                </a:solidFill>
                <a:cs typeface="B Traffic" pitchFamily="2" charset="-78"/>
              </a:rPr>
              <a:t>سازماندهي: </a:t>
            </a:r>
          </a:p>
          <a:p>
            <a:pPr algn="r" rtl="1"/>
            <a:r>
              <a:rPr lang="fa-IR" sz="2400" b="1" dirty="0" smtClean="0">
                <a:solidFill>
                  <a:srgbClr val="0070C0"/>
                </a:solidFill>
                <a:cs typeface="B Traffic" pitchFamily="2" charset="-78"/>
              </a:rPr>
              <a:t>       سازماندهی شامل : تعیین وظایفی است که باید </a:t>
            </a:r>
          </a:p>
          <a:p>
            <a:pPr algn="r" rtl="1"/>
            <a:r>
              <a:rPr lang="fa-IR" sz="2400" b="1" dirty="0" smtClean="0">
                <a:solidFill>
                  <a:srgbClr val="0070C0"/>
                </a:solidFill>
                <a:cs typeface="B Traffic" pitchFamily="2" charset="-78"/>
              </a:rPr>
              <a:t>      در سازمان اجرا شود </a:t>
            </a:r>
            <a:endParaRPr lang="en-US" sz="2400" b="1" dirty="0" smtClean="0">
              <a:solidFill>
                <a:srgbClr val="0070C0"/>
              </a:solidFill>
              <a:cs typeface="B Traffic" pitchFamily="2" charset="-78"/>
            </a:endParaRPr>
          </a:p>
          <a:p>
            <a:pPr algn="r" rtl="1"/>
            <a:endParaRPr lang="fa-IR" sz="2400" b="1" dirty="0" smtClean="0">
              <a:solidFill>
                <a:srgbClr val="0070C0"/>
              </a:solidFill>
              <a:cs typeface="B Traffic" pitchFamily="2" charset="-78"/>
            </a:endParaRPr>
          </a:p>
          <a:p>
            <a:pPr algn="r" rtl="1"/>
            <a:r>
              <a:rPr lang="fa-IR" sz="2400" b="1" dirty="0" smtClean="0">
                <a:solidFill>
                  <a:srgbClr val="0070C0"/>
                </a:solidFill>
                <a:cs typeface="B Traffic" pitchFamily="2" charset="-78"/>
              </a:rPr>
              <a:t>     مشخص کردن افرادی که باید آن وظایف </a:t>
            </a:r>
          </a:p>
          <a:p>
            <a:pPr algn="r" rtl="1"/>
            <a:r>
              <a:rPr lang="fa-IR" sz="2400" b="1" dirty="0" smtClean="0">
                <a:solidFill>
                  <a:srgbClr val="0070C0"/>
                </a:solidFill>
                <a:cs typeface="B Traffic" pitchFamily="2" charset="-78"/>
              </a:rPr>
              <a:t>     را انجام دهند .</a:t>
            </a:r>
          </a:p>
          <a:p>
            <a:pPr algn="r" rtl="1"/>
            <a:r>
              <a:rPr lang="fa-IR" sz="2400" b="1" dirty="0" smtClean="0">
                <a:solidFill>
                  <a:srgbClr val="0070C0"/>
                </a:solidFill>
                <a:cs typeface="B Traffic" pitchFamily="2" charset="-78"/>
              </a:rPr>
              <a:t>     تعیین وظایفی که می تواند با هم یک </a:t>
            </a:r>
          </a:p>
          <a:p>
            <a:pPr algn="r" rtl="1"/>
            <a:r>
              <a:rPr lang="fa-IR" sz="2400" b="1" dirty="0" smtClean="0">
                <a:solidFill>
                  <a:srgbClr val="0070C0"/>
                </a:solidFill>
                <a:cs typeface="B Traffic" pitchFamily="2" charset="-78"/>
              </a:rPr>
              <a:t>    گروه شغلی تشکیل دهد .</a:t>
            </a:r>
          </a:p>
          <a:p>
            <a:pPr algn="r" rtl="1"/>
            <a:endParaRPr lang="fa-IR" sz="2400" b="1" dirty="0" smtClean="0">
              <a:solidFill>
                <a:srgbClr val="0070C0"/>
              </a:solidFill>
              <a:cs typeface="B Traffic" pitchFamily="2" charset="-78"/>
            </a:endParaRPr>
          </a:p>
        </p:txBody>
      </p:sp>
      <p:pic>
        <p:nvPicPr>
          <p:cNvPr id="21507" name="Picture 3" descr="C:\Program Files\Microsoft Office\MEDIA\CAGCAT10\j0297551.wmf"/>
          <p:cNvPicPr>
            <a:picLocks noChangeAspect="1" noChangeArrowheads="1"/>
          </p:cNvPicPr>
          <p:nvPr/>
        </p:nvPicPr>
        <p:blipFill>
          <a:blip r:embed="rId2" cstate="print"/>
          <a:srcRect/>
          <a:stretch>
            <a:fillRect/>
          </a:stretch>
        </p:blipFill>
        <p:spPr bwMode="auto">
          <a:xfrm>
            <a:off x="0" y="1752600"/>
            <a:ext cx="4026560" cy="5105400"/>
          </a:xfrm>
          <a:prstGeom prst="rect">
            <a:avLst/>
          </a:prstGeom>
          <a:noFill/>
        </p:spPr>
      </p:pic>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additive="base">
                                        <p:cTn id="3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 calcmode="lin" valueType="num">
                                      <p:cBhvr additive="base">
                                        <p:cTn id="37"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8" end="8"/>
                                            </p:txEl>
                                          </p:spTgt>
                                        </p:tgtEl>
                                        <p:attrNameLst>
                                          <p:attrName>style.visibility</p:attrName>
                                        </p:attrNameLst>
                                      </p:cBhvr>
                                      <p:to>
                                        <p:strVal val="visible"/>
                                      </p:to>
                                    </p:set>
                                    <p:anim calcmode="lin" valueType="num">
                                      <p:cBhvr additive="base">
                                        <p:cTn id="43"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1066800"/>
          </a:xfrm>
        </p:spPr>
        <p:txBody>
          <a:bodyPr/>
          <a:lstStyle/>
          <a:p>
            <a:r>
              <a:rPr lang="fa-IR" b="1" dirty="0" smtClean="0">
                <a:solidFill>
                  <a:srgbClr val="FFFF00"/>
                </a:solidFill>
                <a:cs typeface="B Traffic" pitchFamily="2" charset="-78"/>
              </a:rPr>
              <a:t>        وظايف سرپرست </a:t>
            </a:r>
            <a:endParaRPr lang="fa-IR" b="1" dirty="0">
              <a:solidFill>
                <a:srgbClr val="FFFF00"/>
              </a:solidFill>
              <a:cs typeface="B Traffic" pitchFamily="2" charset="-78"/>
            </a:endParaRPr>
          </a:p>
        </p:txBody>
      </p:sp>
      <p:sp>
        <p:nvSpPr>
          <p:cNvPr id="3" name="Subtitle 2"/>
          <p:cNvSpPr>
            <a:spLocks noGrp="1"/>
          </p:cNvSpPr>
          <p:nvPr>
            <p:ph type="subTitle" idx="1"/>
          </p:nvPr>
        </p:nvSpPr>
        <p:spPr>
          <a:xfrm>
            <a:off x="0" y="1066800"/>
            <a:ext cx="8915400" cy="5791200"/>
          </a:xfrm>
        </p:spPr>
        <p:txBody>
          <a:bodyPr>
            <a:normAutofit/>
          </a:bodyPr>
          <a:lstStyle/>
          <a:p>
            <a:pPr algn="r" rtl="1"/>
            <a:endParaRPr lang="fa-IR" sz="2400" b="1" dirty="0" smtClean="0">
              <a:solidFill>
                <a:srgbClr val="0070C0"/>
              </a:solidFill>
              <a:cs typeface="B Traffic" pitchFamily="2" charset="-78"/>
            </a:endParaRPr>
          </a:p>
          <a:p>
            <a:pPr algn="r" rtl="1">
              <a:buFont typeface="Wingdings" pitchFamily="2" charset="2"/>
              <a:buChar char="q"/>
            </a:pPr>
            <a:r>
              <a:rPr lang="fa-IR" sz="2400" b="1" dirty="0" smtClean="0">
                <a:solidFill>
                  <a:srgbClr val="0070C0"/>
                </a:solidFill>
                <a:cs typeface="B Traffic" pitchFamily="2" charset="-78"/>
              </a:rPr>
              <a:t>  </a:t>
            </a:r>
            <a:r>
              <a:rPr lang="fa-IR" sz="2400" b="1" dirty="0" smtClean="0">
                <a:solidFill>
                  <a:srgbClr val="FF0000"/>
                </a:solidFill>
                <a:cs typeface="B Traffic" pitchFamily="2" charset="-78"/>
              </a:rPr>
              <a:t>هدايت : </a:t>
            </a:r>
          </a:p>
          <a:p>
            <a:pPr algn="r" rtl="1"/>
            <a:r>
              <a:rPr lang="fa-IR" sz="2400" b="1" dirty="0" smtClean="0">
                <a:solidFill>
                  <a:srgbClr val="0070C0"/>
                </a:solidFill>
                <a:cs typeface="B Traffic" pitchFamily="2" charset="-78"/>
              </a:rPr>
              <a:t>     شغل مدیر ایجاب می کند که فعالیتهای افراد  را هدایت </a:t>
            </a:r>
          </a:p>
          <a:p>
            <a:pPr algn="r" rtl="1"/>
            <a:r>
              <a:rPr lang="fa-IR" sz="2400" b="1" dirty="0" smtClean="0">
                <a:solidFill>
                  <a:srgbClr val="0070C0"/>
                </a:solidFill>
                <a:cs typeface="B Traffic" pitchFamily="2" charset="-78"/>
              </a:rPr>
              <a:t>    و آنها را  راهنمایی کند . </a:t>
            </a:r>
          </a:p>
          <a:p>
            <a:pPr algn="r" rtl="1"/>
            <a:endParaRPr lang="fa-IR" sz="2400" b="1" dirty="0" smtClean="0">
              <a:solidFill>
                <a:srgbClr val="0070C0"/>
              </a:solidFill>
              <a:cs typeface="B Traffic" pitchFamily="2" charset="-78"/>
            </a:endParaRPr>
          </a:p>
          <a:p>
            <a:pPr algn="r" rtl="1"/>
            <a:endParaRPr lang="fa-IR" sz="2400" b="1" dirty="0" smtClean="0">
              <a:solidFill>
                <a:srgbClr val="0070C0"/>
              </a:solidFill>
              <a:cs typeface="B Traffic" pitchFamily="2" charset="-78"/>
            </a:endParaRPr>
          </a:p>
          <a:p>
            <a:pPr algn="r" rtl="1"/>
            <a:endParaRPr lang="fa-IR" sz="2400" b="1" dirty="0" smtClean="0">
              <a:solidFill>
                <a:srgbClr val="0070C0"/>
              </a:solidFill>
              <a:cs typeface="B Traffic" pitchFamily="2" charset="-78"/>
            </a:endParaRPr>
          </a:p>
          <a:p>
            <a:pPr algn="r" rtl="1"/>
            <a:r>
              <a:rPr lang="fa-IR" sz="2400" b="1" dirty="0" smtClean="0">
                <a:solidFill>
                  <a:srgbClr val="0070C0"/>
                </a:solidFill>
                <a:cs typeface="B Traffic" pitchFamily="2" charset="-78"/>
              </a:rPr>
              <a:t>     با ایجاد انگیزه  در زیر دستان  ، فعالیتها را جهت دهد </a:t>
            </a:r>
          </a:p>
          <a:p>
            <a:pPr algn="r" rtl="1"/>
            <a:r>
              <a:rPr lang="fa-IR" sz="2400" b="1" dirty="0" smtClean="0">
                <a:solidFill>
                  <a:srgbClr val="0070C0"/>
                </a:solidFill>
                <a:cs typeface="B Traffic" pitchFamily="2" charset="-78"/>
              </a:rPr>
              <a:t>    </a:t>
            </a:r>
          </a:p>
          <a:p>
            <a:pPr algn="r" rtl="1"/>
            <a:r>
              <a:rPr lang="fa-IR" sz="2400" b="1" dirty="0" smtClean="0">
                <a:solidFill>
                  <a:srgbClr val="0070C0"/>
                </a:solidFill>
                <a:cs typeface="B Traffic" pitchFamily="2" charset="-78"/>
              </a:rPr>
              <a:t> موثرترین مجاری  ارتباط را انتخاب نماید </a:t>
            </a:r>
          </a:p>
          <a:p>
            <a:pPr algn="r" rtl="1"/>
            <a:r>
              <a:rPr lang="fa-IR" sz="2400" b="1" dirty="0" smtClean="0">
                <a:solidFill>
                  <a:srgbClr val="0070C0"/>
                </a:solidFill>
                <a:cs typeface="B Traffic" pitchFamily="2" charset="-78"/>
              </a:rPr>
              <a:t>   </a:t>
            </a:r>
          </a:p>
          <a:p>
            <a:pPr algn="r" rtl="1"/>
            <a:r>
              <a:rPr lang="fa-IR" sz="2400" b="1" dirty="0" smtClean="0">
                <a:solidFill>
                  <a:srgbClr val="0070C0"/>
                </a:solidFill>
                <a:cs typeface="B Traffic" pitchFamily="2" charset="-78"/>
              </a:rPr>
              <a:t>تعارض میان اعضا را بر طرف کند </a:t>
            </a:r>
            <a:endParaRPr lang="en-US" sz="2400" b="1" dirty="0" smtClean="0">
              <a:solidFill>
                <a:srgbClr val="0070C0"/>
              </a:solidFill>
              <a:cs typeface="B Traffic" pitchFamily="2" charset="-78"/>
            </a:endParaRPr>
          </a:p>
          <a:p>
            <a:pPr algn="r" rtl="1"/>
            <a:endParaRPr lang="fa-IR" sz="2400" b="1" dirty="0" smtClean="0">
              <a:solidFill>
                <a:srgbClr val="0070C0"/>
              </a:solidFill>
              <a:cs typeface="B Traffic" pitchFamily="2" charset="-78"/>
            </a:endParaRPr>
          </a:p>
          <a:p>
            <a:pPr algn="r" rtl="1"/>
            <a:endParaRPr lang="fa-IR" sz="2400" b="1" dirty="0" smtClean="0">
              <a:solidFill>
                <a:srgbClr val="0070C0"/>
              </a:solidFill>
              <a:cs typeface="B Traffic" pitchFamily="2" charset="-78"/>
            </a:endParaRPr>
          </a:p>
        </p:txBody>
      </p:sp>
      <p:pic>
        <p:nvPicPr>
          <p:cNvPr id="21507" name="Picture 3" descr="C:\Program Files\Microsoft Office\MEDIA\CAGCAT10\j0297551.wmf"/>
          <p:cNvPicPr>
            <a:picLocks noChangeAspect="1" noChangeArrowheads="1"/>
          </p:cNvPicPr>
          <p:nvPr/>
        </p:nvPicPr>
        <p:blipFill>
          <a:blip r:embed="rId2" cstate="print"/>
          <a:srcRect/>
          <a:stretch>
            <a:fillRect/>
          </a:stretch>
        </p:blipFill>
        <p:spPr bwMode="auto">
          <a:xfrm>
            <a:off x="0" y="1752600"/>
            <a:ext cx="3276600" cy="5105400"/>
          </a:xfrm>
          <a:prstGeom prst="rect">
            <a:avLst/>
          </a:prstGeom>
          <a:noFill/>
        </p:spPr>
      </p:pic>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anim calcmode="lin" valueType="num">
                                      <p:cBhvr additive="base">
                                        <p:cTn id="2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anim calcmode="lin" valueType="num">
                                      <p:cBhvr additive="base">
                                        <p:cTn id="3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9" end="9"/>
                                            </p:txEl>
                                          </p:spTgt>
                                        </p:tgtEl>
                                        <p:attrNameLst>
                                          <p:attrName>style.visibility</p:attrName>
                                        </p:attrNameLst>
                                      </p:cBhvr>
                                      <p:to>
                                        <p:strVal val="visible"/>
                                      </p:to>
                                    </p:set>
                                    <p:anim calcmode="lin" valueType="num">
                                      <p:cBhvr additive="base">
                                        <p:cTn id="37"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10" end="10"/>
                                            </p:txEl>
                                          </p:spTgt>
                                        </p:tgtEl>
                                        <p:attrNameLst>
                                          <p:attrName>style.visibility</p:attrName>
                                        </p:attrNameLst>
                                      </p:cBhvr>
                                      <p:to>
                                        <p:strVal val="visible"/>
                                      </p:to>
                                    </p:set>
                                    <p:anim calcmode="lin" valueType="num">
                                      <p:cBhvr additive="base">
                                        <p:cTn id="43"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11" end="11"/>
                                            </p:txEl>
                                          </p:spTgt>
                                        </p:tgtEl>
                                        <p:attrNameLst>
                                          <p:attrName>style.visibility</p:attrName>
                                        </p:attrNameLst>
                                      </p:cBhvr>
                                      <p:to>
                                        <p:strVal val="visible"/>
                                      </p:to>
                                    </p:set>
                                    <p:anim calcmode="lin" valueType="num">
                                      <p:cBhvr additive="base">
                                        <p:cTn id="49"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1066800"/>
          </a:xfrm>
        </p:spPr>
        <p:txBody>
          <a:bodyPr/>
          <a:lstStyle/>
          <a:p>
            <a:r>
              <a:rPr lang="fa-IR" b="1" dirty="0" smtClean="0">
                <a:solidFill>
                  <a:srgbClr val="FFFF00"/>
                </a:solidFill>
                <a:cs typeface="B Traffic" pitchFamily="2" charset="-78"/>
              </a:rPr>
              <a:t>        وظايف سرپرست </a:t>
            </a:r>
            <a:endParaRPr lang="fa-IR" b="1" dirty="0">
              <a:solidFill>
                <a:srgbClr val="FFFF00"/>
              </a:solidFill>
              <a:cs typeface="B Traffic" pitchFamily="2" charset="-78"/>
            </a:endParaRPr>
          </a:p>
        </p:txBody>
      </p:sp>
      <p:sp>
        <p:nvSpPr>
          <p:cNvPr id="3" name="Subtitle 2"/>
          <p:cNvSpPr>
            <a:spLocks noGrp="1"/>
          </p:cNvSpPr>
          <p:nvPr>
            <p:ph type="subTitle" idx="1"/>
          </p:nvPr>
        </p:nvSpPr>
        <p:spPr>
          <a:xfrm>
            <a:off x="0" y="1066800"/>
            <a:ext cx="8839200" cy="5791200"/>
          </a:xfrm>
        </p:spPr>
        <p:txBody>
          <a:bodyPr>
            <a:normAutofit/>
          </a:bodyPr>
          <a:lstStyle/>
          <a:p>
            <a:pPr algn="r" rtl="1">
              <a:buFont typeface="Wingdings" pitchFamily="2" charset="2"/>
              <a:buChar char="q"/>
            </a:pPr>
            <a:r>
              <a:rPr lang="fa-IR" sz="2400" b="1" dirty="0" smtClean="0">
                <a:solidFill>
                  <a:srgbClr val="0070C0"/>
                </a:solidFill>
                <a:cs typeface="B Traffic" pitchFamily="2" charset="-78"/>
              </a:rPr>
              <a:t>  هماهنگي  : </a:t>
            </a:r>
          </a:p>
          <a:p>
            <a:pPr algn="r" rtl="1">
              <a:buFont typeface="Wingdings" pitchFamily="2" charset="2"/>
              <a:buChar char="q"/>
            </a:pPr>
            <a:endParaRPr lang="fa-IR" sz="2400" b="1" dirty="0" smtClean="0">
              <a:solidFill>
                <a:srgbClr val="0070C0"/>
              </a:solidFill>
              <a:cs typeface="B Traffic" pitchFamily="2" charset="-78"/>
            </a:endParaRPr>
          </a:p>
          <a:p>
            <a:pPr algn="r" rtl="1"/>
            <a:r>
              <a:rPr lang="fa-IR" sz="2400" b="1" dirty="0" smtClean="0">
                <a:solidFill>
                  <a:srgbClr val="0070C0"/>
                </a:solidFill>
                <a:cs typeface="B Traffic" pitchFamily="2" charset="-78"/>
              </a:rPr>
              <a:t>فرایند تلفیق و یکپارچه نمودن فعالیتها واحد های مجزا از </a:t>
            </a:r>
            <a:endParaRPr lang="fa-IR" sz="2400" b="1" dirty="0" smtClean="0">
              <a:solidFill>
                <a:srgbClr val="0070C0"/>
              </a:solidFill>
              <a:cs typeface="B Traffic" pitchFamily="2" charset="-78"/>
            </a:endParaRPr>
          </a:p>
          <a:p>
            <a:pPr algn="r" rtl="1"/>
            <a:r>
              <a:rPr lang="fa-IR" sz="2400" b="1" dirty="0" smtClean="0">
                <a:solidFill>
                  <a:srgbClr val="0070C0"/>
                </a:solidFill>
                <a:cs typeface="B Traffic" pitchFamily="2" charset="-78"/>
              </a:rPr>
              <a:t>      یکدیگر پیگیری </a:t>
            </a:r>
            <a:r>
              <a:rPr lang="fa-IR" sz="2400" b="1" dirty="0" smtClean="0">
                <a:solidFill>
                  <a:srgbClr val="0070C0"/>
                </a:solidFill>
                <a:cs typeface="B Traffic" pitchFamily="2" charset="-78"/>
              </a:rPr>
              <a:t>کارآمدی هدفهای سازمان  </a:t>
            </a:r>
          </a:p>
          <a:p>
            <a:pPr algn="r" rtl="1"/>
            <a:endParaRPr lang="fa-IR" sz="2400" b="1" dirty="0" smtClean="0">
              <a:solidFill>
                <a:srgbClr val="0070C0"/>
              </a:solidFill>
              <a:cs typeface="B Traffic" pitchFamily="2" charset="-78"/>
            </a:endParaRPr>
          </a:p>
        </p:txBody>
      </p:sp>
      <p:pic>
        <p:nvPicPr>
          <p:cNvPr id="21507" name="Picture 3" descr="C:\Program Files\Microsoft Office\MEDIA\CAGCAT10\j0297551.wmf"/>
          <p:cNvPicPr>
            <a:picLocks noChangeAspect="1" noChangeArrowheads="1"/>
          </p:cNvPicPr>
          <p:nvPr/>
        </p:nvPicPr>
        <p:blipFill>
          <a:blip r:embed="rId2" cstate="print"/>
          <a:srcRect/>
          <a:stretch>
            <a:fillRect/>
          </a:stretch>
        </p:blipFill>
        <p:spPr bwMode="auto">
          <a:xfrm>
            <a:off x="0" y="1752600"/>
            <a:ext cx="3429000" cy="5105400"/>
          </a:xfrm>
          <a:prstGeom prst="rect">
            <a:avLst/>
          </a:prstGeom>
          <a:noFill/>
        </p:spPr>
      </p:pic>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1066800"/>
          </a:xfrm>
        </p:spPr>
        <p:txBody>
          <a:bodyPr/>
          <a:lstStyle/>
          <a:p>
            <a:r>
              <a:rPr lang="fa-IR" b="1" dirty="0" smtClean="0">
                <a:solidFill>
                  <a:srgbClr val="FFFF00"/>
                </a:solidFill>
                <a:cs typeface="B Traffic" pitchFamily="2" charset="-78"/>
              </a:rPr>
              <a:t>        وظايف سرپرست </a:t>
            </a:r>
            <a:endParaRPr lang="fa-IR" b="1" dirty="0">
              <a:solidFill>
                <a:srgbClr val="FFFF00"/>
              </a:solidFill>
              <a:cs typeface="B Traffic" pitchFamily="2" charset="-78"/>
            </a:endParaRPr>
          </a:p>
        </p:txBody>
      </p:sp>
      <p:sp>
        <p:nvSpPr>
          <p:cNvPr id="3" name="Subtitle 2"/>
          <p:cNvSpPr>
            <a:spLocks noGrp="1"/>
          </p:cNvSpPr>
          <p:nvPr>
            <p:ph type="subTitle" idx="1"/>
          </p:nvPr>
        </p:nvSpPr>
        <p:spPr>
          <a:xfrm>
            <a:off x="0" y="1066800"/>
            <a:ext cx="8915400" cy="5791200"/>
          </a:xfrm>
        </p:spPr>
        <p:txBody>
          <a:bodyPr>
            <a:normAutofit/>
          </a:bodyPr>
          <a:lstStyle/>
          <a:p>
            <a:pPr algn="r" rtl="1">
              <a:buFont typeface="Wingdings" pitchFamily="2" charset="2"/>
              <a:buChar char="q"/>
            </a:pPr>
            <a:r>
              <a:rPr lang="fa-IR" sz="2800" b="1" dirty="0" smtClean="0">
                <a:solidFill>
                  <a:srgbClr val="FF0000"/>
                </a:solidFill>
                <a:cs typeface="B Traffic" pitchFamily="2" charset="-78"/>
              </a:rPr>
              <a:t>   نظارت </a:t>
            </a:r>
            <a:r>
              <a:rPr lang="fa-IR" sz="2800" b="1" dirty="0" smtClean="0">
                <a:solidFill>
                  <a:srgbClr val="0070C0"/>
                </a:solidFill>
                <a:cs typeface="B Traffic" pitchFamily="2" charset="-78"/>
              </a:rPr>
              <a:t>:  </a:t>
            </a:r>
          </a:p>
          <a:p>
            <a:pPr algn="r" rtl="1"/>
            <a:r>
              <a:rPr lang="fa-IR" sz="2800" b="1" dirty="0" smtClean="0">
                <a:solidFill>
                  <a:srgbClr val="0070C0"/>
                </a:solidFill>
                <a:cs typeface="B Traffic" pitchFamily="2" charset="-78"/>
              </a:rPr>
              <a:t>   مدیر برای اطمینان از اجرای درست  و به موقع </a:t>
            </a:r>
          </a:p>
          <a:p>
            <a:pPr algn="r" rtl="1"/>
            <a:r>
              <a:rPr lang="fa-IR" sz="2800" b="1" dirty="0" smtClean="0">
                <a:solidFill>
                  <a:srgbClr val="0070C0"/>
                </a:solidFill>
                <a:cs typeface="B Traffic" pitchFamily="2" charset="-78"/>
              </a:rPr>
              <a:t>  کارها  باید عملکرد سازمان را ارزیابی کند </a:t>
            </a:r>
          </a:p>
          <a:p>
            <a:pPr algn="r" rtl="1"/>
            <a:r>
              <a:rPr lang="fa-IR" sz="2800" b="1" dirty="0" smtClean="0">
                <a:solidFill>
                  <a:srgbClr val="0070C0"/>
                </a:solidFill>
                <a:cs typeface="B Traffic" pitchFamily="2" charset="-78"/>
              </a:rPr>
              <a:t>   اگر انحرافی مشاهده کرد آنرا اصلاح نماید .</a:t>
            </a:r>
          </a:p>
          <a:p>
            <a:pPr algn="r" rtl="1"/>
            <a:r>
              <a:rPr lang="fa-IR" sz="2800" b="1" dirty="0" smtClean="0">
                <a:solidFill>
                  <a:srgbClr val="0070C0"/>
                </a:solidFill>
                <a:cs typeface="B Traffic" pitchFamily="2" charset="-78"/>
              </a:rPr>
              <a:t>  بطور کلی  نگاه منظم به عقب برای آگاهی از این </a:t>
            </a:r>
          </a:p>
          <a:p>
            <a:pPr algn="r" rtl="1"/>
            <a:r>
              <a:rPr lang="fa-IR" sz="2800" b="1" dirty="0" smtClean="0">
                <a:solidFill>
                  <a:srgbClr val="0070C0"/>
                </a:solidFill>
                <a:cs typeface="B Traffic" pitchFamily="2" charset="-78"/>
              </a:rPr>
              <a:t>   امر که آیا بر طبق برنامه عمل </a:t>
            </a:r>
          </a:p>
          <a:p>
            <a:pPr algn="r" rtl="1"/>
            <a:r>
              <a:rPr lang="fa-IR" sz="2800" b="1" dirty="0" smtClean="0">
                <a:solidFill>
                  <a:srgbClr val="0070C0"/>
                </a:solidFill>
                <a:cs typeface="B Traffic" pitchFamily="2" charset="-78"/>
              </a:rPr>
              <a:t>    کرده یا نه ؟</a:t>
            </a:r>
            <a:endParaRPr lang="fa-IR" sz="2800" b="1" dirty="0">
              <a:solidFill>
                <a:srgbClr val="0070C0"/>
              </a:solidFill>
              <a:cs typeface="B Traffic" pitchFamily="2" charset="-78"/>
            </a:endParaRPr>
          </a:p>
        </p:txBody>
      </p:sp>
      <p:pic>
        <p:nvPicPr>
          <p:cNvPr id="21507" name="Picture 3" descr="C:\Program Files\Microsoft Office\MEDIA\CAGCAT10\j0297551.wmf"/>
          <p:cNvPicPr>
            <a:picLocks noChangeAspect="1" noChangeArrowheads="1"/>
          </p:cNvPicPr>
          <p:nvPr/>
        </p:nvPicPr>
        <p:blipFill>
          <a:blip r:embed="rId2" cstate="print"/>
          <a:srcRect/>
          <a:stretch>
            <a:fillRect/>
          </a:stretch>
        </p:blipFill>
        <p:spPr bwMode="auto">
          <a:xfrm>
            <a:off x="0" y="2057400"/>
            <a:ext cx="4026560" cy="4800600"/>
          </a:xfrm>
          <a:prstGeom prst="rect">
            <a:avLst/>
          </a:prstGeom>
          <a:noFill/>
        </p:spPr>
      </p:pic>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1066800"/>
          </a:xfrm>
        </p:spPr>
        <p:txBody>
          <a:bodyPr/>
          <a:lstStyle/>
          <a:p>
            <a:r>
              <a:rPr lang="fa-IR" b="1" dirty="0" smtClean="0">
                <a:solidFill>
                  <a:srgbClr val="FFFF00"/>
                </a:solidFill>
                <a:effectLst>
                  <a:outerShdw blurRad="38100" dist="38100" dir="2700000" algn="tl">
                    <a:srgbClr val="000000">
                      <a:alpha val="43137"/>
                    </a:srgbClr>
                  </a:outerShdw>
                </a:effectLst>
                <a:cs typeface="B Traffic" pitchFamily="2" charset="-78"/>
              </a:rPr>
              <a:t>        مسئوليتهاي سرپرست </a:t>
            </a:r>
            <a:endParaRPr lang="fa-IR" b="1" dirty="0">
              <a:solidFill>
                <a:srgbClr val="FFFF00"/>
              </a:solidFill>
              <a:effectLst>
                <a:outerShdw blurRad="38100" dist="38100" dir="2700000" algn="tl">
                  <a:srgbClr val="000000">
                    <a:alpha val="43137"/>
                  </a:srgbClr>
                </a:outerShdw>
              </a:effectLst>
              <a:cs typeface="B Traffic" pitchFamily="2" charset="-78"/>
            </a:endParaRPr>
          </a:p>
        </p:txBody>
      </p:sp>
      <p:sp>
        <p:nvSpPr>
          <p:cNvPr id="3" name="Subtitle 2"/>
          <p:cNvSpPr>
            <a:spLocks noGrp="1"/>
          </p:cNvSpPr>
          <p:nvPr>
            <p:ph type="subTitle" idx="1"/>
          </p:nvPr>
        </p:nvSpPr>
        <p:spPr>
          <a:xfrm>
            <a:off x="0" y="1066800"/>
            <a:ext cx="9144000" cy="5791200"/>
          </a:xfrm>
        </p:spPr>
        <p:txBody>
          <a:bodyPr>
            <a:normAutofit/>
          </a:bodyPr>
          <a:lstStyle/>
          <a:p>
            <a:pPr marL="742950" indent="-742950" algn="r" rtl="1"/>
            <a:r>
              <a:rPr lang="fa-IR" sz="4400" b="1" dirty="0" smtClean="0">
                <a:solidFill>
                  <a:srgbClr val="FFFF00"/>
                </a:solidFill>
                <a:cs typeface="B Traffic" pitchFamily="2" charset="-78"/>
              </a:rPr>
              <a:t>مسئوليت در برابرافراد:    </a:t>
            </a:r>
            <a:r>
              <a:rPr lang="fa-IR" sz="4400" b="1" dirty="0" smtClean="0">
                <a:cs typeface="B Traffic" pitchFamily="2" charset="-78"/>
              </a:rPr>
              <a:t>زير دست </a:t>
            </a:r>
          </a:p>
          <a:p>
            <a:pPr marL="742950" indent="-742950" algn="r" rtl="1"/>
            <a:r>
              <a:rPr lang="fa-IR" sz="4400" b="1" dirty="0" smtClean="0">
                <a:cs typeface="B Traffic" pitchFamily="2" charset="-78"/>
              </a:rPr>
              <a:t>    </a:t>
            </a:r>
            <a:r>
              <a:rPr lang="en-US" sz="4400" b="1" dirty="0" smtClean="0">
                <a:cs typeface="B Traffic" pitchFamily="2" charset="-78"/>
              </a:rPr>
              <a:t> </a:t>
            </a:r>
            <a:r>
              <a:rPr lang="fa-IR" sz="4400" b="1" dirty="0" smtClean="0">
                <a:cs typeface="B Traffic" pitchFamily="2" charset="-78"/>
              </a:rPr>
              <a:t>                        </a:t>
            </a:r>
            <a:r>
              <a:rPr lang="en-US" sz="4400" b="1" dirty="0" smtClean="0">
                <a:cs typeface="B Traffic" pitchFamily="2" charset="-78"/>
              </a:rPr>
              <a:t>     </a:t>
            </a:r>
            <a:r>
              <a:rPr lang="fa-IR" sz="4400" b="1" dirty="0" smtClean="0">
                <a:cs typeface="B Traffic" pitchFamily="2" charset="-78"/>
              </a:rPr>
              <a:t>  </a:t>
            </a:r>
            <a:r>
              <a:rPr lang="en-US" sz="4400" b="1" dirty="0" smtClean="0">
                <a:cs typeface="B Traffic" pitchFamily="2" charset="-78"/>
              </a:rPr>
              <a:t>    </a:t>
            </a:r>
            <a:r>
              <a:rPr lang="fa-IR" sz="4400" b="1" dirty="0" smtClean="0">
                <a:cs typeface="B Traffic" pitchFamily="2" charset="-78"/>
              </a:rPr>
              <a:t>بالادستان       </a:t>
            </a:r>
          </a:p>
          <a:p>
            <a:pPr algn="r" rtl="1"/>
            <a:r>
              <a:rPr lang="fa-IR" sz="4400" b="1" dirty="0" smtClean="0">
                <a:cs typeface="B Traffic" pitchFamily="2" charset="-78"/>
              </a:rPr>
              <a:t>                            </a:t>
            </a:r>
            <a:r>
              <a:rPr lang="en-US" sz="4400" b="1" dirty="0" smtClean="0">
                <a:cs typeface="B Traffic" pitchFamily="2" charset="-78"/>
              </a:rPr>
              <a:t>         </a:t>
            </a:r>
            <a:r>
              <a:rPr lang="fa-IR" sz="4400" b="1" dirty="0" smtClean="0">
                <a:cs typeface="B Traffic" pitchFamily="2" charset="-78"/>
              </a:rPr>
              <a:t>  ساير سرپرستان</a:t>
            </a:r>
          </a:p>
          <a:p>
            <a:pPr algn="r" rtl="1"/>
            <a:r>
              <a:rPr lang="fa-IR" sz="4400" b="1" dirty="0" smtClean="0">
                <a:cs typeface="B Traffic" pitchFamily="2" charset="-78"/>
              </a:rPr>
              <a:t> </a:t>
            </a:r>
          </a:p>
          <a:p>
            <a:pPr algn="r" rtl="1">
              <a:buFont typeface="Wingdings" pitchFamily="2" charset="2"/>
              <a:buChar char="v"/>
            </a:pPr>
            <a:r>
              <a:rPr lang="fa-IR" sz="4400" b="1" dirty="0" smtClean="0">
                <a:cs typeface="B Traffic" pitchFamily="2" charset="-78"/>
              </a:rPr>
              <a:t>   </a:t>
            </a:r>
            <a:r>
              <a:rPr lang="fa-IR" sz="4400" b="1" dirty="0" smtClean="0">
                <a:solidFill>
                  <a:srgbClr val="FFFF00"/>
                </a:solidFill>
                <a:cs typeface="B Traffic" pitchFamily="2" charset="-78"/>
              </a:rPr>
              <a:t>مسئوليت  در برابر</a:t>
            </a:r>
            <a:r>
              <a:rPr lang="fa-IR" sz="4400" b="1" dirty="0" smtClean="0">
                <a:cs typeface="B Traffic" pitchFamily="2" charset="-78"/>
              </a:rPr>
              <a:t>:  </a:t>
            </a:r>
            <a:r>
              <a:rPr lang="en-US" sz="4400" b="1" dirty="0" smtClean="0">
                <a:cs typeface="B Traffic" pitchFamily="2" charset="-78"/>
              </a:rPr>
              <a:t>   </a:t>
            </a:r>
            <a:r>
              <a:rPr lang="fa-IR" sz="4400" b="1" dirty="0" smtClean="0">
                <a:cs typeface="B Traffic" pitchFamily="2" charset="-78"/>
              </a:rPr>
              <a:t>كار </a:t>
            </a:r>
            <a:endParaRPr lang="en-US" sz="4400" b="1" dirty="0" smtClean="0">
              <a:cs typeface="B Traffic" pitchFamily="2" charset="-78"/>
            </a:endParaRPr>
          </a:p>
          <a:p>
            <a:pPr algn="r" rtl="1"/>
            <a:r>
              <a:rPr lang="en-US" sz="4400" b="1" dirty="0" smtClean="0">
                <a:cs typeface="B Traffic" pitchFamily="2" charset="-78"/>
              </a:rPr>
              <a:t>                            </a:t>
            </a:r>
            <a:r>
              <a:rPr lang="fa-IR" sz="4400" b="1" dirty="0" smtClean="0">
                <a:cs typeface="B Traffic" pitchFamily="2" charset="-78"/>
              </a:rPr>
              <a:t>محيط كار               </a:t>
            </a:r>
          </a:p>
          <a:p>
            <a:pPr algn="r" rtl="1"/>
            <a:r>
              <a:rPr lang="fa-IR" sz="3200" b="1" dirty="0" smtClean="0">
                <a:cs typeface="B Traffic" pitchFamily="2" charset="-78"/>
              </a:rPr>
              <a:t>                                             </a:t>
            </a:r>
            <a:endParaRPr lang="en-US" sz="3200" b="1" dirty="0" smtClean="0">
              <a:cs typeface="B Traffic" pitchFamily="2" charset="-78"/>
            </a:endParaRPr>
          </a:p>
          <a:p>
            <a:pPr algn="r" rtl="1"/>
            <a:endParaRPr lang="en-US" sz="3200" b="1" dirty="0" smtClean="0">
              <a:cs typeface="B Traffic" pitchFamily="2" charset="-78"/>
            </a:endParaRPr>
          </a:p>
          <a:p>
            <a:pPr algn="r" rtl="1"/>
            <a:endParaRPr lang="en-US" sz="3200" b="1" dirty="0" smtClean="0">
              <a:cs typeface="B Traffic" pitchFamily="2" charset="-78"/>
            </a:endParaRPr>
          </a:p>
          <a:p>
            <a:pPr algn="r" rtl="1"/>
            <a:endParaRPr lang="fa-IR" sz="3200" b="1" dirty="0">
              <a:cs typeface="B Traffic" pitchFamily="2" charset="-78"/>
            </a:endParaRPr>
          </a:p>
        </p:txBody>
      </p:sp>
      <p:sp>
        <p:nvSpPr>
          <p:cNvPr id="4" name="Right Brace 3"/>
          <p:cNvSpPr/>
          <p:nvPr/>
        </p:nvSpPr>
        <p:spPr>
          <a:xfrm>
            <a:off x="3810000" y="990600"/>
            <a:ext cx="231648" cy="2209800"/>
          </a:xfrm>
          <a:prstGeom prst="rightBrace">
            <a:avLst>
              <a:gd name="adj1" fmla="val 0"/>
              <a:gd name="adj2" fmla="val 50000"/>
            </a:avLst>
          </a:prstGeom>
          <a:solidFill>
            <a:schemeClr val="accent2"/>
          </a:solidFill>
        </p:spPr>
        <p:style>
          <a:lnRef idx="1">
            <a:schemeClr val="accent1"/>
          </a:lnRef>
          <a:fillRef idx="0">
            <a:schemeClr val="accent1"/>
          </a:fillRef>
          <a:effectRef idx="0">
            <a:schemeClr val="accent1"/>
          </a:effectRef>
          <a:fontRef idx="minor">
            <a:schemeClr val="tx1"/>
          </a:fontRef>
        </p:style>
        <p:txBody>
          <a:bodyPr rtlCol="1" anchor="ctr"/>
          <a:lstStyle/>
          <a:p>
            <a:pPr algn="ctr"/>
            <a:endParaRPr lang="fa-IR" dirty="0"/>
          </a:p>
        </p:txBody>
      </p:sp>
      <p:sp>
        <p:nvSpPr>
          <p:cNvPr id="5" name="Right Brace 4"/>
          <p:cNvSpPr/>
          <p:nvPr/>
        </p:nvSpPr>
        <p:spPr>
          <a:xfrm>
            <a:off x="3657600" y="3733800"/>
            <a:ext cx="612648" cy="1752600"/>
          </a:xfrm>
          <a:prstGeom prst="rightBrace">
            <a:avLst/>
          </a:prstGeom>
        </p:spPr>
        <p:style>
          <a:lnRef idx="1">
            <a:schemeClr val="accent1"/>
          </a:lnRef>
          <a:fillRef idx="0">
            <a:schemeClr val="accent1"/>
          </a:fillRef>
          <a:effectRef idx="0">
            <a:schemeClr val="accent1"/>
          </a:effectRef>
          <a:fontRef idx="minor">
            <a:schemeClr val="tx1"/>
          </a:fontRef>
        </p:style>
        <p:txBody>
          <a:bodyPr rtlCol="1" anchor="ctr"/>
          <a:lstStyle/>
          <a:p>
            <a:pPr algn="ctr"/>
            <a:endParaRPr lang="fa-I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1066800"/>
          </a:xfrm>
        </p:spPr>
        <p:txBody>
          <a:bodyPr>
            <a:normAutofit/>
          </a:bodyPr>
          <a:lstStyle/>
          <a:p>
            <a:r>
              <a:rPr lang="fa-IR" sz="3600" b="1" dirty="0" smtClean="0">
                <a:solidFill>
                  <a:srgbClr val="FFFF00"/>
                </a:solidFill>
                <a:effectLst>
                  <a:outerShdw blurRad="38100" dist="38100" dir="2700000" algn="tl">
                    <a:srgbClr val="000000">
                      <a:alpha val="43137"/>
                    </a:srgbClr>
                  </a:outerShdw>
                </a:effectLst>
                <a:cs typeface="B Traffic" pitchFamily="2" charset="-78"/>
              </a:rPr>
              <a:t>حقوقي كه با قبول سرپرستي ازآن محروم ميشويم </a:t>
            </a:r>
            <a:endParaRPr lang="fa-IR" sz="3600" b="1" dirty="0">
              <a:solidFill>
                <a:srgbClr val="FFFF00"/>
              </a:solidFill>
              <a:effectLst>
                <a:outerShdw blurRad="38100" dist="38100" dir="2700000" algn="tl">
                  <a:srgbClr val="000000">
                    <a:alpha val="43137"/>
                  </a:srgbClr>
                </a:outerShdw>
              </a:effectLst>
              <a:cs typeface="B Traffic" pitchFamily="2" charset="-78"/>
            </a:endParaRPr>
          </a:p>
        </p:txBody>
      </p:sp>
      <p:sp>
        <p:nvSpPr>
          <p:cNvPr id="3" name="Subtitle 2"/>
          <p:cNvSpPr>
            <a:spLocks noGrp="1"/>
          </p:cNvSpPr>
          <p:nvPr>
            <p:ph type="subTitle" idx="1"/>
          </p:nvPr>
        </p:nvSpPr>
        <p:spPr>
          <a:xfrm>
            <a:off x="0" y="1066800"/>
            <a:ext cx="8915400" cy="5791200"/>
          </a:xfrm>
        </p:spPr>
        <p:txBody>
          <a:bodyPr>
            <a:normAutofit/>
          </a:bodyPr>
          <a:lstStyle/>
          <a:p>
            <a:pPr algn="r" rtl="1">
              <a:buFont typeface="Courier New" pitchFamily="49" charset="0"/>
              <a:buChar char="o"/>
            </a:pPr>
            <a:r>
              <a:rPr lang="fa-IR" sz="2800" b="1" dirty="0" smtClean="0">
                <a:solidFill>
                  <a:srgbClr val="0070C0"/>
                </a:solidFill>
                <a:cs typeface="B Traffic" pitchFamily="2" charset="-78"/>
              </a:rPr>
              <a:t>  - ازكوره در رفتن </a:t>
            </a:r>
          </a:p>
          <a:p>
            <a:pPr algn="r" rtl="1">
              <a:buFont typeface="Courier New" pitchFamily="49" charset="0"/>
              <a:buChar char="o"/>
            </a:pPr>
            <a:r>
              <a:rPr lang="fa-IR" sz="2800" b="1" dirty="0" smtClean="0">
                <a:solidFill>
                  <a:srgbClr val="0070C0"/>
                </a:solidFill>
                <a:cs typeface="B Traffic" pitchFamily="2" charset="-78"/>
              </a:rPr>
              <a:t>خودماني شدن و جوشيدن با ديگران </a:t>
            </a:r>
          </a:p>
          <a:p>
            <a:pPr algn="r" rtl="1">
              <a:buFont typeface="Courier New" pitchFamily="49" charset="0"/>
              <a:buChar char="o"/>
            </a:pPr>
            <a:r>
              <a:rPr lang="fa-IR" sz="2800" b="1" dirty="0" smtClean="0">
                <a:solidFill>
                  <a:srgbClr val="0070C0"/>
                </a:solidFill>
                <a:cs typeface="B Traffic" pitchFamily="2" charset="-78"/>
              </a:rPr>
              <a:t>- وارد كردن وسايل شخصي بكار </a:t>
            </a:r>
          </a:p>
          <a:p>
            <a:pPr algn="r" rtl="1">
              <a:buFont typeface="Courier New" pitchFamily="49" charset="0"/>
              <a:buChar char="o"/>
            </a:pPr>
            <a:r>
              <a:rPr lang="fa-IR" sz="2800" b="1" dirty="0" smtClean="0">
                <a:solidFill>
                  <a:srgbClr val="0070C0"/>
                </a:solidFill>
                <a:cs typeface="B Traffic" pitchFamily="2" charset="-78"/>
              </a:rPr>
              <a:t>آزادانه حرف زدن </a:t>
            </a:r>
          </a:p>
          <a:p>
            <a:pPr algn="r" rtl="1">
              <a:buFont typeface="Courier New" pitchFamily="49" charset="0"/>
              <a:buChar char="o"/>
            </a:pPr>
            <a:r>
              <a:rPr lang="fa-IR" sz="2800" b="1" dirty="0" smtClean="0">
                <a:solidFill>
                  <a:srgbClr val="0070C0"/>
                </a:solidFill>
                <a:cs typeface="B Traffic" pitchFamily="2" charset="-78"/>
              </a:rPr>
              <a:t> مخالفت با تغييرات </a:t>
            </a:r>
            <a:endParaRPr lang="en-US" sz="2800" b="1" dirty="0" smtClean="0">
              <a:solidFill>
                <a:srgbClr val="0070C0"/>
              </a:solidFill>
              <a:cs typeface="B Traffic" pitchFamily="2" charset="-78"/>
            </a:endParaRPr>
          </a:p>
          <a:p>
            <a:pPr algn="r" rtl="1">
              <a:buFont typeface="Courier New" pitchFamily="49" charset="0"/>
              <a:buChar char="o"/>
            </a:pPr>
            <a:r>
              <a:rPr lang="fa-IR" sz="2800" b="1" dirty="0" smtClean="0">
                <a:solidFill>
                  <a:srgbClr val="0070C0"/>
                </a:solidFill>
                <a:cs typeface="B Traffic" pitchFamily="2" charset="-78"/>
              </a:rPr>
              <a:t>از زير بار مسئوليت شانه خالي كردن </a:t>
            </a:r>
          </a:p>
          <a:p>
            <a:pPr algn="r" rtl="1">
              <a:buFont typeface="Courier New" pitchFamily="49" charset="0"/>
              <a:buChar char="o"/>
            </a:pPr>
            <a:r>
              <a:rPr lang="fa-IR" sz="2800" b="1" dirty="0" smtClean="0">
                <a:solidFill>
                  <a:srgbClr val="0070C0"/>
                </a:solidFill>
                <a:cs typeface="B Traffic" pitchFamily="2" charset="-78"/>
              </a:rPr>
              <a:t> تلافي كردن و تسويه حساب </a:t>
            </a:r>
          </a:p>
          <a:p>
            <a:pPr algn="r" rtl="1">
              <a:buFont typeface="Courier New" pitchFamily="49" charset="0"/>
              <a:buChar char="o"/>
            </a:pPr>
            <a:r>
              <a:rPr lang="fa-IR" sz="2800" b="1" dirty="0" smtClean="0">
                <a:solidFill>
                  <a:srgbClr val="0070C0"/>
                </a:solidFill>
                <a:cs typeface="B Traffic" pitchFamily="2" charset="-78"/>
              </a:rPr>
              <a:t> انتخاب اشخاص و چيزهاي مورد علاقه </a:t>
            </a:r>
          </a:p>
          <a:p>
            <a:pPr algn="r" rtl="1">
              <a:buFont typeface="Courier New" pitchFamily="49" charset="0"/>
              <a:buChar char="o"/>
            </a:pPr>
            <a:r>
              <a:rPr lang="fa-IR" sz="2800" b="1" dirty="0" smtClean="0">
                <a:solidFill>
                  <a:srgbClr val="0070C0"/>
                </a:solidFill>
                <a:cs typeface="B Traffic" pitchFamily="2" charset="-78"/>
              </a:rPr>
              <a:t> اولويت دادن به نيازها و عالايق  شخصي</a:t>
            </a:r>
          </a:p>
          <a:p>
            <a:pPr algn="r" rtl="1">
              <a:buFont typeface="Courier New" pitchFamily="49" charset="0"/>
              <a:buChar char="o"/>
            </a:pPr>
            <a:r>
              <a:rPr lang="fa-IR" sz="2800" b="1" dirty="0" smtClean="0">
                <a:solidFill>
                  <a:srgbClr val="0070C0"/>
                </a:solidFill>
                <a:cs typeface="B Traffic" pitchFamily="2" charset="-78"/>
              </a:rPr>
              <a:t>در خواست انجام كاري كه خود شخص آنرا انجام نمي دهد</a:t>
            </a:r>
          </a:p>
          <a:p>
            <a:pPr algn="r" rtl="1">
              <a:buFont typeface="Courier New" pitchFamily="49" charset="0"/>
              <a:buChar char="o"/>
            </a:pPr>
            <a:r>
              <a:rPr lang="fa-IR" sz="2800" b="1" dirty="0" smtClean="0">
                <a:solidFill>
                  <a:srgbClr val="0070C0"/>
                </a:solidFill>
                <a:cs typeface="B Traffic" pitchFamily="2" charset="-78"/>
              </a:rPr>
              <a:t> انتظار پاداش فوري براي انجام كار  </a:t>
            </a:r>
          </a:p>
          <a:p>
            <a:pPr algn="r" rtl="1"/>
            <a:endParaRPr lang="en-US" sz="2800" b="1" dirty="0" smtClean="0">
              <a:solidFill>
                <a:srgbClr val="0070C0"/>
              </a:solidFill>
              <a:cs typeface="B Traffic" pitchFamily="2" charset="-78"/>
            </a:endParaRPr>
          </a:p>
          <a:p>
            <a:pPr algn="r" rtl="1"/>
            <a:endParaRPr lang="en-US" sz="2800" b="1" dirty="0" smtClean="0">
              <a:solidFill>
                <a:srgbClr val="0070C0"/>
              </a:solidFill>
              <a:cs typeface="B Traffic" pitchFamily="2" charset="-78"/>
            </a:endParaRPr>
          </a:p>
          <a:p>
            <a:pPr algn="r" rtl="1"/>
            <a:endParaRPr lang="fa-IR" sz="2800" b="1" dirty="0">
              <a:solidFill>
                <a:srgbClr val="0070C0"/>
              </a:solidFill>
              <a:cs typeface="B Traffic" pitchFamily="2" charset="-78"/>
            </a:endParaRP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10" end="10"/>
                                            </p:txEl>
                                          </p:spTgt>
                                        </p:tgtEl>
                                        <p:attrNameLst>
                                          <p:attrName>style.visibility</p:attrName>
                                        </p:attrNameLst>
                                      </p:cBhvr>
                                      <p:to>
                                        <p:strVal val="visible"/>
                                      </p:to>
                                    </p:set>
                                    <p:anim calcmode="lin" valueType="num">
                                      <p:cBhvr additive="base">
                                        <p:cTn id="67"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1066800"/>
          </a:xfrm>
        </p:spPr>
        <p:txBody>
          <a:bodyPr>
            <a:normAutofit/>
          </a:bodyPr>
          <a:lstStyle/>
          <a:p>
            <a:r>
              <a:rPr lang="fa-IR" b="1" dirty="0" smtClean="0">
                <a:solidFill>
                  <a:srgbClr val="FFFF00"/>
                </a:solidFill>
                <a:effectLst>
                  <a:outerShdw blurRad="38100" dist="38100" dir="2700000" algn="tl">
                    <a:srgbClr val="000000">
                      <a:alpha val="43137"/>
                    </a:srgbClr>
                  </a:outerShdw>
                </a:effectLst>
                <a:cs typeface="B Traffic" pitchFamily="2" charset="-78"/>
              </a:rPr>
              <a:t> ويژگيهاي يك سرپرست موفق         </a:t>
            </a:r>
            <a:endParaRPr lang="fa-IR" b="1" dirty="0">
              <a:solidFill>
                <a:srgbClr val="FFFF00"/>
              </a:solidFill>
              <a:effectLst>
                <a:outerShdw blurRad="38100" dist="38100" dir="2700000" algn="tl">
                  <a:srgbClr val="000000">
                    <a:alpha val="43137"/>
                  </a:srgbClr>
                </a:outerShdw>
              </a:effectLst>
              <a:cs typeface="B Traffic" pitchFamily="2" charset="-78"/>
            </a:endParaRPr>
          </a:p>
        </p:txBody>
      </p:sp>
      <p:sp>
        <p:nvSpPr>
          <p:cNvPr id="3" name="Subtitle 2"/>
          <p:cNvSpPr>
            <a:spLocks noGrp="1"/>
          </p:cNvSpPr>
          <p:nvPr>
            <p:ph type="subTitle" idx="1"/>
          </p:nvPr>
        </p:nvSpPr>
        <p:spPr>
          <a:xfrm>
            <a:off x="0" y="1524000"/>
            <a:ext cx="9144000" cy="5334000"/>
          </a:xfrm>
        </p:spPr>
        <p:txBody>
          <a:bodyPr>
            <a:normAutofit fontScale="32500" lnSpcReduction="20000"/>
          </a:bodyPr>
          <a:lstStyle/>
          <a:p>
            <a:pPr algn="ctr" rtl="1">
              <a:buFont typeface="Wingdings" pitchFamily="2" charset="2"/>
              <a:buChar char="q"/>
            </a:pPr>
            <a:r>
              <a:rPr lang="en-US" sz="16000" b="1" dirty="0" smtClean="0">
                <a:solidFill>
                  <a:srgbClr val="0070C0"/>
                </a:solidFill>
                <a:cs typeface="B Traffic" pitchFamily="2" charset="-78"/>
              </a:rPr>
              <a:t>    </a:t>
            </a:r>
            <a:r>
              <a:rPr lang="fa-IR" sz="16000" b="1" dirty="0" smtClean="0">
                <a:solidFill>
                  <a:srgbClr val="0070C0"/>
                </a:solidFill>
                <a:cs typeface="B Traffic" pitchFamily="2" charset="-78"/>
              </a:rPr>
              <a:t>علاقه به شغل</a:t>
            </a:r>
            <a:r>
              <a:rPr lang="en-US" sz="16000" b="1" dirty="0" smtClean="0">
                <a:solidFill>
                  <a:srgbClr val="0070C0"/>
                </a:solidFill>
                <a:cs typeface="B Traffic" pitchFamily="2" charset="-78"/>
              </a:rPr>
              <a:t>      </a:t>
            </a:r>
            <a:endParaRPr lang="fa-IR" sz="16000" b="1" dirty="0" smtClean="0">
              <a:solidFill>
                <a:srgbClr val="0070C0"/>
              </a:solidFill>
              <a:cs typeface="B Traffic" pitchFamily="2" charset="-78"/>
            </a:endParaRPr>
          </a:p>
          <a:p>
            <a:pPr algn="ctr" rtl="1">
              <a:buFont typeface="Wingdings" pitchFamily="2" charset="2"/>
              <a:buChar char="q"/>
            </a:pPr>
            <a:r>
              <a:rPr lang="fa-IR" sz="16000" b="1" dirty="0" smtClean="0">
                <a:solidFill>
                  <a:srgbClr val="0070C0"/>
                </a:solidFill>
                <a:cs typeface="B Traffic" pitchFamily="2" charset="-78"/>
              </a:rPr>
              <a:t>      نگرش مثبت </a:t>
            </a:r>
            <a:r>
              <a:rPr lang="en-US" sz="16000" b="1" dirty="0" smtClean="0">
                <a:solidFill>
                  <a:srgbClr val="0070C0"/>
                </a:solidFill>
                <a:cs typeface="B Traffic" pitchFamily="2" charset="-78"/>
              </a:rPr>
              <a:t>       </a:t>
            </a:r>
            <a:endParaRPr lang="fa-IR" sz="16000" b="1" dirty="0" smtClean="0">
              <a:solidFill>
                <a:srgbClr val="0070C0"/>
              </a:solidFill>
              <a:cs typeface="B Traffic" pitchFamily="2" charset="-78"/>
            </a:endParaRPr>
          </a:p>
          <a:p>
            <a:pPr algn="ctr" rtl="1">
              <a:buFont typeface="Wingdings" pitchFamily="2" charset="2"/>
              <a:buChar char="q"/>
            </a:pPr>
            <a:r>
              <a:rPr lang="fa-IR" sz="16000" b="1" dirty="0" smtClean="0">
                <a:solidFill>
                  <a:srgbClr val="0070C0"/>
                </a:solidFill>
                <a:cs typeface="B Traffic" pitchFamily="2" charset="-78"/>
              </a:rPr>
              <a:t>   </a:t>
            </a:r>
            <a:r>
              <a:rPr lang="en-US" sz="16000" b="1" dirty="0" smtClean="0">
                <a:solidFill>
                  <a:srgbClr val="0070C0"/>
                </a:solidFill>
                <a:cs typeface="B Traffic" pitchFamily="2" charset="-78"/>
              </a:rPr>
              <a:t> </a:t>
            </a:r>
            <a:r>
              <a:rPr lang="fa-IR" sz="16000" b="1" dirty="0" smtClean="0">
                <a:solidFill>
                  <a:srgbClr val="0070C0"/>
                </a:solidFill>
                <a:cs typeface="B Traffic" pitchFamily="2" charset="-78"/>
              </a:rPr>
              <a:t>    وفاداري </a:t>
            </a:r>
            <a:r>
              <a:rPr lang="en-US" sz="16000" b="1" dirty="0" smtClean="0">
                <a:solidFill>
                  <a:srgbClr val="0070C0"/>
                </a:solidFill>
                <a:cs typeface="B Traffic" pitchFamily="2" charset="-78"/>
              </a:rPr>
              <a:t>           </a:t>
            </a:r>
            <a:endParaRPr lang="fa-IR" sz="16000" b="1" dirty="0" smtClean="0">
              <a:solidFill>
                <a:srgbClr val="0070C0"/>
              </a:solidFill>
              <a:cs typeface="B Traffic" pitchFamily="2" charset="-78"/>
            </a:endParaRPr>
          </a:p>
          <a:p>
            <a:pPr algn="ctr" rtl="1">
              <a:buFont typeface="Wingdings" pitchFamily="2" charset="2"/>
              <a:buChar char="q"/>
            </a:pPr>
            <a:r>
              <a:rPr lang="fa-IR" sz="16000" b="1" dirty="0" smtClean="0">
                <a:solidFill>
                  <a:srgbClr val="0070C0"/>
                </a:solidFill>
                <a:cs typeface="B Traffic" pitchFamily="2" charset="-78"/>
              </a:rPr>
              <a:t>     مهارت ارتباطي </a:t>
            </a:r>
            <a:r>
              <a:rPr lang="en-US" sz="16000" b="1" dirty="0" smtClean="0">
                <a:solidFill>
                  <a:srgbClr val="0070C0"/>
                </a:solidFill>
                <a:cs typeface="B Traffic" pitchFamily="2" charset="-78"/>
              </a:rPr>
              <a:t>      </a:t>
            </a:r>
            <a:endParaRPr lang="fa-IR" sz="16000" b="1" dirty="0" smtClean="0">
              <a:solidFill>
                <a:srgbClr val="0070C0"/>
              </a:solidFill>
              <a:cs typeface="B Traffic" pitchFamily="2" charset="-78"/>
            </a:endParaRPr>
          </a:p>
          <a:p>
            <a:pPr algn="ctr" rtl="1">
              <a:buFont typeface="Wingdings" pitchFamily="2" charset="2"/>
              <a:buChar char="q"/>
            </a:pPr>
            <a:r>
              <a:rPr lang="fa-IR" sz="16000" b="1" dirty="0" smtClean="0">
                <a:solidFill>
                  <a:srgbClr val="0070C0"/>
                </a:solidFill>
                <a:cs typeface="B Traffic" pitchFamily="2" charset="-78"/>
              </a:rPr>
              <a:t>  </a:t>
            </a:r>
            <a:r>
              <a:rPr lang="en-US" sz="16000" b="1" dirty="0" smtClean="0">
                <a:solidFill>
                  <a:srgbClr val="0070C0"/>
                </a:solidFill>
                <a:cs typeface="B Traffic" pitchFamily="2" charset="-78"/>
              </a:rPr>
              <a:t>   </a:t>
            </a:r>
            <a:r>
              <a:rPr lang="fa-IR" sz="16000" b="1" dirty="0" smtClean="0">
                <a:solidFill>
                  <a:srgbClr val="0070C0"/>
                </a:solidFill>
                <a:cs typeface="B Traffic" pitchFamily="2" charset="-78"/>
              </a:rPr>
              <a:t>    عدالت </a:t>
            </a:r>
            <a:r>
              <a:rPr lang="en-US" sz="16000" b="1" dirty="0" smtClean="0">
                <a:solidFill>
                  <a:srgbClr val="0070C0"/>
                </a:solidFill>
                <a:cs typeface="B Traffic" pitchFamily="2" charset="-78"/>
              </a:rPr>
              <a:t>              </a:t>
            </a:r>
            <a:endParaRPr lang="fa-IR" sz="16000" b="1" dirty="0" smtClean="0">
              <a:solidFill>
                <a:srgbClr val="0070C0"/>
              </a:solidFill>
              <a:cs typeface="B Traffic" pitchFamily="2" charset="-78"/>
            </a:endParaRPr>
          </a:p>
          <a:p>
            <a:pPr algn="ctr" rtl="1">
              <a:buFont typeface="Wingdings" pitchFamily="2" charset="2"/>
              <a:buChar char="q"/>
            </a:pPr>
            <a:r>
              <a:rPr lang="fa-IR" sz="16000" b="1" dirty="0" smtClean="0">
                <a:solidFill>
                  <a:srgbClr val="0070C0"/>
                </a:solidFill>
                <a:cs typeface="B Traffic" pitchFamily="2" charset="-78"/>
              </a:rPr>
              <a:t>       توانايي تفويض اختيار</a:t>
            </a:r>
            <a:r>
              <a:rPr lang="fa-IR" sz="12800" b="1" dirty="0" smtClean="0">
                <a:solidFill>
                  <a:srgbClr val="0070C0"/>
                </a:solidFill>
                <a:cs typeface="B Traffic" pitchFamily="2" charset="-78"/>
              </a:rPr>
              <a:t> </a:t>
            </a:r>
          </a:p>
          <a:p>
            <a:pPr algn="ctr" rtl="1">
              <a:buFont typeface="Arial" pitchFamily="34" charset="0"/>
              <a:buChar char="•"/>
            </a:pPr>
            <a:endParaRPr lang="fa-IR" sz="12800" b="1" dirty="0" smtClean="0">
              <a:solidFill>
                <a:srgbClr val="0070C0"/>
              </a:solidFill>
              <a:cs typeface="B Traffic" pitchFamily="2" charset="-78"/>
            </a:endParaRPr>
          </a:p>
          <a:p>
            <a:pPr algn="ctr" rtl="1"/>
            <a:r>
              <a:rPr lang="fa-IR" sz="12800" b="1" dirty="0" smtClean="0">
                <a:solidFill>
                  <a:srgbClr val="0070C0"/>
                </a:solidFill>
                <a:cs typeface="B Traffic" pitchFamily="2" charset="-78"/>
              </a:rPr>
              <a:t>  </a:t>
            </a:r>
            <a:endParaRPr lang="en-US" sz="12800" b="1" dirty="0" smtClean="0">
              <a:solidFill>
                <a:srgbClr val="0070C0"/>
              </a:solidFill>
              <a:cs typeface="B Traffic" pitchFamily="2" charset="-78"/>
            </a:endParaRPr>
          </a:p>
          <a:p>
            <a:pPr algn="ctr" rtl="1"/>
            <a:endParaRPr lang="en-US" sz="12800" b="1" dirty="0" smtClean="0">
              <a:solidFill>
                <a:srgbClr val="0070C0"/>
              </a:solidFill>
              <a:cs typeface="B Traffic" pitchFamily="2" charset="-78"/>
            </a:endParaRPr>
          </a:p>
          <a:p>
            <a:pPr algn="ctr" rtl="1"/>
            <a:endParaRPr lang="en-US" sz="12800" b="1" dirty="0" smtClean="0">
              <a:solidFill>
                <a:srgbClr val="0070C0"/>
              </a:solidFill>
              <a:cs typeface="B Traffic" pitchFamily="2" charset="-78"/>
            </a:endParaRPr>
          </a:p>
          <a:p>
            <a:pPr algn="ctr" rtl="1"/>
            <a:endParaRPr lang="fa-IR" sz="12800" b="1" dirty="0">
              <a:solidFill>
                <a:srgbClr val="0070C0"/>
              </a:solidFill>
              <a:cs typeface="B Traffic" pitchFamily="2" charset="-78"/>
            </a:endParaRP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 calcmode="lin" valueType="num">
                                      <p:cBhvr additive="base">
                                        <p:cTn id="4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1066800"/>
          </a:xfrm>
        </p:spPr>
        <p:txBody>
          <a:bodyPr>
            <a:normAutofit/>
          </a:bodyPr>
          <a:lstStyle/>
          <a:p>
            <a:r>
              <a:rPr lang="en-US" dirty="0" smtClean="0">
                <a:solidFill>
                  <a:srgbClr val="FFFF00"/>
                </a:solidFill>
                <a:cs typeface="0 Badr" pitchFamily="2" charset="-78"/>
              </a:rPr>
              <a:t>    </a:t>
            </a:r>
            <a:r>
              <a:rPr lang="fa-IR" dirty="0" smtClean="0">
                <a:solidFill>
                  <a:srgbClr val="FFFF00"/>
                </a:solidFill>
                <a:cs typeface="0 Badr" pitchFamily="2" charset="-78"/>
              </a:rPr>
              <a:t> از تعريف مختلف،مفاهيم زير برداشت مي شود:</a:t>
            </a:r>
            <a:endParaRPr lang="fa-IR" dirty="0">
              <a:solidFill>
                <a:srgbClr val="FFFF00"/>
              </a:solidFill>
              <a:cs typeface="0 Badr" pitchFamily="2" charset="-78"/>
            </a:endParaRPr>
          </a:p>
        </p:txBody>
      </p:sp>
      <p:sp>
        <p:nvSpPr>
          <p:cNvPr id="3" name="Subtitle 2"/>
          <p:cNvSpPr>
            <a:spLocks noGrp="1"/>
          </p:cNvSpPr>
          <p:nvPr>
            <p:ph type="subTitle" idx="1"/>
          </p:nvPr>
        </p:nvSpPr>
        <p:spPr>
          <a:xfrm>
            <a:off x="381000" y="1066800"/>
            <a:ext cx="8305800" cy="5791200"/>
          </a:xfrm>
        </p:spPr>
        <p:txBody>
          <a:bodyPr>
            <a:normAutofit/>
          </a:bodyPr>
          <a:lstStyle/>
          <a:p>
            <a:pPr algn="r" rtl="1"/>
            <a:endParaRPr lang="en-US" b="1" dirty="0" smtClean="0">
              <a:solidFill>
                <a:srgbClr val="002060"/>
              </a:solidFill>
              <a:cs typeface="B Traffic" pitchFamily="2" charset="-78"/>
            </a:endParaRPr>
          </a:p>
          <a:p>
            <a:pPr algn="r" rtl="1">
              <a:buFont typeface="Wingdings" pitchFamily="2" charset="2"/>
              <a:buChar char="q"/>
            </a:pPr>
            <a:r>
              <a:rPr lang="fa-IR" sz="3200" b="1" dirty="0" smtClean="0">
                <a:solidFill>
                  <a:srgbClr val="002060"/>
                </a:solidFill>
                <a:cs typeface="B Traffic" pitchFamily="2" charset="-78"/>
              </a:rPr>
              <a:t>سرپرست، چندين كارمند يا كارگر دارد كه به او گزارش ميدهند.</a:t>
            </a:r>
            <a:endParaRPr lang="en-US" sz="3200" b="1" dirty="0" smtClean="0">
              <a:solidFill>
                <a:srgbClr val="002060"/>
              </a:solidFill>
              <a:cs typeface="B Traffic" pitchFamily="2" charset="-78"/>
            </a:endParaRPr>
          </a:p>
          <a:p>
            <a:pPr algn="r" rtl="1"/>
            <a:r>
              <a:rPr lang="fa-IR" sz="3200" b="1" dirty="0" smtClean="0">
                <a:solidFill>
                  <a:srgbClr val="002060"/>
                </a:solidFill>
                <a:cs typeface="B Traffic" pitchFamily="2" charset="-78"/>
              </a:rPr>
              <a:t> </a:t>
            </a:r>
          </a:p>
          <a:p>
            <a:pPr algn="r" rtl="1">
              <a:buFont typeface="Wingdings" pitchFamily="2" charset="2"/>
              <a:buChar char="q"/>
            </a:pPr>
            <a:r>
              <a:rPr lang="fa-IR" sz="3200" b="1" dirty="0" smtClean="0">
                <a:solidFill>
                  <a:srgbClr val="002060"/>
                </a:solidFill>
                <a:cs typeface="B Traffic" pitchFamily="2" charset="-78"/>
              </a:rPr>
              <a:t>كارگر سرپرست از طريق افرادزير مجموعه صورت مي گيرد.</a:t>
            </a:r>
          </a:p>
          <a:p>
            <a:pPr algn="r" rtl="1"/>
            <a:endParaRPr lang="fa-IR" sz="3200" b="1" dirty="0" smtClean="0">
              <a:solidFill>
                <a:srgbClr val="002060"/>
              </a:solidFill>
              <a:cs typeface="B Traffic" pitchFamily="2" charset="-78"/>
            </a:endParaRPr>
          </a:p>
          <a:p>
            <a:pPr algn="r" rtl="1">
              <a:buFont typeface="Wingdings" pitchFamily="2" charset="2"/>
              <a:buChar char="q"/>
            </a:pPr>
            <a:r>
              <a:rPr lang="fa-IR" sz="3200" b="1" dirty="0" smtClean="0">
                <a:solidFill>
                  <a:srgbClr val="002060"/>
                </a:solidFill>
                <a:cs typeface="B Traffic" pitchFamily="2" charset="-78"/>
              </a:rPr>
              <a:t>تلاش سرپرست در جهت تحقق اهداف ودستيابي به شاخصهاي عملكردي مي باشدكه از طريق مديران بالا رتبه تعيين مي شود .</a:t>
            </a:r>
          </a:p>
          <a:p>
            <a:pPr algn="r" rtl="1"/>
            <a:endParaRPr lang="fa-IR" sz="3200" b="1" dirty="0" smtClean="0">
              <a:solidFill>
                <a:srgbClr val="002060"/>
              </a:solidFill>
              <a:cs typeface="B Traffic" pitchFamily="2" charset="-78"/>
            </a:endParaRPr>
          </a:p>
          <a:p>
            <a:pPr algn="r" rtl="1">
              <a:buFont typeface="Wingdings" pitchFamily="2" charset="2"/>
              <a:buChar char="q"/>
            </a:pPr>
            <a:r>
              <a:rPr lang="fa-IR" sz="3200" b="1" dirty="0" smtClean="0">
                <a:solidFill>
                  <a:srgbClr val="002060"/>
                </a:solidFill>
                <a:cs typeface="B Traffic" pitchFamily="2" charset="-78"/>
              </a:rPr>
              <a:t>نوع فعاليت سر پرست اجرايي و عملياتي </a:t>
            </a:r>
            <a:r>
              <a:rPr lang="fa-IR" sz="3200" b="1" dirty="0" smtClean="0">
                <a:solidFill>
                  <a:srgbClr val="002060"/>
                </a:solidFill>
                <a:cs typeface="B Traffic" pitchFamily="2" charset="-78"/>
              </a:rPr>
              <a:t>ميباشد.       </a:t>
            </a:r>
            <a:endParaRPr lang="en-US" sz="3200" b="1" dirty="0" smtClean="0">
              <a:solidFill>
                <a:srgbClr val="002060"/>
              </a:solidFill>
              <a:cs typeface="B Traffic" pitchFamily="2" charset="-78"/>
            </a:endParaRPr>
          </a:p>
          <a:p>
            <a:pPr algn="r" rtl="1"/>
            <a:endParaRPr lang="fa-IR" sz="3200" b="1" dirty="0">
              <a:solidFill>
                <a:srgbClr val="002060"/>
              </a:solidFill>
              <a:cs typeface="B Traffic" pitchFamily="2" charset="-78"/>
            </a:endParaRP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anim calcmode="lin" valueType="num">
                                      <p:cBhvr additive="base">
                                        <p:cTn id="31"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1066800"/>
          </a:xfrm>
        </p:spPr>
        <p:txBody>
          <a:bodyPr>
            <a:normAutofit/>
          </a:bodyPr>
          <a:lstStyle/>
          <a:p>
            <a:r>
              <a:rPr lang="fa-IR" b="1" dirty="0" smtClean="0">
                <a:solidFill>
                  <a:srgbClr val="FFFF00"/>
                </a:solidFill>
                <a:cs typeface="B Traffic" pitchFamily="2" charset="-78"/>
              </a:rPr>
              <a:t>   چگونه يك فرد سر پرست مي شود</a:t>
            </a:r>
            <a:endParaRPr lang="fa-IR" b="1" dirty="0">
              <a:solidFill>
                <a:srgbClr val="FFFF00"/>
              </a:solidFill>
              <a:cs typeface="B Traffic" pitchFamily="2" charset="-78"/>
            </a:endParaRPr>
          </a:p>
        </p:txBody>
      </p:sp>
      <p:sp>
        <p:nvSpPr>
          <p:cNvPr id="3" name="Subtitle 2"/>
          <p:cNvSpPr>
            <a:spLocks noGrp="1"/>
          </p:cNvSpPr>
          <p:nvPr>
            <p:ph type="subTitle" idx="1"/>
          </p:nvPr>
        </p:nvSpPr>
        <p:spPr>
          <a:xfrm>
            <a:off x="0" y="1143000"/>
            <a:ext cx="8839200" cy="5791200"/>
          </a:xfrm>
        </p:spPr>
        <p:txBody>
          <a:bodyPr>
            <a:noAutofit/>
          </a:bodyPr>
          <a:lstStyle/>
          <a:p>
            <a:pPr algn="r" rtl="1">
              <a:buFont typeface="Wingdings" pitchFamily="2" charset="2"/>
              <a:buChar char="v"/>
            </a:pPr>
            <a:r>
              <a:rPr lang="fa-IR" sz="3200" b="1" dirty="0" smtClean="0">
                <a:solidFill>
                  <a:srgbClr val="0070C0"/>
                </a:solidFill>
                <a:cs typeface="B Traffic" pitchFamily="2" charset="-78"/>
              </a:rPr>
              <a:t>عموما از هر چهار سرپرست ،  سه نفر سلسله مراتب سازماني را طي</a:t>
            </a:r>
            <a:r>
              <a:rPr lang="en-US" sz="3200" b="1" dirty="0" smtClean="0">
                <a:solidFill>
                  <a:srgbClr val="0070C0"/>
                </a:solidFill>
                <a:cs typeface="B Traffic" pitchFamily="2" charset="-78"/>
              </a:rPr>
              <a:t> </a:t>
            </a:r>
            <a:r>
              <a:rPr lang="fa-IR" sz="3200" b="1" dirty="0" smtClean="0">
                <a:solidFill>
                  <a:srgbClr val="0070C0"/>
                </a:solidFill>
                <a:cs typeface="B Traffic" pitchFamily="2" charset="-78"/>
              </a:rPr>
              <a:t>كرده</a:t>
            </a:r>
            <a:r>
              <a:rPr lang="en-US" sz="3200" b="1" dirty="0" smtClean="0">
                <a:solidFill>
                  <a:srgbClr val="0070C0"/>
                </a:solidFill>
                <a:cs typeface="B Traffic" pitchFamily="2" charset="-78"/>
              </a:rPr>
              <a:t> </a:t>
            </a:r>
            <a:r>
              <a:rPr lang="fa-IR" sz="3200" b="1" dirty="0" smtClean="0">
                <a:solidFill>
                  <a:srgbClr val="0070C0"/>
                </a:solidFill>
                <a:cs typeface="B Traffic" pitchFamily="2" charset="-78"/>
              </a:rPr>
              <a:t>وترفيع</a:t>
            </a:r>
            <a:r>
              <a:rPr lang="en-US" sz="3200" b="1" dirty="0" smtClean="0">
                <a:solidFill>
                  <a:srgbClr val="0070C0"/>
                </a:solidFill>
                <a:cs typeface="B Traffic" pitchFamily="2" charset="-78"/>
              </a:rPr>
              <a:t> </a:t>
            </a:r>
            <a:r>
              <a:rPr lang="fa-IR" sz="3200" b="1" dirty="0" smtClean="0">
                <a:solidFill>
                  <a:srgbClr val="0070C0"/>
                </a:solidFill>
                <a:cs typeface="B Traffic" pitchFamily="2" charset="-78"/>
              </a:rPr>
              <a:t>گرفته اند</a:t>
            </a:r>
          </a:p>
          <a:p>
            <a:pPr algn="r" rtl="1"/>
            <a:r>
              <a:rPr lang="fa-IR" sz="3200" b="1" dirty="0" smtClean="0">
                <a:solidFill>
                  <a:srgbClr val="0070C0"/>
                </a:solidFill>
                <a:cs typeface="B Traffic" pitchFamily="2" charset="-78"/>
              </a:rPr>
              <a:t> </a:t>
            </a:r>
            <a:endParaRPr lang="en-US" sz="3200" b="1" dirty="0" smtClean="0">
              <a:solidFill>
                <a:srgbClr val="0070C0"/>
              </a:solidFill>
              <a:cs typeface="B Traffic" pitchFamily="2" charset="-78"/>
            </a:endParaRPr>
          </a:p>
          <a:p>
            <a:pPr algn="r" rtl="1"/>
            <a:endParaRPr lang="en-US" sz="3200" b="1" dirty="0" smtClean="0">
              <a:solidFill>
                <a:srgbClr val="0070C0"/>
              </a:solidFill>
              <a:cs typeface="B Traffic" pitchFamily="2" charset="-78"/>
            </a:endParaRPr>
          </a:p>
          <a:p>
            <a:pPr algn="r" rtl="1"/>
            <a:endParaRPr lang="fa-IR" sz="3200" b="1" dirty="0" smtClean="0">
              <a:solidFill>
                <a:srgbClr val="0070C0"/>
              </a:solidFill>
              <a:cs typeface="B Traffic" pitchFamily="2" charset="-78"/>
            </a:endParaRPr>
          </a:p>
          <a:p>
            <a:pPr algn="r" rtl="1">
              <a:buFont typeface="Wingdings" pitchFamily="2" charset="2"/>
              <a:buChar char="q"/>
            </a:pPr>
            <a:r>
              <a:rPr lang="fa-IR" sz="3200" b="1" dirty="0" smtClean="0">
                <a:solidFill>
                  <a:srgbClr val="0070C0"/>
                </a:solidFill>
                <a:cs typeface="B Traffic" pitchFamily="2" charset="-78"/>
              </a:rPr>
              <a:t>    معمولا با سابقه هستند ،</a:t>
            </a:r>
          </a:p>
          <a:p>
            <a:pPr algn="r" rtl="1">
              <a:buFont typeface="Wingdings" pitchFamily="2" charset="2"/>
              <a:buChar char="q"/>
            </a:pPr>
            <a:r>
              <a:rPr lang="fa-IR" sz="3200" b="1" dirty="0" smtClean="0">
                <a:solidFill>
                  <a:srgbClr val="0070C0"/>
                </a:solidFill>
                <a:cs typeface="B Traffic" pitchFamily="2" charset="-78"/>
              </a:rPr>
              <a:t>     تجارب زيادي دارند ،</a:t>
            </a:r>
          </a:p>
          <a:p>
            <a:pPr algn="r" rtl="1">
              <a:buFont typeface="Wingdings" pitchFamily="2" charset="2"/>
              <a:buChar char="q"/>
            </a:pPr>
            <a:r>
              <a:rPr lang="fa-IR" sz="3200" b="1" dirty="0" smtClean="0">
                <a:solidFill>
                  <a:srgbClr val="0070C0"/>
                </a:solidFill>
                <a:cs typeface="B Traffic" pitchFamily="2" charset="-78"/>
              </a:rPr>
              <a:t>  مشاغل متعددي را در سازمان </a:t>
            </a:r>
            <a:endParaRPr lang="fa-IR" sz="3200" b="1" dirty="0" smtClean="0">
              <a:solidFill>
                <a:srgbClr val="0070C0"/>
              </a:solidFill>
              <a:cs typeface="B Traffic" pitchFamily="2" charset="-78"/>
            </a:endParaRPr>
          </a:p>
          <a:p>
            <a:pPr algn="r" rtl="1"/>
            <a:r>
              <a:rPr lang="fa-IR" sz="3200" b="1" dirty="0" smtClean="0">
                <a:solidFill>
                  <a:srgbClr val="0070C0"/>
                </a:solidFill>
                <a:cs typeface="B Traffic" pitchFamily="2" charset="-78"/>
              </a:rPr>
              <a:t>      بر </a:t>
            </a:r>
            <a:r>
              <a:rPr lang="fa-IR" sz="3200" b="1" dirty="0" smtClean="0">
                <a:solidFill>
                  <a:srgbClr val="0070C0"/>
                </a:solidFill>
                <a:cs typeface="B Traffic" pitchFamily="2" charset="-78"/>
              </a:rPr>
              <a:t>عهده داشته اند </a:t>
            </a:r>
          </a:p>
          <a:p>
            <a:pPr algn="r" rtl="1">
              <a:buFont typeface="Wingdings" pitchFamily="2" charset="2"/>
              <a:buChar char="q"/>
            </a:pPr>
            <a:r>
              <a:rPr lang="fa-IR" sz="3200" b="1" dirty="0" smtClean="0">
                <a:solidFill>
                  <a:srgbClr val="0070C0"/>
                </a:solidFill>
                <a:cs typeface="B Traffic" pitchFamily="2" charset="-78"/>
              </a:rPr>
              <a:t>   تحصيلات بالاتري دارند .</a:t>
            </a:r>
          </a:p>
          <a:p>
            <a:pPr algn="r" rtl="1"/>
            <a:r>
              <a:rPr lang="fa-IR" sz="3200" b="1" dirty="0" smtClean="0">
                <a:solidFill>
                  <a:srgbClr val="0070C0"/>
                </a:solidFill>
                <a:cs typeface="B Traffic" pitchFamily="2" charset="-78"/>
              </a:rPr>
              <a:t>  </a:t>
            </a:r>
            <a:endParaRPr lang="en-US" sz="3200" b="1" dirty="0" smtClean="0">
              <a:solidFill>
                <a:srgbClr val="0070C0"/>
              </a:solidFill>
              <a:cs typeface="B Traffic" pitchFamily="2" charset="-78"/>
            </a:endParaRPr>
          </a:p>
          <a:p>
            <a:pPr algn="r" rtl="1"/>
            <a:endParaRPr lang="en-US" sz="3200" b="1" dirty="0" smtClean="0">
              <a:solidFill>
                <a:srgbClr val="0070C0"/>
              </a:solidFill>
              <a:cs typeface="B Traffic" pitchFamily="2" charset="-78"/>
            </a:endParaRPr>
          </a:p>
          <a:p>
            <a:pPr algn="r" rtl="1"/>
            <a:endParaRPr lang="en-US" sz="3200" b="1" dirty="0" smtClean="0">
              <a:solidFill>
                <a:srgbClr val="0070C0"/>
              </a:solidFill>
              <a:cs typeface="B Traffic" pitchFamily="2" charset="-78"/>
            </a:endParaRPr>
          </a:p>
          <a:p>
            <a:pPr algn="r" rtl="1"/>
            <a:endParaRPr lang="fa-IR" sz="3200" b="1" dirty="0">
              <a:solidFill>
                <a:srgbClr val="0070C0"/>
              </a:solidFill>
              <a:cs typeface="B Traffic" pitchFamily="2" charset="-78"/>
            </a:endParaRPr>
          </a:p>
        </p:txBody>
      </p:sp>
      <p:pic>
        <p:nvPicPr>
          <p:cNvPr id="27650" name="Picture 2" descr="C:\Program Files\Microsoft Office\MEDIA\CAGCAT10\j0195812.wmf"/>
          <p:cNvPicPr>
            <a:picLocks noChangeAspect="1" noChangeArrowheads="1"/>
          </p:cNvPicPr>
          <p:nvPr/>
        </p:nvPicPr>
        <p:blipFill>
          <a:blip r:embed="rId2" cstate="print"/>
          <a:srcRect/>
          <a:stretch>
            <a:fillRect/>
          </a:stretch>
        </p:blipFill>
        <p:spPr bwMode="auto">
          <a:xfrm>
            <a:off x="0" y="2057400"/>
            <a:ext cx="3429000" cy="4419600"/>
          </a:xfrm>
          <a:prstGeom prst="rect">
            <a:avLst/>
          </a:prstGeom>
          <a:noFill/>
        </p:spPr>
      </p:pic>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additive="base">
                                        <p:cTn id="3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 calcmode="lin" valueType="num">
                                      <p:cBhvr additive="base">
                                        <p:cTn id="37"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8" end="8"/>
                                            </p:txEl>
                                          </p:spTgt>
                                        </p:tgtEl>
                                        <p:attrNameLst>
                                          <p:attrName>style.visibility</p:attrName>
                                        </p:attrNameLst>
                                      </p:cBhvr>
                                      <p:to>
                                        <p:strVal val="visible"/>
                                      </p:to>
                                    </p:set>
                                    <p:anim calcmode="lin" valueType="num">
                                      <p:cBhvr additive="base">
                                        <p:cTn id="43"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9" end="9"/>
                                            </p:txEl>
                                          </p:spTgt>
                                        </p:tgtEl>
                                        <p:attrNameLst>
                                          <p:attrName>style.visibility</p:attrName>
                                        </p:attrNameLst>
                                      </p:cBhvr>
                                      <p:to>
                                        <p:strVal val="visible"/>
                                      </p:to>
                                    </p:set>
                                    <p:anim calcmode="lin" valueType="num">
                                      <p:cBhvr additive="base">
                                        <p:cTn id="49"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914400"/>
          </a:xfrm>
        </p:spPr>
        <p:txBody>
          <a:bodyPr>
            <a:normAutofit/>
          </a:bodyPr>
          <a:lstStyle/>
          <a:p>
            <a:r>
              <a:rPr lang="fa-IR" sz="3200" b="1" dirty="0" smtClean="0">
                <a:solidFill>
                  <a:srgbClr val="C00000"/>
                </a:solidFill>
                <a:cs typeface="B Traffic" pitchFamily="2" charset="-78"/>
              </a:rPr>
              <a:t>        عبور از سطح كارگري به سطح مديريتي </a:t>
            </a:r>
            <a:endParaRPr lang="fa-IR" sz="3200" b="1" dirty="0">
              <a:solidFill>
                <a:srgbClr val="C00000"/>
              </a:solidFill>
              <a:cs typeface="B Traffic" pitchFamily="2" charset="-78"/>
            </a:endParaRPr>
          </a:p>
        </p:txBody>
      </p:sp>
      <p:sp>
        <p:nvSpPr>
          <p:cNvPr id="3" name="Subtitle 2"/>
          <p:cNvSpPr>
            <a:spLocks noGrp="1"/>
          </p:cNvSpPr>
          <p:nvPr>
            <p:ph type="subTitle" idx="1"/>
          </p:nvPr>
        </p:nvSpPr>
        <p:spPr>
          <a:xfrm>
            <a:off x="0" y="1066800"/>
            <a:ext cx="9144000" cy="5791200"/>
          </a:xfrm>
        </p:spPr>
        <p:txBody>
          <a:bodyPr>
            <a:normAutofit/>
          </a:bodyPr>
          <a:lstStyle/>
          <a:p>
            <a:endParaRPr lang="fa-IR" sz="3200" dirty="0" smtClean="0">
              <a:cs typeface="B Traffic" pitchFamily="2" charset="-78"/>
            </a:endParaRPr>
          </a:p>
          <a:p>
            <a:r>
              <a:rPr lang="fa-IR" sz="3200" dirty="0" smtClean="0">
                <a:cs typeface="B Traffic" pitchFamily="2" charset="-78"/>
              </a:rPr>
              <a:t>  </a:t>
            </a:r>
            <a:endParaRPr lang="en-US" sz="3200" dirty="0" smtClean="0">
              <a:cs typeface="B Traffic" pitchFamily="2" charset="-78"/>
            </a:endParaRPr>
          </a:p>
          <a:p>
            <a:endParaRPr lang="en-US" sz="3200" dirty="0" smtClean="0">
              <a:cs typeface="B Traffic" pitchFamily="2" charset="-78"/>
            </a:endParaRPr>
          </a:p>
          <a:p>
            <a:endParaRPr lang="en-US" sz="3200" dirty="0" smtClean="0">
              <a:cs typeface="B Traffic" pitchFamily="2" charset="-78"/>
            </a:endParaRPr>
          </a:p>
          <a:p>
            <a:endParaRPr lang="fa-IR" sz="3200" dirty="0" smtClean="0">
              <a:cs typeface="B Traffic" pitchFamily="2" charset="-78"/>
            </a:endParaRPr>
          </a:p>
          <a:p>
            <a:endParaRPr lang="fa-IR" sz="3200" dirty="0" smtClean="0">
              <a:cs typeface="B Traffic" pitchFamily="2" charset="-78"/>
            </a:endParaRPr>
          </a:p>
          <a:p>
            <a:endParaRPr lang="fa-IR" sz="3200" dirty="0" smtClean="0">
              <a:cs typeface="B Traffic" pitchFamily="2" charset="-78"/>
            </a:endParaRPr>
          </a:p>
          <a:p>
            <a:endParaRPr lang="fa-IR" sz="3200" dirty="0" smtClean="0">
              <a:cs typeface="B Traffic" pitchFamily="2" charset="-78"/>
            </a:endParaRPr>
          </a:p>
          <a:p>
            <a:r>
              <a:rPr lang="fa-IR" sz="3200" dirty="0" smtClean="0">
                <a:cs typeface="B Traffic" pitchFamily="2" charset="-78"/>
              </a:rPr>
              <a:t>         </a:t>
            </a:r>
          </a:p>
          <a:p>
            <a:endParaRPr lang="fa-IR" sz="3200" dirty="0" smtClean="0">
              <a:cs typeface="B Traffic" pitchFamily="2" charset="-78"/>
            </a:endParaRPr>
          </a:p>
        </p:txBody>
      </p:sp>
      <p:sp>
        <p:nvSpPr>
          <p:cNvPr id="4" name="Rectangle 3"/>
          <p:cNvSpPr/>
          <p:nvPr/>
        </p:nvSpPr>
        <p:spPr>
          <a:xfrm>
            <a:off x="5029200" y="1981200"/>
            <a:ext cx="3657600" cy="914400"/>
          </a:xfrm>
          <a:prstGeom prst="rect">
            <a:avLst/>
          </a:prstGeom>
        </p:spPr>
        <p:style>
          <a:lnRef idx="1">
            <a:schemeClr val="accent5"/>
          </a:lnRef>
          <a:fillRef idx="2">
            <a:schemeClr val="accent5"/>
          </a:fillRef>
          <a:effectRef idx="1">
            <a:schemeClr val="accent5"/>
          </a:effectRef>
          <a:fontRef idx="minor">
            <a:schemeClr val="dk1"/>
          </a:fontRef>
        </p:style>
        <p:txBody>
          <a:bodyPr rtlCol="1" anchor="ctr"/>
          <a:lstStyle/>
          <a:p>
            <a:pPr algn="ctr"/>
            <a:r>
              <a:rPr lang="fa-IR" sz="2800" dirty="0" smtClean="0">
                <a:solidFill>
                  <a:srgbClr val="0070C0"/>
                </a:solidFill>
                <a:cs typeface="B Traffic" pitchFamily="2" charset="-78"/>
              </a:rPr>
              <a:t>مديران سطح عالي</a:t>
            </a:r>
            <a:r>
              <a:rPr lang="fa-IR" dirty="0" smtClean="0">
                <a:solidFill>
                  <a:srgbClr val="0070C0"/>
                </a:solidFill>
                <a:cs typeface="B Traffic" pitchFamily="2" charset="-78"/>
              </a:rPr>
              <a:t> </a:t>
            </a:r>
            <a:endParaRPr lang="fa-IR" dirty="0">
              <a:solidFill>
                <a:srgbClr val="0070C0"/>
              </a:solidFill>
              <a:cs typeface="B Traffic" pitchFamily="2" charset="-78"/>
            </a:endParaRPr>
          </a:p>
        </p:txBody>
      </p:sp>
      <p:sp>
        <p:nvSpPr>
          <p:cNvPr id="5" name="Rectangle 4"/>
          <p:cNvSpPr/>
          <p:nvPr/>
        </p:nvSpPr>
        <p:spPr>
          <a:xfrm>
            <a:off x="4648200" y="3276600"/>
            <a:ext cx="4038600" cy="990600"/>
          </a:xfrm>
          <a:prstGeom prst="rect">
            <a:avLst/>
          </a:prstGeom>
        </p:spPr>
        <p:style>
          <a:lnRef idx="1">
            <a:schemeClr val="accent5"/>
          </a:lnRef>
          <a:fillRef idx="2">
            <a:schemeClr val="accent5"/>
          </a:fillRef>
          <a:effectRef idx="1">
            <a:schemeClr val="accent5"/>
          </a:effectRef>
          <a:fontRef idx="minor">
            <a:schemeClr val="dk1"/>
          </a:fontRef>
        </p:style>
        <p:txBody>
          <a:bodyPr rtlCol="1" anchor="ctr"/>
          <a:lstStyle/>
          <a:p>
            <a:pPr algn="ctr"/>
            <a:r>
              <a:rPr lang="fa-IR" sz="2800" dirty="0" smtClean="0">
                <a:solidFill>
                  <a:srgbClr val="0070C0"/>
                </a:solidFill>
                <a:cs typeface="B Traffic" pitchFamily="2" charset="-78"/>
              </a:rPr>
              <a:t>مدبران سطح مياني</a:t>
            </a:r>
            <a:endParaRPr lang="fa-IR" sz="2800" dirty="0">
              <a:solidFill>
                <a:srgbClr val="0070C0"/>
              </a:solidFill>
              <a:cs typeface="B Traffic" pitchFamily="2" charset="-78"/>
            </a:endParaRPr>
          </a:p>
        </p:txBody>
      </p:sp>
      <p:sp>
        <p:nvSpPr>
          <p:cNvPr id="6" name="Rectangle 5"/>
          <p:cNvSpPr/>
          <p:nvPr/>
        </p:nvSpPr>
        <p:spPr>
          <a:xfrm>
            <a:off x="4191000" y="4572000"/>
            <a:ext cx="3962400" cy="914400"/>
          </a:xfrm>
          <a:prstGeom prst="rect">
            <a:avLst/>
          </a:prstGeom>
        </p:spPr>
        <p:style>
          <a:lnRef idx="1">
            <a:schemeClr val="accent5"/>
          </a:lnRef>
          <a:fillRef idx="2">
            <a:schemeClr val="accent5"/>
          </a:fillRef>
          <a:effectRef idx="1">
            <a:schemeClr val="accent5"/>
          </a:effectRef>
          <a:fontRef idx="minor">
            <a:schemeClr val="dk1"/>
          </a:fontRef>
        </p:style>
        <p:txBody>
          <a:bodyPr rtlCol="1" anchor="ctr"/>
          <a:lstStyle/>
          <a:p>
            <a:pPr algn="ctr"/>
            <a:r>
              <a:rPr lang="fa-IR" sz="2800" dirty="0" smtClean="0">
                <a:solidFill>
                  <a:srgbClr val="0070C0"/>
                </a:solidFill>
                <a:cs typeface="B Traffic" pitchFamily="2" charset="-78"/>
              </a:rPr>
              <a:t>سرپرست خط مقدم </a:t>
            </a:r>
            <a:endParaRPr lang="fa-IR" sz="2800" dirty="0">
              <a:solidFill>
                <a:srgbClr val="0070C0"/>
              </a:solidFill>
              <a:cs typeface="B Traffic" pitchFamily="2" charset="-78"/>
            </a:endParaRPr>
          </a:p>
        </p:txBody>
      </p:sp>
      <p:sp>
        <p:nvSpPr>
          <p:cNvPr id="7" name="Rectangle 6"/>
          <p:cNvSpPr/>
          <p:nvPr/>
        </p:nvSpPr>
        <p:spPr>
          <a:xfrm>
            <a:off x="838200" y="2743200"/>
            <a:ext cx="3124200" cy="914400"/>
          </a:xfrm>
          <a:prstGeom prst="rect">
            <a:avLst/>
          </a:prstGeom>
        </p:spPr>
        <p:style>
          <a:lnRef idx="1">
            <a:schemeClr val="accent5"/>
          </a:lnRef>
          <a:fillRef idx="2">
            <a:schemeClr val="accent5"/>
          </a:fillRef>
          <a:effectRef idx="1">
            <a:schemeClr val="accent5"/>
          </a:effectRef>
          <a:fontRef idx="minor">
            <a:schemeClr val="dk1"/>
          </a:fontRef>
        </p:style>
        <p:txBody>
          <a:bodyPr rtlCol="1" anchor="ctr"/>
          <a:lstStyle/>
          <a:p>
            <a:pPr algn="ctr"/>
            <a:r>
              <a:rPr lang="fa-IR" sz="2800" dirty="0" smtClean="0">
                <a:solidFill>
                  <a:srgbClr val="0070C0"/>
                </a:solidFill>
                <a:cs typeface="B Traffic" pitchFamily="2" charset="-78"/>
              </a:rPr>
              <a:t>كارگر ماهر</a:t>
            </a:r>
            <a:endParaRPr lang="fa-IR" sz="2800" dirty="0">
              <a:solidFill>
                <a:srgbClr val="0070C0"/>
              </a:solidFill>
              <a:cs typeface="B Traffic" pitchFamily="2" charset="-78"/>
            </a:endParaRPr>
          </a:p>
        </p:txBody>
      </p:sp>
      <p:sp>
        <p:nvSpPr>
          <p:cNvPr id="8" name="Rectangle 7"/>
          <p:cNvSpPr/>
          <p:nvPr/>
        </p:nvSpPr>
        <p:spPr>
          <a:xfrm>
            <a:off x="533400" y="3886200"/>
            <a:ext cx="3124200" cy="914400"/>
          </a:xfrm>
          <a:prstGeom prst="rect">
            <a:avLst/>
          </a:prstGeom>
        </p:spPr>
        <p:style>
          <a:lnRef idx="1">
            <a:schemeClr val="accent5"/>
          </a:lnRef>
          <a:fillRef idx="2">
            <a:schemeClr val="accent5"/>
          </a:fillRef>
          <a:effectRef idx="1">
            <a:schemeClr val="accent5"/>
          </a:effectRef>
          <a:fontRef idx="minor">
            <a:schemeClr val="dk1"/>
          </a:fontRef>
        </p:style>
        <p:txBody>
          <a:bodyPr rtlCol="1" anchor="ctr"/>
          <a:lstStyle/>
          <a:p>
            <a:pPr algn="ctr"/>
            <a:r>
              <a:rPr lang="fa-IR" sz="2800" dirty="0" smtClean="0">
                <a:solidFill>
                  <a:srgbClr val="0070C0"/>
                </a:solidFill>
                <a:cs typeface="B Traffic" pitchFamily="2" charset="-78"/>
              </a:rPr>
              <a:t>كارگر نيمه ماهر </a:t>
            </a:r>
            <a:endParaRPr lang="fa-IR" sz="2800" dirty="0">
              <a:solidFill>
                <a:srgbClr val="0070C0"/>
              </a:solidFill>
              <a:cs typeface="B Traffic" pitchFamily="2" charset="-78"/>
            </a:endParaRPr>
          </a:p>
        </p:txBody>
      </p:sp>
      <p:sp>
        <p:nvSpPr>
          <p:cNvPr id="9" name="Rectangle 8"/>
          <p:cNvSpPr/>
          <p:nvPr/>
        </p:nvSpPr>
        <p:spPr>
          <a:xfrm>
            <a:off x="381000" y="4953000"/>
            <a:ext cx="3048000" cy="914400"/>
          </a:xfrm>
          <a:prstGeom prst="rect">
            <a:avLst/>
          </a:prstGeom>
        </p:spPr>
        <p:style>
          <a:lnRef idx="1">
            <a:schemeClr val="accent5"/>
          </a:lnRef>
          <a:fillRef idx="2">
            <a:schemeClr val="accent5"/>
          </a:fillRef>
          <a:effectRef idx="1">
            <a:schemeClr val="accent5"/>
          </a:effectRef>
          <a:fontRef idx="minor">
            <a:schemeClr val="dk1"/>
          </a:fontRef>
        </p:style>
        <p:txBody>
          <a:bodyPr rtlCol="1" anchor="ctr"/>
          <a:lstStyle/>
          <a:p>
            <a:pPr algn="ctr"/>
            <a:r>
              <a:rPr lang="fa-IR" sz="2800" dirty="0" smtClean="0">
                <a:solidFill>
                  <a:srgbClr val="0070C0"/>
                </a:solidFill>
                <a:cs typeface="B Traffic" pitchFamily="2" charset="-78"/>
              </a:rPr>
              <a:t>كارگر ساده </a:t>
            </a:r>
            <a:endParaRPr lang="fa-IR" sz="2800" dirty="0">
              <a:solidFill>
                <a:srgbClr val="0070C0"/>
              </a:solidFill>
              <a:cs typeface="B Traffic" pitchFamily="2" charset="-78"/>
            </a:endParaRPr>
          </a:p>
        </p:txBody>
      </p:sp>
      <p:sp>
        <p:nvSpPr>
          <p:cNvPr id="13" name="Up Arrow 12"/>
          <p:cNvSpPr/>
          <p:nvPr/>
        </p:nvSpPr>
        <p:spPr>
          <a:xfrm>
            <a:off x="7467600" y="3962400"/>
            <a:ext cx="713232" cy="978408"/>
          </a:xfrm>
          <a:prstGeom prst="upArrow">
            <a:avLst/>
          </a:prstGeom>
        </p:spPr>
        <p:style>
          <a:lnRef idx="1">
            <a:schemeClr val="accent6"/>
          </a:lnRef>
          <a:fillRef idx="2">
            <a:schemeClr val="accent6"/>
          </a:fillRef>
          <a:effectRef idx="1">
            <a:schemeClr val="accent6"/>
          </a:effectRef>
          <a:fontRef idx="minor">
            <a:schemeClr val="dk1"/>
          </a:fontRef>
        </p:style>
        <p:txBody>
          <a:bodyPr rtlCol="1" anchor="ctr"/>
          <a:lstStyle/>
          <a:p>
            <a:pPr algn="ctr"/>
            <a:endParaRPr lang="fa-IR"/>
          </a:p>
        </p:txBody>
      </p:sp>
      <p:sp>
        <p:nvSpPr>
          <p:cNvPr id="14" name="Up Arrow 13"/>
          <p:cNvSpPr/>
          <p:nvPr/>
        </p:nvSpPr>
        <p:spPr>
          <a:xfrm>
            <a:off x="8001000" y="2667000"/>
            <a:ext cx="713232" cy="1066800"/>
          </a:xfrm>
          <a:prstGeom prst="upArrow">
            <a:avLst/>
          </a:prstGeom>
        </p:spPr>
        <p:style>
          <a:lnRef idx="1">
            <a:schemeClr val="accent6"/>
          </a:lnRef>
          <a:fillRef idx="2">
            <a:schemeClr val="accent6"/>
          </a:fillRef>
          <a:effectRef idx="1">
            <a:schemeClr val="accent6"/>
          </a:effectRef>
          <a:fontRef idx="minor">
            <a:schemeClr val="dk1"/>
          </a:fontRef>
        </p:style>
        <p:txBody>
          <a:bodyPr rtlCol="1" anchor="ctr"/>
          <a:lstStyle/>
          <a:p>
            <a:pPr algn="ctr"/>
            <a:endParaRPr lang="fa-IR"/>
          </a:p>
        </p:txBody>
      </p:sp>
      <p:sp>
        <p:nvSpPr>
          <p:cNvPr id="15" name="Up Arrow 14"/>
          <p:cNvSpPr/>
          <p:nvPr/>
        </p:nvSpPr>
        <p:spPr>
          <a:xfrm>
            <a:off x="2819400" y="4419600"/>
            <a:ext cx="713232" cy="914400"/>
          </a:xfrm>
          <a:prstGeom prst="upArrow">
            <a:avLst/>
          </a:prstGeom>
        </p:spPr>
        <p:style>
          <a:lnRef idx="1">
            <a:schemeClr val="accent6"/>
          </a:lnRef>
          <a:fillRef idx="2">
            <a:schemeClr val="accent6"/>
          </a:fillRef>
          <a:effectRef idx="1">
            <a:schemeClr val="accent6"/>
          </a:effectRef>
          <a:fontRef idx="minor">
            <a:schemeClr val="dk1"/>
          </a:fontRef>
        </p:style>
        <p:txBody>
          <a:bodyPr rtlCol="1" anchor="ctr"/>
          <a:lstStyle/>
          <a:p>
            <a:pPr algn="ctr"/>
            <a:endParaRPr lang="fa-IR"/>
          </a:p>
        </p:txBody>
      </p:sp>
      <p:sp>
        <p:nvSpPr>
          <p:cNvPr id="16" name="Up Arrow 15"/>
          <p:cNvSpPr/>
          <p:nvPr/>
        </p:nvSpPr>
        <p:spPr>
          <a:xfrm>
            <a:off x="2819400" y="3048000"/>
            <a:ext cx="762000" cy="914400"/>
          </a:xfrm>
          <a:prstGeom prst="upArrow">
            <a:avLst/>
          </a:prstGeom>
        </p:spPr>
        <p:style>
          <a:lnRef idx="1">
            <a:schemeClr val="accent6"/>
          </a:lnRef>
          <a:fillRef idx="2">
            <a:schemeClr val="accent6"/>
          </a:fillRef>
          <a:effectRef idx="1">
            <a:schemeClr val="accent6"/>
          </a:effectRef>
          <a:fontRef idx="minor">
            <a:schemeClr val="dk1"/>
          </a:fontRef>
        </p:style>
        <p:txBody>
          <a:bodyPr rtlCol="1" anchor="ctr"/>
          <a:lstStyle/>
          <a:p>
            <a:pPr algn="ctr"/>
            <a:endParaRPr lang="fa-IR"/>
          </a:p>
        </p:txBody>
      </p:sp>
      <p:sp>
        <p:nvSpPr>
          <p:cNvPr id="17" name="Curved Down Arrow 16"/>
          <p:cNvSpPr/>
          <p:nvPr/>
        </p:nvSpPr>
        <p:spPr>
          <a:xfrm>
            <a:off x="3657600" y="1981200"/>
            <a:ext cx="1066800" cy="762000"/>
          </a:xfrm>
          <a:prstGeom prst="curvedDownArrow">
            <a:avLst/>
          </a:prstGeom>
        </p:spPr>
        <p:style>
          <a:lnRef idx="1">
            <a:schemeClr val="accent6"/>
          </a:lnRef>
          <a:fillRef idx="2">
            <a:schemeClr val="accent6"/>
          </a:fillRef>
          <a:effectRef idx="1">
            <a:schemeClr val="accent6"/>
          </a:effectRef>
          <a:fontRef idx="minor">
            <a:schemeClr val="dk1"/>
          </a:fontRef>
        </p:style>
        <p:txBody>
          <a:bodyPr rtlCol="1" anchor="ctr"/>
          <a:lstStyle/>
          <a:p>
            <a:pPr algn="ctr"/>
            <a:endParaRPr lang="fa-IR">
              <a:solidFill>
                <a:schemeClr val="tx1"/>
              </a:solidFill>
            </a:endParaRPr>
          </a:p>
        </p:txBody>
      </p:sp>
      <p:sp>
        <p:nvSpPr>
          <p:cNvPr id="18" name="Rectangle 17"/>
          <p:cNvSpPr/>
          <p:nvPr/>
        </p:nvSpPr>
        <p:spPr>
          <a:xfrm>
            <a:off x="5562600" y="5791200"/>
            <a:ext cx="1827744" cy="369332"/>
          </a:xfrm>
          <a:prstGeom prst="rect">
            <a:avLst/>
          </a:prstGeom>
        </p:spPr>
        <p:txBody>
          <a:bodyPr wrap="none">
            <a:spAutoFit/>
          </a:bodyPr>
          <a:lstStyle/>
          <a:p>
            <a:r>
              <a:rPr lang="fa-IR" dirty="0" smtClean="0">
                <a:cs typeface="B Traffic" pitchFamily="2" charset="-78"/>
              </a:rPr>
              <a:t>مسیر ارتقاء مدیران </a:t>
            </a:r>
            <a:endParaRPr lang="fa-IR" dirty="0"/>
          </a:p>
        </p:txBody>
      </p:sp>
      <p:sp>
        <p:nvSpPr>
          <p:cNvPr id="19" name="Rectangle 18"/>
          <p:cNvSpPr/>
          <p:nvPr/>
        </p:nvSpPr>
        <p:spPr>
          <a:xfrm>
            <a:off x="685800" y="6172200"/>
            <a:ext cx="2653290" cy="369332"/>
          </a:xfrm>
          <a:prstGeom prst="rect">
            <a:avLst/>
          </a:prstGeom>
        </p:spPr>
        <p:txBody>
          <a:bodyPr wrap="none">
            <a:spAutoFit/>
          </a:bodyPr>
          <a:lstStyle/>
          <a:p>
            <a:r>
              <a:rPr lang="fa-IR" dirty="0" smtClean="0">
                <a:cs typeface="B Traffic" pitchFamily="2" charset="-78"/>
              </a:rPr>
              <a:t> مسیر ارتقاء کارکنان غیر مدیر</a:t>
            </a:r>
            <a:endParaRPr lang="fa-IR" dirty="0"/>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9">
                                            <p:txEl>
                                              <p:pRg st="0" end="0"/>
                                            </p:txEl>
                                          </p:spTgt>
                                        </p:tgtEl>
                                        <p:attrNameLst>
                                          <p:attrName>style.visibility</p:attrName>
                                        </p:attrNameLst>
                                      </p:cBhvr>
                                      <p:to>
                                        <p:strVal val="visible"/>
                                      </p:to>
                                    </p:set>
                                    <p:anim calcmode="lin" valueType="num">
                                      <p:cBhvr additive="base">
                                        <p:cTn id="7" dur="500" fill="hold"/>
                                        <p:tgtEl>
                                          <p:spTgt spid="1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9">
                                            <p:bg/>
                                          </p:spTgt>
                                        </p:tgtEl>
                                        <p:attrNameLst>
                                          <p:attrName>style.visibility</p:attrName>
                                        </p:attrNameLst>
                                      </p:cBhvr>
                                      <p:to>
                                        <p:strVal val="visible"/>
                                      </p:to>
                                    </p:set>
                                    <p:anim calcmode="lin" valueType="num">
                                      <p:cBhvr additive="base">
                                        <p:cTn id="13" dur="500" fill="hold"/>
                                        <p:tgtEl>
                                          <p:spTgt spid="9">
                                            <p:bg/>
                                          </p:spTgt>
                                        </p:tgtEl>
                                        <p:attrNameLst>
                                          <p:attrName>ppt_x</p:attrName>
                                        </p:attrNameLst>
                                      </p:cBhvr>
                                      <p:tavLst>
                                        <p:tav tm="0">
                                          <p:val>
                                            <p:strVal val="#ppt_x"/>
                                          </p:val>
                                        </p:tav>
                                        <p:tav tm="100000">
                                          <p:val>
                                            <p:strVal val="#ppt_x"/>
                                          </p:val>
                                        </p:tav>
                                      </p:tavLst>
                                    </p:anim>
                                    <p:anim calcmode="lin" valueType="num">
                                      <p:cBhvr additive="base">
                                        <p:cTn id="14" dur="500" fill="hold"/>
                                        <p:tgtEl>
                                          <p:spTgt spid="9">
                                            <p:bg/>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9">
                                            <p:txEl>
                                              <p:pRg st="0" end="0"/>
                                            </p:txEl>
                                          </p:spTgt>
                                        </p:tgtEl>
                                        <p:attrNameLst>
                                          <p:attrName>style.visibility</p:attrName>
                                        </p:attrNameLst>
                                      </p:cBhvr>
                                      <p:to>
                                        <p:strVal val="visible"/>
                                      </p:to>
                                    </p:set>
                                    <p:anim calcmode="lin" valueType="num">
                                      <p:cBhvr additive="base">
                                        <p:cTn id="19" dur="500" fill="hold"/>
                                        <p:tgtEl>
                                          <p:spTgt spid="9">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5"/>
                                        </p:tgtEl>
                                        <p:attrNameLst>
                                          <p:attrName>style.visibility</p:attrName>
                                        </p:attrNameLst>
                                      </p:cBhvr>
                                      <p:to>
                                        <p:strVal val="visible"/>
                                      </p:to>
                                    </p:set>
                                    <p:anim calcmode="lin" valueType="num">
                                      <p:cBhvr additive="base">
                                        <p:cTn id="25" dur="500" fill="hold"/>
                                        <p:tgtEl>
                                          <p:spTgt spid="15"/>
                                        </p:tgtEl>
                                        <p:attrNameLst>
                                          <p:attrName>ppt_x</p:attrName>
                                        </p:attrNameLst>
                                      </p:cBhvr>
                                      <p:tavLst>
                                        <p:tav tm="0">
                                          <p:val>
                                            <p:strVal val="#ppt_x"/>
                                          </p:val>
                                        </p:tav>
                                        <p:tav tm="100000">
                                          <p:val>
                                            <p:strVal val="#ppt_x"/>
                                          </p:val>
                                        </p:tav>
                                      </p:tavLst>
                                    </p:anim>
                                    <p:anim calcmode="lin" valueType="num">
                                      <p:cBhvr additive="base">
                                        <p:cTn id="26"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8">
                                            <p:bg/>
                                          </p:spTgt>
                                        </p:tgtEl>
                                        <p:attrNameLst>
                                          <p:attrName>style.visibility</p:attrName>
                                        </p:attrNameLst>
                                      </p:cBhvr>
                                      <p:to>
                                        <p:strVal val="visible"/>
                                      </p:to>
                                    </p:set>
                                    <p:anim calcmode="lin" valueType="num">
                                      <p:cBhvr additive="base">
                                        <p:cTn id="31" dur="500" fill="hold"/>
                                        <p:tgtEl>
                                          <p:spTgt spid="8">
                                            <p:bg/>
                                          </p:spTgt>
                                        </p:tgtEl>
                                        <p:attrNameLst>
                                          <p:attrName>ppt_x</p:attrName>
                                        </p:attrNameLst>
                                      </p:cBhvr>
                                      <p:tavLst>
                                        <p:tav tm="0">
                                          <p:val>
                                            <p:strVal val="#ppt_x"/>
                                          </p:val>
                                        </p:tav>
                                        <p:tav tm="100000">
                                          <p:val>
                                            <p:strVal val="#ppt_x"/>
                                          </p:val>
                                        </p:tav>
                                      </p:tavLst>
                                    </p:anim>
                                    <p:anim calcmode="lin" valueType="num">
                                      <p:cBhvr additive="base">
                                        <p:cTn id="32" dur="500" fill="hold"/>
                                        <p:tgtEl>
                                          <p:spTgt spid="8">
                                            <p:bg/>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8">
                                            <p:txEl>
                                              <p:pRg st="0" end="0"/>
                                            </p:txEl>
                                          </p:spTgt>
                                        </p:tgtEl>
                                        <p:attrNameLst>
                                          <p:attrName>style.visibility</p:attrName>
                                        </p:attrNameLst>
                                      </p:cBhvr>
                                      <p:to>
                                        <p:strVal val="visible"/>
                                      </p:to>
                                    </p:set>
                                    <p:anim calcmode="lin" valueType="num">
                                      <p:cBhvr additive="base">
                                        <p:cTn id="37" dur="500" fill="hold"/>
                                        <p:tgtEl>
                                          <p:spTgt spid="8">
                                            <p:txEl>
                                              <p:pRg st="0" end="0"/>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6"/>
                                        </p:tgtEl>
                                        <p:attrNameLst>
                                          <p:attrName>style.visibility</p:attrName>
                                        </p:attrNameLst>
                                      </p:cBhvr>
                                      <p:to>
                                        <p:strVal val="visible"/>
                                      </p:to>
                                    </p:set>
                                    <p:anim calcmode="lin" valueType="num">
                                      <p:cBhvr additive="base">
                                        <p:cTn id="43" dur="500" fill="hold"/>
                                        <p:tgtEl>
                                          <p:spTgt spid="16"/>
                                        </p:tgtEl>
                                        <p:attrNameLst>
                                          <p:attrName>ppt_x</p:attrName>
                                        </p:attrNameLst>
                                      </p:cBhvr>
                                      <p:tavLst>
                                        <p:tav tm="0">
                                          <p:val>
                                            <p:strVal val="#ppt_x"/>
                                          </p:val>
                                        </p:tav>
                                        <p:tav tm="100000">
                                          <p:val>
                                            <p:strVal val="#ppt_x"/>
                                          </p:val>
                                        </p:tav>
                                      </p:tavLst>
                                    </p:anim>
                                    <p:anim calcmode="lin" valueType="num">
                                      <p:cBhvr additive="base">
                                        <p:cTn id="44"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7">
                                            <p:bg/>
                                          </p:spTgt>
                                        </p:tgtEl>
                                        <p:attrNameLst>
                                          <p:attrName>style.visibility</p:attrName>
                                        </p:attrNameLst>
                                      </p:cBhvr>
                                      <p:to>
                                        <p:strVal val="visible"/>
                                      </p:to>
                                    </p:set>
                                    <p:anim calcmode="lin" valueType="num">
                                      <p:cBhvr additive="base">
                                        <p:cTn id="49" dur="500" fill="hold"/>
                                        <p:tgtEl>
                                          <p:spTgt spid="7">
                                            <p:bg/>
                                          </p:spTgt>
                                        </p:tgtEl>
                                        <p:attrNameLst>
                                          <p:attrName>ppt_x</p:attrName>
                                        </p:attrNameLst>
                                      </p:cBhvr>
                                      <p:tavLst>
                                        <p:tav tm="0">
                                          <p:val>
                                            <p:strVal val="#ppt_x"/>
                                          </p:val>
                                        </p:tav>
                                        <p:tav tm="100000">
                                          <p:val>
                                            <p:strVal val="#ppt_x"/>
                                          </p:val>
                                        </p:tav>
                                      </p:tavLst>
                                    </p:anim>
                                    <p:anim calcmode="lin" valueType="num">
                                      <p:cBhvr additive="base">
                                        <p:cTn id="50" dur="500" fill="hold"/>
                                        <p:tgtEl>
                                          <p:spTgt spid="7">
                                            <p:bg/>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7">
                                            <p:txEl>
                                              <p:pRg st="0" end="0"/>
                                            </p:txEl>
                                          </p:spTgt>
                                        </p:tgtEl>
                                        <p:attrNameLst>
                                          <p:attrName>style.visibility</p:attrName>
                                        </p:attrNameLst>
                                      </p:cBhvr>
                                      <p:to>
                                        <p:strVal val="visible"/>
                                      </p:to>
                                    </p:set>
                                    <p:anim calcmode="lin" valueType="num">
                                      <p:cBhvr additive="base">
                                        <p:cTn id="55"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17"/>
                                        </p:tgtEl>
                                        <p:attrNameLst>
                                          <p:attrName>style.visibility</p:attrName>
                                        </p:attrNameLst>
                                      </p:cBhvr>
                                      <p:to>
                                        <p:strVal val="visible"/>
                                      </p:to>
                                    </p:set>
                                    <p:anim calcmode="lin" valueType="num">
                                      <p:cBhvr additive="base">
                                        <p:cTn id="61" dur="500" fill="hold"/>
                                        <p:tgtEl>
                                          <p:spTgt spid="17"/>
                                        </p:tgtEl>
                                        <p:attrNameLst>
                                          <p:attrName>ppt_x</p:attrName>
                                        </p:attrNameLst>
                                      </p:cBhvr>
                                      <p:tavLst>
                                        <p:tav tm="0">
                                          <p:val>
                                            <p:strVal val="#ppt_x"/>
                                          </p:val>
                                        </p:tav>
                                        <p:tav tm="100000">
                                          <p:val>
                                            <p:strVal val="#ppt_x"/>
                                          </p:val>
                                        </p:tav>
                                      </p:tavLst>
                                    </p:anim>
                                    <p:anim calcmode="lin" valueType="num">
                                      <p:cBhvr additive="base">
                                        <p:cTn id="62"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18">
                                            <p:txEl>
                                              <p:pRg st="0" end="0"/>
                                            </p:txEl>
                                          </p:spTgt>
                                        </p:tgtEl>
                                        <p:attrNameLst>
                                          <p:attrName>style.visibility</p:attrName>
                                        </p:attrNameLst>
                                      </p:cBhvr>
                                      <p:to>
                                        <p:strVal val="visible"/>
                                      </p:to>
                                    </p:set>
                                    <p:anim calcmode="lin" valueType="num">
                                      <p:cBhvr additive="base">
                                        <p:cTn id="67" dur="500" fill="hold"/>
                                        <p:tgtEl>
                                          <p:spTgt spid="18">
                                            <p:txEl>
                                              <p:pRg st="0" end="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1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6">
                                            <p:bg/>
                                          </p:spTgt>
                                        </p:tgtEl>
                                        <p:attrNameLst>
                                          <p:attrName>style.visibility</p:attrName>
                                        </p:attrNameLst>
                                      </p:cBhvr>
                                      <p:to>
                                        <p:strVal val="visible"/>
                                      </p:to>
                                    </p:set>
                                    <p:anim calcmode="lin" valueType="num">
                                      <p:cBhvr additive="base">
                                        <p:cTn id="73" dur="500" fill="hold"/>
                                        <p:tgtEl>
                                          <p:spTgt spid="6">
                                            <p:bg/>
                                          </p:spTgt>
                                        </p:tgtEl>
                                        <p:attrNameLst>
                                          <p:attrName>ppt_x</p:attrName>
                                        </p:attrNameLst>
                                      </p:cBhvr>
                                      <p:tavLst>
                                        <p:tav tm="0">
                                          <p:val>
                                            <p:strVal val="#ppt_x"/>
                                          </p:val>
                                        </p:tav>
                                        <p:tav tm="100000">
                                          <p:val>
                                            <p:strVal val="#ppt_x"/>
                                          </p:val>
                                        </p:tav>
                                      </p:tavLst>
                                    </p:anim>
                                    <p:anim calcmode="lin" valueType="num">
                                      <p:cBhvr additive="base">
                                        <p:cTn id="74" dur="5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6">
                                            <p:txEl>
                                              <p:pRg st="0" end="0"/>
                                            </p:txEl>
                                          </p:spTgt>
                                        </p:tgtEl>
                                        <p:attrNameLst>
                                          <p:attrName>style.visibility</p:attrName>
                                        </p:attrNameLst>
                                      </p:cBhvr>
                                      <p:to>
                                        <p:strVal val="visible"/>
                                      </p:to>
                                    </p:set>
                                    <p:anim calcmode="lin" valueType="num">
                                      <p:cBhvr additive="base">
                                        <p:cTn id="79"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grpId="0" nodeType="clickEffect">
                                  <p:stCondLst>
                                    <p:cond delay="0"/>
                                  </p:stCondLst>
                                  <p:childTnLst>
                                    <p:set>
                                      <p:cBhvr>
                                        <p:cTn id="84" dur="1" fill="hold">
                                          <p:stCondLst>
                                            <p:cond delay="0"/>
                                          </p:stCondLst>
                                        </p:cTn>
                                        <p:tgtEl>
                                          <p:spTgt spid="13"/>
                                        </p:tgtEl>
                                        <p:attrNameLst>
                                          <p:attrName>style.visibility</p:attrName>
                                        </p:attrNameLst>
                                      </p:cBhvr>
                                      <p:to>
                                        <p:strVal val="visible"/>
                                      </p:to>
                                    </p:set>
                                    <p:anim calcmode="lin" valueType="num">
                                      <p:cBhvr additive="base">
                                        <p:cTn id="85" dur="500" fill="hold"/>
                                        <p:tgtEl>
                                          <p:spTgt spid="13"/>
                                        </p:tgtEl>
                                        <p:attrNameLst>
                                          <p:attrName>ppt_x</p:attrName>
                                        </p:attrNameLst>
                                      </p:cBhvr>
                                      <p:tavLst>
                                        <p:tav tm="0">
                                          <p:val>
                                            <p:strVal val="#ppt_x"/>
                                          </p:val>
                                        </p:tav>
                                        <p:tav tm="100000">
                                          <p:val>
                                            <p:strVal val="#ppt_x"/>
                                          </p:val>
                                        </p:tav>
                                      </p:tavLst>
                                    </p:anim>
                                    <p:anim calcmode="lin" valueType="num">
                                      <p:cBhvr additive="base">
                                        <p:cTn id="86"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2" presetClass="entr" presetSubtype="4" fill="hold" grpId="0" nodeType="clickEffect">
                                  <p:stCondLst>
                                    <p:cond delay="0"/>
                                  </p:stCondLst>
                                  <p:childTnLst>
                                    <p:set>
                                      <p:cBhvr>
                                        <p:cTn id="90" dur="1" fill="hold">
                                          <p:stCondLst>
                                            <p:cond delay="0"/>
                                          </p:stCondLst>
                                        </p:cTn>
                                        <p:tgtEl>
                                          <p:spTgt spid="5">
                                            <p:bg/>
                                          </p:spTgt>
                                        </p:tgtEl>
                                        <p:attrNameLst>
                                          <p:attrName>style.visibility</p:attrName>
                                        </p:attrNameLst>
                                      </p:cBhvr>
                                      <p:to>
                                        <p:strVal val="visible"/>
                                      </p:to>
                                    </p:set>
                                    <p:anim calcmode="lin" valueType="num">
                                      <p:cBhvr additive="base">
                                        <p:cTn id="91" dur="500" fill="hold"/>
                                        <p:tgtEl>
                                          <p:spTgt spid="5">
                                            <p:bg/>
                                          </p:spTgt>
                                        </p:tgtEl>
                                        <p:attrNameLst>
                                          <p:attrName>ppt_x</p:attrName>
                                        </p:attrNameLst>
                                      </p:cBhvr>
                                      <p:tavLst>
                                        <p:tav tm="0">
                                          <p:val>
                                            <p:strVal val="#ppt_x"/>
                                          </p:val>
                                        </p:tav>
                                        <p:tav tm="100000">
                                          <p:val>
                                            <p:strVal val="#ppt_x"/>
                                          </p:val>
                                        </p:tav>
                                      </p:tavLst>
                                    </p:anim>
                                    <p:anim calcmode="lin" valueType="num">
                                      <p:cBhvr additive="base">
                                        <p:cTn id="92" dur="500" fill="hold"/>
                                        <p:tgtEl>
                                          <p:spTgt spid="5">
                                            <p:bg/>
                                          </p:spTgt>
                                        </p:tgtEl>
                                        <p:attrNameLst>
                                          <p:attrName>ppt_y</p:attrName>
                                        </p:attrNameLst>
                                      </p:cBhvr>
                                      <p:tavLst>
                                        <p:tav tm="0">
                                          <p:val>
                                            <p:strVal val="1+#ppt_h/2"/>
                                          </p:val>
                                        </p:tav>
                                        <p:tav tm="100000">
                                          <p:val>
                                            <p:strVal val="#ppt_y"/>
                                          </p:val>
                                        </p:tav>
                                      </p:tavLst>
                                    </p:anim>
                                  </p:childTnLst>
                                </p:cTn>
                              </p:par>
                            </p:childTnLst>
                          </p:cTn>
                        </p:par>
                      </p:childTnLst>
                    </p:cTn>
                  </p:par>
                  <p:par>
                    <p:cTn id="93" fill="hold">
                      <p:stCondLst>
                        <p:cond delay="indefinite"/>
                      </p:stCondLst>
                      <p:childTnLst>
                        <p:par>
                          <p:cTn id="94" fill="hold">
                            <p:stCondLst>
                              <p:cond delay="0"/>
                            </p:stCondLst>
                            <p:childTnLst>
                              <p:par>
                                <p:cTn id="95" presetID="2" presetClass="entr" presetSubtype="4" fill="hold" grpId="0" nodeType="clickEffect">
                                  <p:stCondLst>
                                    <p:cond delay="0"/>
                                  </p:stCondLst>
                                  <p:childTnLst>
                                    <p:set>
                                      <p:cBhvr>
                                        <p:cTn id="96" dur="1" fill="hold">
                                          <p:stCondLst>
                                            <p:cond delay="0"/>
                                          </p:stCondLst>
                                        </p:cTn>
                                        <p:tgtEl>
                                          <p:spTgt spid="5">
                                            <p:txEl>
                                              <p:pRg st="0" end="0"/>
                                            </p:txEl>
                                          </p:spTgt>
                                        </p:tgtEl>
                                        <p:attrNameLst>
                                          <p:attrName>style.visibility</p:attrName>
                                        </p:attrNameLst>
                                      </p:cBhvr>
                                      <p:to>
                                        <p:strVal val="visible"/>
                                      </p:to>
                                    </p:set>
                                    <p:anim calcmode="lin" valueType="num">
                                      <p:cBhvr additive="base">
                                        <p:cTn id="9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9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9" fill="hold">
                      <p:stCondLst>
                        <p:cond delay="indefinite"/>
                      </p:stCondLst>
                      <p:childTnLst>
                        <p:par>
                          <p:cTn id="100" fill="hold">
                            <p:stCondLst>
                              <p:cond delay="0"/>
                            </p:stCondLst>
                            <p:childTnLst>
                              <p:par>
                                <p:cTn id="101" presetID="2" presetClass="entr" presetSubtype="4" fill="hold" grpId="0" nodeType="clickEffect">
                                  <p:stCondLst>
                                    <p:cond delay="0"/>
                                  </p:stCondLst>
                                  <p:childTnLst>
                                    <p:set>
                                      <p:cBhvr>
                                        <p:cTn id="102" dur="1" fill="hold">
                                          <p:stCondLst>
                                            <p:cond delay="0"/>
                                          </p:stCondLst>
                                        </p:cTn>
                                        <p:tgtEl>
                                          <p:spTgt spid="14"/>
                                        </p:tgtEl>
                                        <p:attrNameLst>
                                          <p:attrName>style.visibility</p:attrName>
                                        </p:attrNameLst>
                                      </p:cBhvr>
                                      <p:to>
                                        <p:strVal val="visible"/>
                                      </p:to>
                                    </p:set>
                                    <p:anim calcmode="lin" valueType="num">
                                      <p:cBhvr additive="base">
                                        <p:cTn id="103" dur="500" fill="hold"/>
                                        <p:tgtEl>
                                          <p:spTgt spid="14"/>
                                        </p:tgtEl>
                                        <p:attrNameLst>
                                          <p:attrName>ppt_x</p:attrName>
                                        </p:attrNameLst>
                                      </p:cBhvr>
                                      <p:tavLst>
                                        <p:tav tm="0">
                                          <p:val>
                                            <p:strVal val="#ppt_x"/>
                                          </p:val>
                                        </p:tav>
                                        <p:tav tm="100000">
                                          <p:val>
                                            <p:strVal val="#ppt_x"/>
                                          </p:val>
                                        </p:tav>
                                      </p:tavLst>
                                    </p:anim>
                                    <p:anim calcmode="lin" valueType="num">
                                      <p:cBhvr additive="base">
                                        <p:cTn id="104"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105" fill="hold">
                      <p:stCondLst>
                        <p:cond delay="indefinite"/>
                      </p:stCondLst>
                      <p:childTnLst>
                        <p:par>
                          <p:cTn id="106" fill="hold">
                            <p:stCondLst>
                              <p:cond delay="0"/>
                            </p:stCondLst>
                            <p:childTnLst>
                              <p:par>
                                <p:cTn id="107" presetID="2" presetClass="entr" presetSubtype="4" fill="hold" grpId="0" nodeType="clickEffect">
                                  <p:stCondLst>
                                    <p:cond delay="0"/>
                                  </p:stCondLst>
                                  <p:childTnLst>
                                    <p:set>
                                      <p:cBhvr>
                                        <p:cTn id="108" dur="1" fill="hold">
                                          <p:stCondLst>
                                            <p:cond delay="0"/>
                                          </p:stCondLst>
                                        </p:cTn>
                                        <p:tgtEl>
                                          <p:spTgt spid="4">
                                            <p:bg/>
                                          </p:spTgt>
                                        </p:tgtEl>
                                        <p:attrNameLst>
                                          <p:attrName>style.visibility</p:attrName>
                                        </p:attrNameLst>
                                      </p:cBhvr>
                                      <p:to>
                                        <p:strVal val="visible"/>
                                      </p:to>
                                    </p:set>
                                    <p:anim calcmode="lin" valueType="num">
                                      <p:cBhvr additive="base">
                                        <p:cTn id="109" dur="500" fill="hold"/>
                                        <p:tgtEl>
                                          <p:spTgt spid="4">
                                            <p:bg/>
                                          </p:spTgt>
                                        </p:tgtEl>
                                        <p:attrNameLst>
                                          <p:attrName>ppt_x</p:attrName>
                                        </p:attrNameLst>
                                      </p:cBhvr>
                                      <p:tavLst>
                                        <p:tav tm="0">
                                          <p:val>
                                            <p:strVal val="#ppt_x"/>
                                          </p:val>
                                        </p:tav>
                                        <p:tav tm="100000">
                                          <p:val>
                                            <p:strVal val="#ppt_x"/>
                                          </p:val>
                                        </p:tav>
                                      </p:tavLst>
                                    </p:anim>
                                    <p:anim calcmode="lin" valueType="num">
                                      <p:cBhvr additive="base">
                                        <p:cTn id="110" dur="500" fill="hold"/>
                                        <p:tgtEl>
                                          <p:spTgt spid="4">
                                            <p:bg/>
                                          </p:spTgt>
                                        </p:tgtEl>
                                        <p:attrNameLst>
                                          <p:attrName>ppt_y</p:attrName>
                                        </p:attrNameLst>
                                      </p:cBhvr>
                                      <p:tavLst>
                                        <p:tav tm="0">
                                          <p:val>
                                            <p:strVal val="1+#ppt_h/2"/>
                                          </p:val>
                                        </p:tav>
                                        <p:tav tm="100000">
                                          <p:val>
                                            <p:strVal val="#ppt_y"/>
                                          </p:val>
                                        </p:tav>
                                      </p:tavLst>
                                    </p:anim>
                                  </p:childTnLst>
                                </p:cTn>
                              </p:par>
                            </p:childTnLst>
                          </p:cTn>
                        </p:par>
                      </p:childTnLst>
                    </p:cTn>
                  </p:par>
                  <p:par>
                    <p:cTn id="111" fill="hold">
                      <p:stCondLst>
                        <p:cond delay="indefinite"/>
                      </p:stCondLst>
                      <p:childTnLst>
                        <p:par>
                          <p:cTn id="112" fill="hold">
                            <p:stCondLst>
                              <p:cond delay="0"/>
                            </p:stCondLst>
                            <p:childTnLst>
                              <p:par>
                                <p:cTn id="113" presetID="2" presetClass="entr" presetSubtype="4" fill="hold" grpId="0" nodeType="clickEffect">
                                  <p:stCondLst>
                                    <p:cond delay="0"/>
                                  </p:stCondLst>
                                  <p:childTnLst>
                                    <p:set>
                                      <p:cBhvr>
                                        <p:cTn id="114" dur="1" fill="hold">
                                          <p:stCondLst>
                                            <p:cond delay="0"/>
                                          </p:stCondLst>
                                        </p:cTn>
                                        <p:tgtEl>
                                          <p:spTgt spid="4">
                                            <p:txEl>
                                              <p:pRg st="0" end="0"/>
                                            </p:txEl>
                                          </p:spTgt>
                                        </p:tgtEl>
                                        <p:attrNameLst>
                                          <p:attrName>style.visibility</p:attrName>
                                        </p:attrNameLst>
                                      </p:cBhvr>
                                      <p:to>
                                        <p:strVal val="visible"/>
                                      </p:to>
                                    </p:set>
                                    <p:anim calcmode="lin" valueType="num">
                                      <p:cBhvr additive="base">
                                        <p:cTn id="115"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116"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animBg="1"/>
      <p:bldP spid="5" grpId="0" build="p" animBg="1"/>
      <p:bldP spid="6" grpId="0" build="p" animBg="1"/>
      <p:bldP spid="7" grpId="0" build="p" animBg="1"/>
      <p:bldP spid="8" grpId="0" build="p" animBg="1"/>
      <p:bldP spid="9" grpId="0" build="p" animBg="1"/>
      <p:bldP spid="13" grpId="0" animBg="1"/>
      <p:bldP spid="14" grpId="0" animBg="1"/>
      <p:bldP spid="15" grpId="0" animBg="1"/>
      <p:bldP spid="16" grpId="0" animBg="1"/>
      <p:bldP spid="17" grpId="0" animBg="1"/>
      <p:bldP spid="18" grpId="0" build="p"/>
      <p:bldP spid="19"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Content Placeholder 2"/>
          <p:cNvSpPr>
            <a:spLocks noGrp="1"/>
          </p:cNvSpPr>
          <p:nvPr>
            <p:ph idx="1"/>
          </p:nvPr>
        </p:nvSpPr>
        <p:spPr>
          <a:xfrm>
            <a:off x="381000" y="533400"/>
            <a:ext cx="8382000" cy="6324600"/>
          </a:xfrm>
        </p:spPr>
        <p:txBody>
          <a:bodyPr>
            <a:normAutofit/>
          </a:bodyPr>
          <a:lstStyle/>
          <a:p>
            <a:pPr algn="r" eaLnBrk="1" hangingPunct="1">
              <a:buFont typeface="Wingdings 3" pitchFamily="18" charset="2"/>
              <a:buNone/>
            </a:pPr>
            <a:endParaRPr lang="fa-IR" sz="3200" dirty="0" smtClean="0">
              <a:solidFill>
                <a:srgbClr val="66FF33"/>
              </a:solidFill>
            </a:endParaRPr>
          </a:p>
          <a:p>
            <a:pPr algn="r" eaLnBrk="1" hangingPunct="1">
              <a:buFont typeface="Wingdings 3" pitchFamily="18" charset="2"/>
              <a:buNone/>
            </a:pPr>
            <a:r>
              <a:rPr lang="fa-IR" sz="3200" b="1" dirty="0" smtClean="0">
                <a:solidFill>
                  <a:srgbClr val="7030A0"/>
                </a:solidFill>
              </a:rPr>
              <a:t>     تاریخچه سرپرستی : </a:t>
            </a:r>
            <a:endParaRPr lang="en-US" sz="3200" b="1" dirty="0" smtClean="0">
              <a:solidFill>
                <a:srgbClr val="7030A0"/>
              </a:solidFill>
            </a:endParaRPr>
          </a:p>
          <a:p>
            <a:pPr algn="r" eaLnBrk="1" hangingPunct="1">
              <a:buFont typeface="Wingdings 3" pitchFamily="18" charset="2"/>
              <a:buNone/>
            </a:pPr>
            <a:r>
              <a:rPr lang="fa-IR" sz="2400" dirty="0" smtClean="0"/>
              <a:t>       </a:t>
            </a:r>
            <a:r>
              <a:rPr lang="fa-IR" b="1" dirty="0" smtClean="0"/>
              <a:t>      از نظر دانشمندی به نام « هرز برگ»  تاریخچه سرپرستی به زمانی برمی گردد كه انسان احساس نياز كرده كه براي رفع نيازجامعه بوجود آمد از وقتی کوچکترین واحد جامعه خانواده تشکیل شد سرپرستی با مسئولیت پدر ایجاد گرديد .</a:t>
            </a:r>
          </a:p>
          <a:p>
            <a:pPr algn="r" eaLnBrk="1" hangingPunct="1">
              <a:buFont typeface="Wingdings 3" pitchFamily="18" charset="2"/>
              <a:buNone/>
            </a:pPr>
            <a:r>
              <a:rPr lang="fa-IR" b="1" dirty="0" smtClean="0">
                <a:solidFill>
                  <a:srgbClr val="66FF33"/>
                </a:solidFill>
              </a:rPr>
              <a:t> </a:t>
            </a:r>
          </a:p>
          <a:p>
            <a:pPr algn="r" eaLnBrk="1" hangingPunct="1">
              <a:buFont typeface="Wingdings 3" pitchFamily="18" charset="2"/>
              <a:buNone/>
            </a:pPr>
            <a:r>
              <a:rPr lang="fa-IR" sz="2400" b="1" dirty="0" smtClean="0"/>
              <a:t>  </a:t>
            </a:r>
            <a:r>
              <a:rPr lang="fa-IR" sz="2400" b="1" dirty="0" smtClean="0"/>
              <a:t>درگذسته </a:t>
            </a:r>
            <a:r>
              <a:rPr lang="fa-IR" sz="2400" b="1" dirty="0" smtClean="0"/>
              <a:t>نه چندان دور سر پرست به تنهایی کارگاه را اداره می کرد </a:t>
            </a:r>
          </a:p>
          <a:p>
            <a:pPr algn="r" eaLnBrk="1" hangingPunct="1">
              <a:buFont typeface="Wingdings 3" pitchFamily="18" charset="2"/>
              <a:buNone/>
            </a:pPr>
            <a:r>
              <a:rPr lang="fa-IR" sz="2400" b="1" dirty="0" smtClean="0"/>
              <a:t>      کارکنان زیردست را خود شخصا به </a:t>
            </a:r>
            <a:r>
              <a:rPr lang="fa-IR" sz="2400" b="1" dirty="0" smtClean="0">
                <a:solidFill>
                  <a:srgbClr val="FF0000"/>
                </a:solidFill>
              </a:rPr>
              <a:t>استخدام</a:t>
            </a:r>
            <a:r>
              <a:rPr lang="fa-IR" sz="2400" b="1" dirty="0" smtClean="0"/>
              <a:t> </a:t>
            </a:r>
            <a:r>
              <a:rPr lang="fa-IR" sz="2400" b="1" dirty="0" smtClean="0"/>
              <a:t>در می آورد </a:t>
            </a:r>
          </a:p>
          <a:p>
            <a:pPr algn="r" eaLnBrk="1" hangingPunct="1">
              <a:buFont typeface="Wingdings 3" pitchFamily="18" charset="2"/>
              <a:buNone/>
            </a:pPr>
            <a:r>
              <a:rPr lang="fa-IR" sz="2400" b="1" dirty="0" smtClean="0"/>
              <a:t>     یا </a:t>
            </a:r>
            <a:r>
              <a:rPr lang="fa-IR" sz="2400" b="1" dirty="0" smtClean="0">
                <a:solidFill>
                  <a:srgbClr val="FF0000"/>
                </a:solidFill>
              </a:rPr>
              <a:t>اخراج</a:t>
            </a:r>
            <a:r>
              <a:rPr lang="fa-IR" sz="2400" b="1" dirty="0" smtClean="0"/>
              <a:t> می کرد </a:t>
            </a:r>
          </a:p>
          <a:p>
            <a:pPr algn="r" eaLnBrk="1" hangingPunct="1">
              <a:buFont typeface="Wingdings 3" pitchFamily="18" charset="2"/>
              <a:buNone/>
            </a:pPr>
            <a:r>
              <a:rPr lang="fa-IR" sz="2400" b="1" dirty="0" smtClean="0"/>
              <a:t>     میزان </a:t>
            </a:r>
            <a:r>
              <a:rPr lang="fa-IR" sz="2400" b="1" dirty="0" smtClean="0">
                <a:solidFill>
                  <a:srgbClr val="FF0000"/>
                </a:solidFill>
              </a:rPr>
              <a:t>حقوق</a:t>
            </a:r>
            <a:r>
              <a:rPr lang="fa-IR" sz="2400" b="1" dirty="0" smtClean="0"/>
              <a:t> را خود تعیین می کرد </a:t>
            </a:r>
          </a:p>
          <a:p>
            <a:pPr algn="r" eaLnBrk="1" hangingPunct="1">
              <a:buFont typeface="Wingdings 3" pitchFamily="18" charset="2"/>
              <a:buNone/>
            </a:pPr>
            <a:r>
              <a:rPr lang="fa-IR" sz="2400" b="1" dirty="0" smtClean="0"/>
              <a:t>     تولید راخود  </a:t>
            </a:r>
            <a:r>
              <a:rPr lang="fa-IR" sz="2400" b="1" dirty="0" smtClean="0">
                <a:solidFill>
                  <a:srgbClr val="FF0000"/>
                </a:solidFill>
              </a:rPr>
              <a:t>کنترل</a:t>
            </a:r>
            <a:r>
              <a:rPr lang="fa-IR" sz="2400" b="1" dirty="0" smtClean="0"/>
              <a:t> می نمود   </a:t>
            </a:r>
          </a:p>
        </p:txBody>
      </p:sp>
    </p:spTree>
  </p:cSld>
  <p:clrMapOvr>
    <a:masterClrMapping/>
  </p:clrMapOvr>
  <p:transition spd="med">
    <p:random/>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2"/>
          <p:cNvSpPr txBox="1">
            <a:spLocks noChangeArrowheads="1"/>
          </p:cNvSpPr>
          <p:nvPr/>
        </p:nvSpPr>
        <p:spPr bwMode="auto">
          <a:xfrm>
            <a:off x="3352800" y="0"/>
            <a:ext cx="5629275" cy="6124754"/>
          </a:xfrm>
          <a:prstGeom prst="rect">
            <a:avLst/>
          </a:prstGeom>
          <a:noFill/>
          <a:ln w="9525">
            <a:noFill/>
            <a:miter lim="800000"/>
            <a:headEnd/>
            <a:tailEnd/>
          </a:ln>
        </p:spPr>
        <p:txBody>
          <a:bodyPr wrap="square">
            <a:spAutoFit/>
          </a:bodyPr>
          <a:lstStyle/>
          <a:p>
            <a:pPr algn="ctr">
              <a:spcBef>
                <a:spcPct val="50000"/>
              </a:spcBef>
            </a:pPr>
            <a:r>
              <a:rPr lang="fa-IR" sz="2800" b="1" i="1" dirty="0">
                <a:solidFill>
                  <a:srgbClr val="C00000"/>
                </a:solidFill>
                <a:cs typeface="B Traffic" pitchFamily="2" charset="-78"/>
              </a:rPr>
              <a:t>سرپرست:</a:t>
            </a:r>
          </a:p>
          <a:p>
            <a:pPr algn="ctr" rtl="1">
              <a:spcBef>
                <a:spcPct val="50000"/>
              </a:spcBef>
              <a:buFont typeface="Wingdings" pitchFamily="2" charset="2"/>
              <a:buChar char="§"/>
            </a:pPr>
            <a:r>
              <a:rPr lang="fa-IR" sz="2800" b="1" dirty="0">
                <a:cs typeface="B Traffic" pitchFamily="2" charset="-78"/>
              </a:rPr>
              <a:t>مديري است كه مسئول و هماهنگ كننده فعاليت هاي گروهي از كاركنان يك اداره، دايره يا واحدي از يك سازمان است. </a:t>
            </a:r>
            <a:endParaRPr lang="fa-IR" sz="2800" b="1" dirty="0" smtClean="0">
              <a:cs typeface="B Traffic" pitchFamily="2" charset="-78"/>
            </a:endParaRPr>
          </a:p>
          <a:p>
            <a:pPr algn="ctr" rtl="1">
              <a:spcBef>
                <a:spcPct val="50000"/>
              </a:spcBef>
              <a:buFont typeface="Wingdings" pitchFamily="2" charset="2"/>
              <a:buChar char="§"/>
            </a:pPr>
            <a:r>
              <a:rPr lang="fa-IR" sz="2800" b="1" dirty="0" smtClean="0">
                <a:cs typeface="B Traffic" pitchFamily="2" charset="-78"/>
              </a:rPr>
              <a:t>سرپرستان </a:t>
            </a:r>
            <a:r>
              <a:rPr lang="fa-IR" sz="2800" b="1" dirty="0">
                <a:cs typeface="B Traffic" pitchFamily="2" charset="-78"/>
              </a:rPr>
              <a:t>معمولا زير نظر مديران مياني كار مي كنند. آنها روند كار را هدايت مي كنند، دستورالعملهاي شفاهي و كتبي را صادر مي كنند، وظايف كاركنان را مشخص مي كنند، كيفيت و نظم و ترتيب كار را مي سنجند، بين كاركنان هماهنگي ايجاد مي كنند و به شكايات و اعتراضات رسيدگي مي كنند.</a:t>
            </a:r>
            <a:endParaRPr lang="en-US" sz="2800" b="1" dirty="0">
              <a:cs typeface="B Traffic" pitchFamily="2" charset="-78"/>
            </a:endParaRPr>
          </a:p>
        </p:txBody>
      </p:sp>
      <p:pic>
        <p:nvPicPr>
          <p:cNvPr id="11267" name="Picture 3" descr="Illustration"/>
          <p:cNvPicPr>
            <a:picLocks noChangeAspect="1" noChangeArrowheads="1"/>
          </p:cNvPicPr>
          <p:nvPr/>
        </p:nvPicPr>
        <p:blipFill>
          <a:blip r:embed="rId3" cstate="print"/>
          <a:srcRect/>
          <a:stretch>
            <a:fillRect/>
          </a:stretch>
        </p:blipFill>
        <p:spPr bwMode="auto">
          <a:xfrm>
            <a:off x="323850" y="2590800"/>
            <a:ext cx="2952750" cy="3771900"/>
          </a:xfrm>
          <a:prstGeom prst="rect">
            <a:avLst/>
          </a:prstGeom>
          <a:noFill/>
          <a:ln w="9525">
            <a:noFill/>
            <a:miter lim="800000"/>
            <a:headEnd/>
            <a:tailEnd/>
          </a:ln>
        </p:spPr>
      </p:pic>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1266">
                                            <p:txEl>
                                              <p:pRg st="0" end="0"/>
                                            </p:txEl>
                                          </p:spTgt>
                                        </p:tgtEl>
                                        <p:attrNameLst>
                                          <p:attrName>style.visibility</p:attrName>
                                        </p:attrNameLst>
                                      </p:cBhvr>
                                      <p:to>
                                        <p:strVal val="visible"/>
                                      </p:to>
                                    </p:set>
                                    <p:anim calcmode="lin" valueType="num">
                                      <p:cBhvr additive="base">
                                        <p:cTn id="7" dur="500" fill="hold"/>
                                        <p:tgtEl>
                                          <p:spTgt spid="1126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126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1266">
                                            <p:txEl>
                                              <p:pRg st="1" end="1"/>
                                            </p:txEl>
                                          </p:spTgt>
                                        </p:tgtEl>
                                        <p:attrNameLst>
                                          <p:attrName>style.visibility</p:attrName>
                                        </p:attrNameLst>
                                      </p:cBhvr>
                                      <p:to>
                                        <p:strVal val="visible"/>
                                      </p:to>
                                    </p:set>
                                    <p:anim calcmode="lin" valueType="num">
                                      <p:cBhvr additive="base">
                                        <p:cTn id="13" dur="500" fill="hold"/>
                                        <p:tgtEl>
                                          <p:spTgt spid="11266">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126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1266">
                                            <p:txEl>
                                              <p:pRg st="2" end="2"/>
                                            </p:txEl>
                                          </p:spTgt>
                                        </p:tgtEl>
                                        <p:attrNameLst>
                                          <p:attrName>style.visibility</p:attrName>
                                        </p:attrNameLst>
                                      </p:cBhvr>
                                      <p:to>
                                        <p:strVal val="visible"/>
                                      </p:to>
                                    </p:set>
                                    <p:anim calcmode="lin" valueType="num">
                                      <p:cBhvr additive="base">
                                        <p:cTn id="19" dur="500" fill="hold"/>
                                        <p:tgtEl>
                                          <p:spTgt spid="11266">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1266">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6"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ext Box 2"/>
          <p:cNvSpPr txBox="1">
            <a:spLocks noChangeArrowheads="1"/>
          </p:cNvSpPr>
          <p:nvPr/>
        </p:nvSpPr>
        <p:spPr bwMode="auto">
          <a:xfrm>
            <a:off x="395288" y="260350"/>
            <a:ext cx="8353425" cy="6124754"/>
          </a:xfrm>
          <a:prstGeom prst="rect">
            <a:avLst/>
          </a:prstGeom>
          <a:noFill/>
          <a:ln w="9525">
            <a:noFill/>
            <a:miter lim="800000"/>
            <a:headEnd/>
            <a:tailEnd/>
          </a:ln>
        </p:spPr>
        <p:txBody>
          <a:bodyPr>
            <a:spAutoFit/>
          </a:bodyPr>
          <a:lstStyle/>
          <a:p>
            <a:pPr algn="just" rtl="1">
              <a:spcBef>
                <a:spcPct val="50000"/>
              </a:spcBef>
            </a:pPr>
            <a:r>
              <a:rPr lang="fa-IR" sz="3200" b="1" i="1" dirty="0">
                <a:cs typeface="B Traffic" pitchFamily="2" charset="-78"/>
              </a:rPr>
              <a:t>پرطرفدارترين خصايص يك سرپرست عبارتند از :</a:t>
            </a:r>
          </a:p>
          <a:p>
            <a:pPr algn="just" rtl="1">
              <a:spcBef>
                <a:spcPct val="50000"/>
              </a:spcBef>
              <a:buFontTx/>
              <a:buChar char="•"/>
            </a:pPr>
            <a:r>
              <a:rPr lang="fa-IR" sz="2400" b="1" dirty="0">
                <a:solidFill>
                  <a:srgbClr val="FFFF00"/>
                </a:solidFill>
                <a:cs typeface="B Traffic" pitchFamily="2" charset="-78"/>
              </a:rPr>
              <a:t> </a:t>
            </a:r>
            <a:r>
              <a:rPr lang="fa-IR" sz="2400" b="1" dirty="0">
                <a:solidFill>
                  <a:srgbClr val="C00000"/>
                </a:solidFill>
                <a:cs typeface="B Traffic" pitchFamily="2" charset="-78"/>
              </a:rPr>
              <a:t>انرژي و سلامت</a:t>
            </a:r>
          </a:p>
          <a:p>
            <a:pPr algn="just" rtl="1">
              <a:spcBef>
                <a:spcPct val="50000"/>
              </a:spcBef>
              <a:buFontTx/>
              <a:buChar char="•"/>
            </a:pPr>
            <a:r>
              <a:rPr lang="fa-IR" sz="2400" b="1" dirty="0">
                <a:solidFill>
                  <a:srgbClr val="C00000"/>
                </a:solidFill>
                <a:cs typeface="B Traffic" pitchFamily="2" charset="-78"/>
              </a:rPr>
              <a:t> توانايي كنارآمدن با مردم</a:t>
            </a:r>
          </a:p>
          <a:p>
            <a:pPr algn="just" rtl="1">
              <a:spcBef>
                <a:spcPct val="50000"/>
              </a:spcBef>
              <a:buFontTx/>
              <a:buChar char="•"/>
            </a:pPr>
            <a:r>
              <a:rPr lang="fa-IR" sz="2400" b="1" dirty="0">
                <a:solidFill>
                  <a:srgbClr val="C00000"/>
                </a:solidFill>
                <a:cs typeface="B Traffic" pitchFamily="2" charset="-78"/>
              </a:rPr>
              <a:t> كارداني شغلي و قابليت فني</a:t>
            </a:r>
          </a:p>
          <a:p>
            <a:pPr algn="just" rtl="1">
              <a:spcBef>
                <a:spcPct val="50000"/>
              </a:spcBef>
              <a:buFontTx/>
              <a:buChar char="•"/>
            </a:pPr>
            <a:r>
              <a:rPr lang="fa-IR" sz="2400" b="1" dirty="0">
                <a:solidFill>
                  <a:srgbClr val="C00000"/>
                </a:solidFill>
                <a:cs typeface="B Traffic" pitchFamily="2" charset="-78"/>
              </a:rPr>
              <a:t> خويشتن داري در هنگام فشار</a:t>
            </a:r>
          </a:p>
          <a:p>
            <a:pPr algn="just" rtl="1">
              <a:spcBef>
                <a:spcPct val="50000"/>
              </a:spcBef>
              <a:buFontTx/>
              <a:buChar char="•"/>
            </a:pPr>
            <a:r>
              <a:rPr lang="fa-IR" sz="2400" b="1" dirty="0">
                <a:solidFill>
                  <a:srgbClr val="C00000"/>
                </a:solidFill>
                <a:cs typeface="B Traffic" pitchFamily="2" charset="-78"/>
              </a:rPr>
              <a:t> تعهد و قابليت اعتماد</a:t>
            </a:r>
          </a:p>
          <a:p>
            <a:pPr algn="just" rtl="1">
              <a:spcBef>
                <a:spcPct val="50000"/>
              </a:spcBef>
              <a:buFontTx/>
              <a:buChar char="•"/>
            </a:pPr>
            <a:r>
              <a:rPr lang="fa-IR" sz="2400" b="1" dirty="0">
                <a:solidFill>
                  <a:srgbClr val="C00000"/>
                </a:solidFill>
                <a:cs typeface="B Traffic" pitchFamily="2" charset="-78"/>
              </a:rPr>
              <a:t> پشتكار</a:t>
            </a:r>
          </a:p>
          <a:p>
            <a:pPr algn="just" rtl="1">
              <a:spcBef>
                <a:spcPct val="50000"/>
              </a:spcBef>
              <a:buFontTx/>
              <a:buChar char="•"/>
            </a:pPr>
            <a:r>
              <a:rPr lang="fa-IR" sz="2400" b="1" dirty="0">
                <a:solidFill>
                  <a:srgbClr val="C00000"/>
                </a:solidFill>
                <a:cs typeface="B Traffic" pitchFamily="2" charset="-78"/>
              </a:rPr>
              <a:t> آموزش پذيري</a:t>
            </a:r>
          </a:p>
          <a:p>
            <a:pPr algn="just" rtl="1">
              <a:spcBef>
                <a:spcPct val="50000"/>
              </a:spcBef>
              <a:buFontTx/>
              <a:buChar char="•"/>
            </a:pPr>
            <a:r>
              <a:rPr lang="fa-IR" sz="2400" b="1" dirty="0">
                <a:solidFill>
                  <a:srgbClr val="C00000"/>
                </a:solidFill>
                <a:cs typeface="B Traffic" pitchFamily="2" charset="-78"/>
              </a:rPr>
              <a:t> مهارت در حل مشكلات</a:t>
            </a:r>
          </a:p>
          <a:p>
            <a:pPr algn="just" rtl="1">
              <a:spcBef>
                <a:spcPct val="50000"/>
              </a:spcBef>
              <a:buFontTx/>
              <a:buChar char="•"/>
            </a:pPr>
            <a:r>
              <a:rPr lang="fa-IR" sz="2400" b="1" dirty="0">
                <a:solidFill>
                  <a:srgbClr val="C00000"/>
                </a:solidFill>
                <a:cs typeface="B Traffic" pitchFamily="2" charset="-78"/>
              </a:rPr>
              <a:t> استعداد رهبري</a:t>
            </a:r>
          </a:p>
          <a:p>
            <a:pPr algn="just" rtl="1">
              <a:spcBef>
                <a:spcPct val="50000"/>
              </a:spcBef>
              <a:buFontTx/>
              <a:buChar char="•"/>
            </a:pPr>
            <a:r>
              <a:rPr lang="fa-IR" sz="2400" b="1" dirty="0">
                <a:solidFill>
                  <a:srgbClr val="C00000"/>
                </a:solidFill>
                <a:cs typeface="B Traffic" pitchFamily="2" charset="-78"/>
              </a:rPr>
              <a:t> نگرش مثبت نسبت به مديران سازمان</a:t>
            </a:r>
            <a:endParaRPr lang="en-US" sz="2400" b="1" dirty="0">
              <a:solidFill>
                <a:srgbClr val="C00000"/>
              </a:solidFill>
              <a:cs typeface="B Traffic" pitchFamily="2" charset="-78"/>
            </a:endParaRPr>
          </a:p>
        </p:txBody>
      </p:sp>
      <p:pic>
        <p:nvPicPr>
          <p:cNvPr id="15363" name="Picture 4" descr="Picture15"/>
          <p:cNvPicPr>
            <a:picLocks noChangeAspect="1" noChangeArrowheads="1"/>
          </p:cNvPicPr>
          <p:nvPr/>
        </p:nvPicPr>
        <p:blipFill>
          <a:blip r:embed="rId3" cstate="print"/>
          <a:srcRect/>
          <a:stretch>
            <a:fillRect/>
          </a:stretch>
        </p:blipFill>
        <p:spPr bwMode="auto">
          <a:xfrm>
            <a:off x="228600" y="2349500"/>
            <a:ext cx="4343400" cy="3448498"/>
          </a:xfrm>
          <a:prstGeom prst="rect">
            <a:avLst/>
          </a:prstGeom>
          <a:noFill/>
          <a:ln w="9525">
            <a:noFill/>
            <a:miter lim="800000"/>
            <a:headEnd/>
            <a:tailEnd/>
          </a:ln>
        </p:spPr>
      </p:pic>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5362">
                                            <p:txEl>
                                              <p:pRg st="0" end="0"/>
                                            </p:txEl>
                                          </p:spTgt>
                                        </p:tgtEl>
                                        <p:attrNameLst>
                                          <p:attrName>style.visibility</p:attrName>
                                        </p:attrNameLst>
                                      </p:cBhvr>
                                      <p:to>
                                        <p:strVal val="visible"/>
                                      </p:to>
                                    </p:set>
                                    <p:anim calcmode="lin" valueType="num">
                                      <p:cBhvr additive="base">
                                        <p:cTn id="7" dur="500" fill="hold"/>
                                        <p:tgtEl>
                                          <p:spTgt spid="1536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536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5362">
                                            <p:txEl>
                                              <p:pRg st="1" end="1"/>
                                            </p:txEl>
                                          </p:spTgt>
                                        </p:tgtEl>
                                        <p:attrNameLst>
                                          <p:attrName>style.visibility</p:attrName>
                                        </p:attrNameLst>
                                      </p:cBhvr>
                                      <p:to>
                                        <p:strVal val="visible"/>
                                      </p:to>
                                    </p:set>
                                    <p:anim calcmode="lin" valueType="num">
                                      <p:cBhvr additive="base">
                                        <p:cTn id="13" dur="500" fill="hold"/>
                                        <p:tgtEl>
                                          <p:spTgt spid="1536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536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5362">
                                            <p:txEl>
                                              <p:pRg st="2" end="2"/>
                                            </p:txEl>
                                          </p:spTgt>
                                        </p:tgtEl>
                                        <p:attrNameLst>
                                          <p:attrName>style.visibility</p:attrName>
                                        </p:attrNameLst>
                                      </p:cBhvr>
                                      <p:to>
                                        <p:strVal val="visible"/>
                                      </p:to>
                                    </p:set>
                                    <p:anim calcmode="lin" valueType="num">
                                      <p:cBhvr additive="base">
                                        <p:cTn id="19" dur="500" fill="hold"/>
                                        <p:tgtEl>
                                          <p:spTgt spid="15362">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536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5362">
                                            <p:txEl>
                                              <p:pRg st="3" end="3"/>
                                            </p:txEl>
                                          </p:spTgt>
                                        </p:tgtEl>
                                        <p:attrNameLst>
                                          <p:attrName>style.visibility</p:attrName>
                                        </p:attrNameLst>
                                      </p:cBhvr>
                                      <p:to>
                                        <p:strVal val="visible"/>
                                      </p:to>
                                    </p:set>
                                    <p:anim calcmode="lin" valueType="num">
                                      <p:cBhvr additive="base">
                                        <p:cTn id="25" dur="500" fill="hold"/>
                                        <p:tgtEl>
                                          <p:spTgt spid="15362">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536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5362">
                                            <p:txEl>
                                              <p:pRg st="4" end="4"/>
                                            </p:txEl>
                                          </p:spTgt>
                                        </p:tgtEl>
                                        <p:attrNameLst>
                                          <p:attrName>style.visibility</p:attrName>
                                        </p:attrNameLst>
                                      </p:cBhvr>
                                      <p:to>
                                        <p:strVal val="visible"/>
                                      </p:to>
                                    </p:set>
                                    <p:anim calcmode="lin" valueType="num">
                                      <p:cBhvr additive="base">
                                        <p:cTn id="31" dur="500" fill="hold"/>
                                        <p:tgtEl>
                                          <p:spTgt spid="15362">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536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5362">
                                            <p:txEl>
                                              <p:pRg st="5" end="5"/>
                                            </p:txEl>
                                          </p:spTgt>
                                        </p:tgtEl>
                                        <p:attrNameLst>
                                          <p:attrName>style.visibility</p:attrName>
                                        </p:attrNameLst>
                                      </p:cBhvr>
                                      <p:to>
                                        <p:strVal val="visible"/>
                                      </p:to>
                                    </p:set>
                                    <p:anim calcmode="lin" valueType="num">
                                      <p:cBhvr additive="base">
                                        <p:cTn id="37" dur="500" fill="hold"/>
                                        <p:tgtEl>
                                          <p:spTgt spid="15362">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5362">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5362">
                                            <p:txEl>
                                              <p:pRg st="6" end="6"/>
                                            </p:txEl>
                                          </p:spTgt>
                                        </p:tgtEl>
                                        <p:attrNameLst>
                                          <p:attrName>style.visibility</p:attrName>
                                        </p:attrNameLst>
                                      </p:cBhvr>
                                      <p:to>
                                        <p:strVal val="visible"/>
                                      </p:to>
                                    </p:set>
                                    <p:anim calcmode="lin" valueType="num">
                                      <p:cBhvr additive="base">
                                        <p:cTn id="43" dur="500" fill="hold"/>
                                        <p:tgtEl>
                                          <p:spTgt spid="15362">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15362">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5362">
                                            <p:txEl>
                                              <p:pRg st="7" end="7"/>
                                            </p:txEl>
                                          </p:spTgt>
                                        </p:tgtEl>
                                        <p:attrNameLst>
                                          <p:attrName>style.visibility</p:attrName>
                                        </p:attrNameLst>
                                      </p:cBhvr>
                                      <p:to>
                                        <p:strVal val="visible"/>
                                      </p:to>
                                    </p:set>
                                    <p:anim calcmode="lin" valueType="num">
                                      <p:cBhvr additive="base">
                                        <p:cTn id="49" dur="500" fill="hold"/>
                                        <p:tgtEl>
                                          <p:spTgt spid="15362">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15362">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15362">
                                            <p:txEl>
                                              <p:pRg st="8" end="8"/>
                                            </p:txEl>
                                          </p:spTgt>
                                        </p:tgtEl>
                                        <p:attrNameLst>
                                          <p:attrName>style.visibility</p:attrName>
                                        </p:attrNameLst>
                                      </p:cBhvr>
                                      <p:to>
                                        <p:strVal val="visible"/>
                                      </p:to>
                                    </p:set>
                                    <p:anim calcmode="lin" valueType="num">
                                      <p:cBhvr additive="base">
                                        <p:cTn id="55" dur="500" fill="hold"/>
                                        <p:tgtEl>
                                          <p:spTgt spid="15362">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15362">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15362">
                                            <p:txEl>
                                              <p:pRg st="9" end="9"/>
                                            </p:txEl>
                                          </p:spTgt>
                                        </p:tgtEl>
                                        <p:attrNameLst>
                                          <p:attrName>style.visibility</p:attrName>
                                        </p:attrNameLst>
                                      </p:cBhvr>
                                      <p:to>
                                        <p:strVal val="visible"/>
                                      </p:to>
                                    </p:set>
                                    <p:anim calcmode="lin" valueType="num">
                                      <p:cBhvr additive="base">
                                        <p:cTn id="61" dur="500" fill="hold"/>
                                        <p:tgtEl>
                                          <p:spTgt spid="15362">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15362">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15362">
                                            <p:txEl>
                                              <p:pRg st="10" end="10"/>
                                            </p:txEl>
                                          </p:spTgt>
                                        </p:tgtEl>
                                        <p:attrNameLst>
                                          <p:attrName>style.visibility</p:attrName>
                                        </p:attrNameLst>
                                      </p:cBhvr>
                                      <p:to>
                                        <p:strVal val="visible"/>
                                      </p:to>
                                    </p:set>
                                    <p:anim calcmode="lin" valueType="num">
                                      <p:cBhvr additive="base">
                                        <p:cTn id="67" dur="500" fill="hold"/>
                                        <p:tgtEl>
                                          <p:spTgt spid="15362">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15362">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2"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76200"/>
            <a:ext cx="9144000" cy="762000"/>
          </a:xfrm>
        </p:spPr>
        <p:txBody>
          <a:bodyPr>
            <a:normAutofit fontScale="90000"/>
          </a:bodyPr>
          <a:lstStyle/>
          <a:p>
            <a:r>
              <a:rPr lang="fa-IR" b="1" dirty="0" smtClean="0">
                <a:solidFill>
                  <a:srgbClr val="FFFF00"/>
                </a:solidFill>
                <a:cs typeface="B Traffic" pitchFamily="2" charset="-78"/>
              </a:rPr>
              <a:t>نقشهاي مختلف سر پرست: </a:t>
            </a:r>
            <a:endParaRPr lang="fa-IR" b="1" dirty="0">
              <a:solidFill>
                <a:srgbClr val="FFFF00"/>
              </a:solidFill>
              <a:cs typeface="B Traffic" pitchFamily="2" charset="-78"/>
            </a:endParaRPr>
          </a:p>
        </p:txBody>
      </p:sp>
      <p:sp>
        <p:nvSpPr>
          <p:cNvPr id="3" name="Subtitle 2"/>
          <p:cNvSpPr>
            <a:spLocks noGrp="1"/>
          </p:cNvSpPr>
          <p:nvPr>
            <p:ph type="subTitle" idx="1"/>
          </p:nvPr>
        </p:nvSpPr>
        <p:spPr>
          <a:xfrm>
            <a:off x="304800" y="838200"/>
            <a:ext cx="8534400" cy="6019800"/>
          </a:xfrm>
        </p:spPr>
        <p:txBody>
          <a:bodyPr>
            <a:normAutofit fontScale="92500"/>
          </a:bodyPr>
          <a:lstStyle/>
          <a:p>
            <a:pPr algn="r" rtl="1">
              <a:buFont typeface="Wingdings" pitchFamily="2" charset="2"/>
              <a:buChar char="q"/>
            </a:pPr>
            <a:r>
              <a:rPr lang="fa-IR" sz="3200" b="1" dirty="0" smtClean="0">
                <a:solidFill>
                  <a:srgbClr val="002060"/>
                </a:solidFill>
                <a:cs typeface="B Traffic" pitchFamily="2" charset="-78"/>
              </a:rPr>
              <a:t> عضو موثر كادر مديريت ،نماينده مستقيم مدير عالي است،كه با كاركنان در تماس رودر رو بوده و تامين كننده نظرات و اوامر مافوق مي باشد .</a:t>
            </a:r>
          </a:p>
          <a:p>
            <a:pPr algn="r" rtl="1">
              <a:buFont typeface="Wingdings" pitchFamily="2" charset="2"/>
              <a:buChar char="q"/>
            </a:pPr>
            <a:r>
              <a:rPr lang="fa-IR" sz="3200" b="1" dirty="0" smtClean="0">
                <a:solidFill>
                  <a:srgbClr val="002060"/>
                </a:solidFill>
                <a:cs typeface="B Traffic" pitchFamily="2" charset="-78"/>
              </a:rPr>
              <a:t> سرپرست را يك واسطه بشمار مي آورند كه ميان توقعات و احتياجا ت مديريت عالي و كار كنان گرفتار است . </a:t>
            </a:r>
            <a:endParaRPr lang="en-US" sz="3200" b="1" dirty="0" smtClean="0">
              <a:solidFill>
                <a:srgbClr val="002060"/>
              </a:solidFill>
              <a:cs typeface="B Traffic" pitchFamily="2" charset="-78"/>
            </a:endParaRPr>
          </a:p>
          <a:p>
            <a:pPr algn="r" rtl="1">
              <a:buFont typeface="Wingdings" pitchFamily="2" charset="2"/>
              <a:buChar char="q"/>
            </a:pPr>
            <a:r>
              <a:rPr lang="fa-IR" sz="3200" b="1" dirty="0" smtClean="0">
                <a:solidFill>
                  <a:srgbClr val="002060"/>
                </a:solidFill>
                <a:cs typeface="B Traffic" pitchFamily="2" charset="-78"/>
              </a:rPr>
              <a:t> سرپرست فردي حاشيه نشين است كه فقط عنوان سرپرستي را يدك  مي كشد كه نه اختياري به او داده   مي شده و نه كارگران از او توقعي دارند </a:t>
            </a:r>
          </a:p>
          <a:p>
            <a:pPr algn="r" rtl="1">
              <a:buFont typeface="Wingdings" pitchFamily="2" charset="2"/>
              <a:buChar char="q"/>
            </a:pPr>
            <a:r>
              <a:rPr lang="fa-IR" sz="3200" b="1" dirty="0" smtClean="0">
                <a:solidFill>
                  <a:srgbClr val="002060"/>
                </a:solidFill>
                <a:cs typeface="B Traffic" pitchFamily="2" charset="-78"/>
              </a:rPr>
              <a:t>  سرپرست بعنوان سخنگو و نماينده كارگران،خواسته هاي آنها را براي مقامات  بالا تشريح مي نمايد .</a:t>
            </a:r>
            <a:endParaRPr lang="en-US" sz="3200" b="1" dirty="0" smtClean="0">
              <a:solidFill>
                <a:srgbClr val="002060"/>
              </a:solidFill>
              <a:cs typeface="B Traffic" pitchFamily="2" charset="-78"/>
            </a:endParaRPr>
          </a:p>
          <a:p>
            <a:pPr algn="r" rtl="1">
              <a:buFont typeface="Wingdings" pitchFamily="2" charset="2"/>
              <a:buChar char="q"/>
            </a:pPr>
            <a:r>
              <a:rPr lang="fa-IR" sz="3200" b="1" dirty="0" smtClean="0">
                <a:solidFill>
                  <a:srgbClr val="002060"/>
                </a:solidFill>
                <a:cs typeface="B Traffic" pitchFamily="2" charset="-78"/>
              </a:rPr>
              <a:t> سرپرست كارشناس</a:t>
            </a:r>
            <a:r>
              <a:rPr lang="en-US" sz="3200" b="1" dirty="0" smtClean="0">
                <a:solidFill>
                  <a:srgbClr val="002060"/>
                </a:solidFill>
                <a:cs typeface="B Traffic" pitchFamily="2" charset="-78"/>
              </a:rPr>
              <a:t> </a:t>
            </a:r>
            <a:r>
              <a:rPr lang="fa-IR" sz="3200" b="1" dirty="0" smtClean="0">
                <a:solidFill>
                  <a:srgbClr val="002060"/>
                </a:solidFill>
                <a:cs typeface="B Traffic" pitchFamily="2" charset="-78"/>
              </a:rPr>
              <a:t>روابط انساني است كه تخصص اودر حل و فصل مسايل  مر بوط  مي باشد .</a:t>
            </a:r>
            <a:endParaRPr lang="fa-IR" sz="3200" b="1" dirty="0">
              <a:solidFill>
                <a:srgbClr val="002060"/>
              </a:solidFill>
              <a:cs typeface="B Traffic" pitchFamily="2" charset="-78"/>
            </a:endParaRP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ext Box 4"/>
          <p:cNvSpPr txBox="1">
            <a:spLocks noChangeArrowheads="1"/>
          </p:cNvSpPr>
          <p:nvPr/>
        </p:nvSpPr>
        <p:spPr bwMode="auto">
          <a:xfrm>
            <a:off x="3581400" y="152400"/>
            <a:ext cx="5257800" cy="6170920"/>
          </a:xfrm>
          <a:prstGeom prst="rect">
            <a:avLst/>
          </a:prstGeom>
          <a:noFill/>
          <a:ln w="9525">
            <a:noFill/>
            <a:miter lim="800000"/>
            <a:headEnd/>
            <a:tailEnd/>
          </a:ln>
        </p:spPr>
        <p:txBody>
          <a:bodyPr wrap="square">
            <a:spAutoFit/>
          </a:bodyPr>
          <a:lstStyle/>
          <a:p>
            <a:pPr algn="just" rtl="1">
              <a:spcBef>
                <a:spcPct val="50000"/>
              </a:spcBef>
            </a:pPr>
            <a:r>
              <a:rPr lang="fa-IR" sz="3200" b="1" i="1" dirty="0">
                <a:solidFill>
                  <a:srgbClr val="00B0F0"/>
                </a:solidFill>
                <a:cs typeface="B Traffic" pitchFamily="2" charset="-78"/>
              </a:rPr>
              <a:t>سرپرستي:</a:t>
            </a:r>
          </a:p>
          <a:p>
            <a:pPr algn="just" rtl="1">
              <a:spcBef>
                <a:spcPct val="50000"/>
              </a:spcBef>
              <a:buFont typeface="Wingdings" pitchFamily="2" charset="2"/>
              <a:buChar char="v"/>
            </a:pPr>
            <a:r>
              <a:rPr lang="fa-IR" sz="2200" b="1" dirty="0">
                <a:cs typeface="B Traffic" pitchFamily="2" charset="-78"/>
              </a:rPr>
              <a:t>سرپرستي يعني مسئوليت در قبال كار افراد ديگر</a:t>
            </a:r>
            <a:r>
              <a:rPr lang="fa-IR" sz="2200" b="1" dirty="0" smtClean="0">
                <a:cs typeface="B Traffic" pitchFamily="2" charset="-78"/>
              </a:rPr>
              <a:t>.</a:t>
            </a:r>
            <a:r>
              <a:rPr lang="en-US" sz="2200" b="1" dirty="0" smtClean="0">
                <a:cs typeface="B Traffic" pitchFamily="2" charset="-78"/>
              </a:rPr>
              <a:t> </a:t>
            </a:r>
            <a:r>
              <a:rPr lang="fa-IR" sz="2200" b="1" dirty="0" smtClean="0">
                <a:cs typeface="B Traffic" pitchFamily="2" charset="-78"/>
              </a:rPr>
              <a:t>سرپرستي </a:t>
            </a:r>
            <a:r>
              <a:rPr lang="fa-IR" sz="2200" b="1" dirty="0">
                <a:cs typeface="B Traffic" pitchFamily="2" charset="-78"/>
              </a:rPr>
              <a:t>غالبا يك يا مجموعه اي از وظايف زير است:</a:t>
            </a:r>
          </a:p>
          <a:p>
            <a:pPr algn="just" rtl="1">
              <a:spcBef>
                <a:spcPct val="50000"/>
              </a:spcBef>
              <a:buFont typeface="Courier New" pitchFamily="49" charset="0"/>
              <a:buChar char="o"/>
            </a:pPr>
            <a:r>
              <a:rPr lang="en-US" sz="2200" b="1" dirty="0" smtClean="0">
                <a:cs typeface="B Traffic" pitchFamily="2" charset="-78"/>
              </a:rPr>
              <a:t>- </a:t>
            </a:r>
            <a:r>
              <a:rPr lang="fa-IR" sz="2200" b="1" dirty="0" smtClean="0">
                <a:cs typeface="B Traffic" pitchFamily="2" charset="-78"/>
              </a:rPr>
              <a:t>نظارت </a:t>
            </a:r>
            <a:r>
              <a:rPr lang="fa-IR" sz="2200" b="1" dirty="0">
                <a:cs typeface="B Traffic" pitchFamily="2" charset="-78"/>
              </a:rPr>
              <a:t>و رسيدگي به كار ديگران براي حس </a:t>
            </a:r>
            <a:r>
              <a:rPr lang="fa-IR" sz="2200" b="1" dirty="0" smtClean="0">
                <a:cs typeface="B Traffic" pitchFamily="2" charset="-78"/>
              </a:rPr>
              <a:t>انجام</a:t>
            </a:r>
            <a:r>
              <a:rPr lang="en-US" sz="2200" b="1" dirty="0" smtClean="0">
                <a:cs typeface="B Traffic" pitchFamily="2" charset="-78"/>
              </a:rPr>
              <a:t> </a:t>
            </a:r>
            <a:r>
              <a:rPr lang="fa-IR" sz="2200" b="1" dirty="0" smtClean="0">
                <a:cs typeface="B Traffic" pitchFamily="2" charset="-78"/>
              </a:rPr>
              <a:t>كار</a:t>
            </a:r>
            <a:r>
              <a:rPr lang="fa-IR" sz="2200" b="1" dirty="0">
                <a:cs typeface="B Traffic" pitchFamily="2" charset="-78"/>
              </a:rPr>
              <a:t>.</a:t>
            </a:r>
          </a:p>
          <a:p>
            <a:pPr algn="just" rtl="1">
              <a:spcBef>
                <a:spcPct val="50000"/>
              </a:spcBef>
              <a:buFont typeface="Courier New" pitchFamily="49" charset="0"/>
              <a:buChar char="o"/>
            </a:pPr>
            <a:r>
              <a:rPr lang="fa-IR" sz="2200" b="1" dirty="0">
                <a:cs typeface="B Traffic" pitchFamily="2" charset="-78"/>
              </a:rPr>
              <a:t> كمك و ارشاد ديگران براي انجام كار.</a:t>
            </a:r>
          </a:p>
          <a:p>
            <a:pPr algn="just" rtl="1">
              <a:spcBef>
                <a:spcPct val="50000"/>
              </a:spcBef>
              <a:buFont typeface="Courier New" pitchFamily="49" charset="0"/>
              <a:buChar char="o"/>
            </a:pPr>
            <a:r>
              <a:rPr lang="fa-IR" sz="2200" b="1" dirty="0">
                <a:cs typeface="B Traffic" pitchFamily="2" charset="-78"/>
              </a:rPr>
              <a:t> تعليم و آموزش عملي ديگران هنگام انجام كار.</a:t>
            </a:r>
          </a:p>
          <a:p>
            <a:pPr algn="just" rtl="1">
              <a:spcBef>
                <a:spcPct val="50000"/>
              </a:spcBef>
              <a:buFont typeface="Courier New" pitchFamily="49" charset="0"/>
              <a:buChar char="o"/>
            </a:pPr>
            <a:r>
              <a:rPr lang="fa-IR" sz="2200" b="1" dirty="0">
                <a:cs typeface="B Traffic" pitchFamily="2" charset="-78"/>
              </a:rPr>
              <a:t> هماهنگي و تقسيم كار بين ديگران.</a:t>
            </a:r>
          </a:p>
          <a:p>
            <a:pPr algn="just" rtl="1">
              <a:spcBef>
                <a:spcPct val="50000"/>
              </a:spcBef>
              <a:buFont typeface="Courier New" pitchFamily="49" charset="0"/>
              <a:buChar char="o"/>
            </a:pPr>
            <a:r>
              <a:rPr lang="fa-IR" sz="2200" b="1" dirty="0">
                <a:cs typeface="B Traffic" pitchFamily="2" charset="-78"/>
              </a:rPr>
              <a:t> برنامه ريزي كار.</a:t>
            </a:r>
          </a:p>
          <a:p>
            <a:pPr algn="just" rtl="1">
              <a:spcBef>
                <a:spcPct val="50000"/>
              </a:spcBef>
              <a:buFont typeface="Wingdings" pitchFamily="2" charset="2"/>
              <a:buChar char="q"/>
            </a:pPr>
            <a:r>
              <a:rPr lang="fa-IR" sz="2200" b="1" dirty="0" smtClean="0">
                <a:cs typeface="B Traffic" pitchFamily="2" charset="-78"/>
              </a:rPr>
              <a:t>پس مي </a:t>
            </a:r>
            <a:r>
              <a:rPr lang="fa-IR" sz="2200" b="1" dirty="0">
                <a:cs typeface="B Traffic" pitchFamily="2" charset="-78"/>
              </a:rPr>
              <a:t>توان </a:t>
            </a:r>
            <a:r>
              <a:rPr lang="fa-IR" sz="2200" b="1" dirty="0" smtClean="0">
                <a:cs typeface="B Traffic" pitchFamily="2" charset="-78"/>
              </a:rPr>
              <a:t>گفت: سرپرستي يعني </a:t>
            </a:r>
            <a:r>
              <a:rPr lang="fa-IR" sz="2200" b="1" dirty="0">
                <a:cs typeface="B Traffic" pitchFamily="2" charset="-78"/>
              </a:rPr>
              <a:t>مسئوليت در قبال كار ديگران كه بنابر وظيفه شغلي به فرد سرپرست، رئيس، مدير و نظاير آن ها محول شده است.</a:t>
            </a:r>
            <a:endParaRPr lang="en-US" sz="2200" b="1" dirty="0">
              <a:cs typeface="B Traffic" pitchFamily="2" charset="-78"/>
            </a:endParaRPr>
          </a:p>
        </p:txBody>
      </p:sp>
      <p:pic>
        <p:nvPicPr>
          <p:cNvPr id="13315" name="Picture 5" descr="Illustration"/>
          <p:cNvPicPr>
            <a:picLocks noChangeAspect="1" noChangeArrowheads="1"/>
          </p:cNvPicPr>
          <p:nvPr/>
        </p:nvPicPr>
        <p:blipFill>
          <a:blip r:embed="rId3" cstate="print"/>
          <a:srcRect/>
          <a:stretch>
            <a:fillRect/>
          </a:stretch>
        </p:blipFill>
        <p:spPr bwMode="auto">
          <a:xfrm>
            <a:off x="1" y="762000"/>
            <a:ext cx="3505200" cy="5638800"/>
          </a:xfrm>
          <a:prstGeom prst="rect">
            <a:avLst/>
          </a:prstGeom>
          <a:noFill/>
          <a:ln w="9525">
            <a:noFill/>
            <a:miter lim="800000"/>
            <a:headEnd/>
            <a:tailEnd/>
          </a:ln>
        </p:spPr>
      </p:pic>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3314">
                                            <p:txEl>
                                              <p:pRg st="0" end="0"/>
                                            </p:txEl>
                                          </p:spTgt>
                                        </p:tgtEl>
                                        <p:attrNameLst>
                                          <p:attrName>style.visibility</p:attrName>
                                        </p:attrNameLst>
                                      </p:cBhvr>
                                      <p:to>
                                        <p:strVal val="visible"/>
                                      </p:to>
                                    </p:set>
                                    <p:anim calcmode="lin" valueType="num">
                                      <p:cBhvr additive="base">
                                        <p:cTn id="7" dur="500" fill="hold"/>
                                        <p:tgtEl>
                                          <p:spTgt spid="1331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331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3314">
                                            <p:txEl>
                                              <p:pRg st="1" end="1"/>
                                            </p:txEl>
                                          </p:spTgt>
                                        </p:tgtEl>
                                        <p:attrNameLst>
                                          <p:attrName>style.visibility</p:attrName>
                                        </p:attrNameLst>
                                      </p:cBhvr>
                                      <p:to>
                                        <p:strVal val="visible"/>
                                      </p:to>
                                    </p:set>
                                    <p:anim calcmode="lin" valueType="num">
                                      <p:cBhvr additive="base">
                                        <p:cTn id="13" dur="500" fill="hold"/>
                                        <p:tgtEl>
                                          <p:spTgt spid="1331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331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3314">
                                            <p:txEl>
                                              <p:pRg st="2" end="2"/>
                                            </p:txEl>
                                          </p:spTgt>
                                        </p:tgtEl>
                                        <p:attrNameLst>
                                          <p:attrName>style.visibility</p:attrName>
                                        </p:attrNameLst>
                                      </p:cBhvr>
                                      <p:to>
                                        <p:strVal val="visible"/>
                                      </p:to>
                                    </p:set>
                                    <p:anim calcmode="lin" valueType="num">
                                      <p:cBhvr additive="base">
                                        <p:cTn id="19" dur="500" fill="hold"/>
                                        <p:tgtEl>
                                          <p:spTgt spid="1331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331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3314">
                                            <p:txEl>
                                              <p:pRg st="3" end="3"/>
                                            </p:txEl>
                                          </p:spTgt>
                                        </p:tgtEl>
                                        <p:attrNameLst>
                                          <p:attrName>style.visibility</p:attrName>
                                        </p:attrNameLst>
                                      </p:cBhvr>
                                      <p:to>
                                        <p:strVal val="visible"/>
                                      </p:to>
                                    </p:set>
                                    <p:anim calcmode="lin" valueType="num">
                                      <p:cBhvr additive="base">
                                        <p:cTn id="25" dur="500" fill="hold"/>
                                        <p:tgtEl>
                                          <p:spTgt spid="1331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331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3314">
                                            <p:txEl>
                                              <p:pRg st="4" end="4"/>
                                            </p:txEl>
                                          </p:spTgt>
                                        </p:tgtEl>
                                        <p:attrNameLst>
                                          <p:attrName>style.visibility</p:attrName>
                                        </p:attrNameLst>
                                      </p:cBhvr>
                                      <p:to>
                                        <p:strVal val="visible"/>
                                      </p:to>
                                    </p:set>
                                    <p:anim calcmode="lin" valueType="num">
                                      <p:cBhvr additive="base">
                                        <p:cTn id="31" dur="500" fill="hold"/>
                                        <p:tgtEl>
                                          <p:spTgt spid="13314">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331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3314">
                                            <p:txEl>
                                              <p:pRg st="5" end="5"/>
                                            </p:txEl>
                                          </p:spTgt>
                                        </p:tgtEl>
                                        <p:attrNameLst>
                                          <p:attrName>style.visibility</p:attrName>
                                        </p:attrNameLst>
                                      </p:cBhvr>
                                      <p:to>
                                        <p:strVal val="visible"/>
                                      </p:to>
                                    </p:set>
                                    <p:anim calcmode="lin" valueType="num">
                                      <p:cBhvr additive="base">
                                        <p:cTn id="37" dur="500" fill="hold"/>
                                        <p:tgtEl>
                                          <p:spTgt spid="13314">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3314">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3314">
                                            <p:txEl>
                                              <p:pRg st="6" end="6"/>
                                            </p:txEl>
                                          </p:spTgt>
                                        </p:tgtEl>
                                        <p:attrNameLst>
                                          <p:attrName>style.visibility</p:attrName>
                                        </p:attrNameLst>
                                      </p:cBhvr>
                                      <p:to>
                                        <p:strVal val="visible"/>
                                      </p:to>
                                    </p:set>
                                    <p:anim calcmode="lin" valueType="num">
                                      <p:cBhvr additive="base">
                                        <p:cTn id="43" dur="500" fill="hold"/>
                                        <p:tgtEl>
                                          <p:spTgt spid="13314">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13314">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3314">
                                            <p:txEl>
                                              <p:pRg st="7" end="7"/>
                                            </p:txEl>
                                          </p:spTgt>
                                        </p:tgtEl>
                                        <p:attrNameLst>
                                          <p:attrName>style.visibility</p:attrName>
                                        </p:attrNameLst>
                                      </p:cBhvr>
                                      <p:to>
                                        <p:strVal val="visible"/>
                                      </p:to>
                                    </p:set>
                                    <p:anim calcmode="lin" valueType="num">
                                      <p:cBhvr additive="base">
                                        <p:cTn id="49" dur="500" fill="hold"/>
                                        <p:tgtEl>
                                          <p:spTgt spid="13314">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13314">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4"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Content Placeholder 2"/>
          <p:cNvSpPr>
            <a:spLocks noGrp="1"/>
          </p:cNvSpPr>
          <p:nvPr>
            <p:ph idx="1"/>
          </p:nvPr>
        </p:nvSpPr>
        <p:spPr>
          <a:xfrm>
            <a:off x="0" y="457200"/>
            <a:ext cx="9144000" cy="6400800"/>
          </a:xfrm>
        </p:spPr>
        <p:txBody>
          <a:bodyPr>
            <a:normAutofit fontScale="92500" lnSpcReduction="10000"/>
          </a:bodyPr>
          <a:lstStyle/>
          <a:p>
            <a:pPr algn="r" eaLnBrk="1" hangingPunct="1">
              <a:buFont typeface="Wingdings 3" pitchFamily="18" charset="2"/>
              <a:buNone/>
            </a:pPr>
            <a:r>
              <a:rPr lang="fa-IR" sz="3200" b="1" dirty="0" smtClean="0">
                <a:solidFill>
                  <a:srgbClr val="7030A0"/>
                </a:solidFill>
                <a:cs typeface="B Nazanin" pitchFamily="2" charset="-78"/>
              </a:rPr>
              <a:t>هرم مدیریت تيلور( سلسله مراتب در مديريت )</a:t>
            </a:r>
          </a:p>
          <a:p>
            <a:pPr algn="r" rtl="1" eaLnBrk="1" hangingPunct="1">
              <a:buFont typeface="Wingdings 3" pitchFamily="18" charset="2"/>
              <a:buNone/>
            </a:pPr>
            <a:r>
              <a:rPr lang="fa-IR" sz="2400" dirty="0" smtClean="0"/>
              <a:t> </a:t>
            </a:r>
            <a:endParaRPr lang="en-US" sz="2400" dirty="0" smtClean="0"/>
          </a:p>
          <a:p>
            <a:pPr algn="r" rtl="1" eaLnBrk="1" hangingPunct="1">
              <a:buFont typeface="Wingdings 3" pitchFamily="18" charset="2"/>
              <a:buNone/>
            </a:pPr>
            <a:r>
              <a:rPr lang="fa-IR" sz="2400" dirty="0" smtClean="0"/>
              <a:t>  </a:t>
            </a:r>
            <a:endParaRPr lang="en-US" sz="2400" dirty="0" smtClean="0"/>
          </a:p>
          <a:p>
            <a:pPr algn="r" rtl="1" eaLnBrk="1" hangingPunct="1">
              <a:buFont typeface="Wingdings 3" pitchFamily="18" charset="2"/>
              <a:buNone/>
            </a:pPr>
            <a:r>
              <a:rPr lang="fa-IR" sz="2400" dirty="0" smtClean="0"/>
              <a:t> </a:t>
            </a:r>
            <a:endParaRPr lang="en-US" sz="2400" dirty="0" smtClean="0"/>
          </a:p>
          <a:p>
            <a:pPr algn="r" rtl="1" eaLnBrk="1" hangingPunct="1">
              <a:buFont typeface="Wingdings 3" pitchFamily="18" charset="2"/>
              <a:buNone/>
            </a:pPr>
            <a:endParaRPr lang="fa-IR" sz="2400" dirty="0" smtClean="0"/>
          </a:p>
          <a:p>
            <a:pPr algn="r" rtl="1" eaLnBrk="1" hangingPunct="1">
              <a:buFont typeface="Wingdings 3" pitchFamily="18" charset="2"/>
              <a:buNone/>
            </a:pPr>
            <a:endParaRPr lang="fa-IR" sz="2400" dirty="0" smtClean="0"/>
          </a:p>
          <a:p>
            <a:pPr algn="r" rtl="1" eaLnBrk="1" hangingPunct="1">
              <a:buFont typeface="Wingdings 3" pitchFamily="18" charset="2"/>
              <a:buNone/>
            </a:pPr>
            <a:endParaRPr lang="fa-IR" sz="2400" dirty="0" smtClean="0"/>
          </a:p>
          <a:p>
            <a:pPr algn="r" rtl="1" eaLnBrk="1" hangingPunct="1">
              <a:buFont typeface="Wingdings 3" pitchFamily="18" charset="2"/>
              <a:buNone/>
            </a:pPr>
            <a:endParaRPr lang="fa-IR" sz="2400" dirty="0" smtClean="0"/>
          </a:p>
          <a:p>
            <a:pPr algn="r" rtl="1" eaLnBrk="1" hangingPunct="1">
              <a:buFont typeface="Wingdings 3" pitchFamily="18" charset="2"/>
              <a:buNone/>
            </a:pPr>
            <a:endParaRPr lang="fa-IR" sz="2400" dirty="0" smtClean="0"/>
          </a:p>
          <a:p>
            <a:pPr algn="r" rtl="1" eaLnBrk="1" hangingPunct="1">
              <a:buFont typeface="Wingdings 3" pitchFamily="18" charset="2"/>
              <a:buNone/>
            </a:pPr>
            <a:endParaRPr lang="fa-IR" sz="2400" dirty="0" smtClean="0"/>
          </a:p>
          <a:p>
            <a:pPr algn="r" rtl="1" eaLnBrk="1" hangingPunct="1">
              <a:buFont typeface="Wingdings 3" pitchFamily="18" charset="2"/>
              <a:buNone/>
            </a:pPr>
            <a:endParaRPr lang="fa-IR" sz="2400" dirty="0" smtClean="0"/>
          </a:p>
          <a:p>
            <a:pPr algn="r" rtl="1" eaLnBrk="1" hangingPunct="1">
              <a:buFont typeface="Wingdings 3" pitchFamily="18" charset="2"/>
              <a:buNone/>
            </a:pPr>
            <a:endParaRPr lang="fa-IR" sz="2400" dirty="0" smtClean="0"/>
          </a:p>
          <a:p>
            <a:pPr algn="r" rtl="1" eaLnBrk="1" hangingPunct="1">
              <a:buFont typeface="Wingdings 3" pitchFamily="18" charset="2"/>
              <a:buNone/>
            </a:pPr>
            <a:endParaRPr lang="fa-IR" sz="2400" b="1" dirty="0" smtClean="0">
              <a:cs typeface="B Nazanin" pitchFamily="2" charset="-78"/>
            </a:endParaRPr>
          </a:p>
          <a:p>
            <a:pPr algn="r" rtl="1" eaLnBrk="1" hangingPunct="1">
              <a:buFont typeface="Wingdings 3" pitchFamily="18" charset="2"/>
              <a:buNone/>
            </a:pPr>
            <a:endParaRPr lang="fa-IR" sz="2400" b="1" dirty="0" smtClean="0">
              <a:cs typeface="B Nazanin" pitchFamily="2" charset="-78"/>
            </a:endParaRPr>
          </a:p>
          <a:p>
            <a:pPr algn="r" rtl="1" eaLnBrk="1" hangingPunct="1">
              <a:buFont typeface="Wingdings 3" pitchFamily="18" charset="2"/>
              <a:buNone/>
            </a:pPr>
            <a:r>
              <a:rPr lang="fa-IR" sz="2600" b="1" dirty="0" smtClean="0">
                <a:cs typeface="B Nazanin" pitchFamily="2" charset="-78"/>
              </a:rPr>
              <a:t> </a:t>
            </a:r>
            <a:endParaRPr lang="en-US" sz="2600" b="1" dirty="0" smtClean="0">
              <a:cs typeface="B Nazanin" pitchFamily="2" charset="-78"/>
            </a:endParaRPr>
          </a:p>
          <a:p>
            <a:pPr algn="r" rtl="1" eaLnBrk="1" hangingPunct="1"/>
            <a:endParaRPr lang="en-US" sz="3000" dirty="0" smtClean="0">
              <a:cs typeface="B Zar" pitchFamily="2" charset="-78"/>
            </a:endParaRPr>
          </a:p>
          <a:p>
            <a:pPr algn="r" rtl="1" eaLnBrk="1" hangingPunct="1">
              <a:buFont typeface="Wingdings 3" pitchFamily="18" charset="2"/>
              <a:buNone/>
            </a:pPr>
            <a:r>
              <a:rPr lang="fa-IR" sz="3000" dirty="0" smtClean="0">
                <a:cs typeface="B Zar" pitchFamily="2" charset="-78"/>
              </a:rPr>
              <a:t>  </a:t>
            </a:r>
          </a:p>
        </p:txBody>
      </p:sp>
      <p:graphicFrame>
        <p:nvGraphicFramePr>
          <p:cNvPr id="8" name="Diagram 7"/>
          <p:cNvGraphicFramePr/>
          <p:nvPr/>
        </p:nvGraphicFramePr>
        <p:xfrm>
          <a:off x="381000" y="533400"/>
          <a:ext cx="8382000" cy="4876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3" name="Left Arrow 12"/>
          <p:cNvSpPr/>
          <p:nvPr/>
        </p:nvSpPr>
        <p:spPr>
          <a:xfrm>
            <a:off x="0" y="6019800"/>
            <a:ext cx="3733800" cy="8382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fa-IR" sz="2800" b="1" dirty="0">
                <a:solidFill>
                  <a:schemeClr val="bg1"/>
                </a:solidFill>
                <a:cs typeface="B Nazanin" pitchFamily="2" charset="-78"/>
              </a:rPr>
              <a:t>صفحه ی بعدی</a:t>
            </a:r>
            <a:endParaRPr lang="en-US" sz="2800" b="1" dirty="0">
              <a:solidFill>
                <a:schemeClr val="bg1"/>
              </a:solidFill>
              <a:cs typeface="B Nazanin" pitchFamily="2" charset="-78"/>
            </a:endParaRPr>
          </a:p>
        </p:txBody>
      </p:sp>
      <p:sp>
        <p:nvSpPr>
          <p:cNvPr id="5" name="Rectangle 4"/>
          <p:cNvSpPr/>
          <p:nvPr/>
        </p:nvSpPr>
        <p:spPr>
          <a:xfrm>
            <a:off x="381000" y="5105400"/>
            <a:ext cx="8382000" cy="830997"/>
          </a:xfrm>
          <a:prstGeom prst="rect">
            <a:avLst/>
          </a:prstGeom>
        </p:spPr>
        <p:txBody>
          <a:bodyPr wrap="square">
            <a:spAutoFit/>
          </a:bodyPr>
          <a:lstStyle/>
          <a:p>
            <a:pPr algn="r"/>
            <a:r>
              <a:rPr lang="fa-IR" sz="2400" b="1" dirty="0" smtClean="0">
                <a:cs typeface="B Nazanin" pitchFamily="2" charset="-78"/>
              </a:rPr>
              <a:t>تيلور معتقد است برای آنکه کسی یک مدیر عالی شود می بایست از سرپرستی شروع وبا ترقي پيشرفت پلكان را گذرانيده تا یک مدیر عالی شود </a:t>
            </a:r>
            <a:endParaRPr lang="fa-IR" sz="2400" dirty="0"/>
          </a:p>
        </p:txBody>
      </p:sp>
    </p:spTree>
  </p:cSld>
  <p:clrMapOvr>
    <a:masterClrMapping/>
  </p:clrMapOvr>
  <p:transition spd="med">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0482">
                                            <p:txEl>
                                              <p:pRg st="0" end="0"/>
                                            </p:txEl>
                                          </p:spTgt>
                                        </p:tgtEl>
                                        <p:attrNameLst>
                                          <p:attrName>style.visibility</p:attrName>
                                        </p:attrNameLst>
                                      </p:cBhvr>
                                      <p:to>
                                        <p:strVal val="visible"/>
                                      </p:to>
                                    </p:set>
                                    <p:anim calcmode="lin" valueType="num">
                                      <p:cBhvr additive="base">
                                        <p:cTn id="7" dur="500" fill="hold"/>
                                        <p:tgtEl>
                                          <p:spTgt spid="2048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048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0482">
                                            <p:txEl>
                                              <p:pRg st="1" end="1"/>
                                            </p:txEl>
                                          </p:spTgt>
                                        </p:tgtEl>
                                        <p:attrNameLst>
                                          <p:attrName>style.visibility</p:attrName>
                                        </p:attrNameLst>
                                      </p:cBhvr>
                                      <p:to>
                                        <p:strVal val="visible"/>
                                      </p:to>
                                    </p:set>
                                    <p:anim calcmode="lin" valueType="num">
                                      <p:cBhvr additive="base">
                                        <p:cTn id="13" dur="500" fill="hold"/>
                                        <p:tgtEl>
                                          <p:spTgt spid="2048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048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0482">
                                            <p:txEl>
                                              <p:pRg st="2" end="2"/>
                                            </p:txEl>
                                          </p:spTgt>
                                        </p:tgtEl>
                                        <p:attrNameLst>
                                          <p:attrName>style.visibility</p:attrName>
                                        </p:attrNameLst>
                                      </p:cBhvr>
                                      <p:to>
                                        <p:strVal val="visible"/>
                                      </p:to>
                                    </p:set>
                                    <p:anim calcmode="lin" valueType="num">
                                      <p:cBhvr additive="base">
                                        <p:cTn id="19" dur="500" fill="hold"/>
                                        <p:tgtEl>
                                          <p:spTgt spid="20482">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048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0482">
                                            <p:txEl>
                                              <p:pRg st="3" end="3"/>
                                            </p:txEl>
                                          </p:spTgt>
                                        </p:tgtEl>
                                        <p:attrNameLst>
                                          <p:attrName>style.visibility</p:attrName>
                                        </p:attrNameLst>
                                      </p:cBhvr>
                                      <p:to>
                                        <p:strVal val="visible"/>
                                      </p:to>
                                    </p:set>
                                    <p:anim calcmode="lin" valueType="num">
                                      <p:cBhvr additive="base">
                                        <p:cTn id="25" dur="500" fill="hold"/>
                                        <p:tgtEl>
                                          <p:spTgt spid="20482">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048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0482">
                                            <p:txEl>
                                              <p:pRg st="14" end="14"/>
                                            </p:txEl>
                                          </p:spTgt>
                                        </p:tgtEl>
                                        <p:attrNameLst>
                                          <p:attrName>style.visibility</p:attrName>
                                        </p:attrNameLst>
                                      </p:cBhvr>
                                      <p:to>
                                        <p:strVal val="visible"/>
                                      </p:to>
                                    </p:set>
                                    <p:anim calcmode="lin" valueType="num">
                                      <p:cBhvr additive="base">
                                        <p:cTn id="31" dur="500" fill="hold"/>
                                        <p:tgtEl>
                                          <p:spTgt spid="20482">
                                            <p:txEl>
                                              <p:pRg st="14" end="1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0482">
                                            <p:txEl>
                                              <p:pRg st="14" end="1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20482">
                                            <p:txEl>
                                              <p:pRg st="16" end="16"/>
                                            </p:txEl>
                                          </p:spTgt>
                                        </p:tgtEl>
                                        <p:attrNameLst>
                                          <p:attrName>style.visibility</p:attrName>
                                        </p:attrNameLst>
                                      </p:cBhvr>
                                      <p:to>
                                        <p:strVal val="visible"/>
                                      </p:to>
                                    </p:set>
                                    <p:anim calcmode="lin" valueType="num">
                                      <p:cBhvr additive="base">
                                        <p:cTn id="37" dur="500" fill="hold"/>
                                        <p:tgtEl>
                                          <p:spTgt spid="20482">
                                            <p:txEl>
                                              <p:pRg st="16" end="1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20482">
                                            <p:txEl>
                                              <p:pRg st="16" end="1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8">
                                            <p:graphicEl>
                                              <a:dgm id="{5CD4F77C-555A-4DBE-8614-B95B46E891E0}"/>
                                            </p:graphicEl>
                                          </p:spTgt>
                                        </p:tgtEl>
                                        <p:attrNameLst>
                                          <p:attrName>style.visibility</p:attrName>
                                        </p:attrNameLst>
                                      </p:cBhvr>
                                      <p:to>
                                        <p:strVal val="visible"/>
                                      </p:to>
                                    </p:set>
                                    <p:anim calcmode="lin" valueType="num">
                                      <p:cBhvr additive="base">
                                        <p:cTn id="43" dur="500" fill="hold"/>
                                        <p:tgtEl>
                                          <p:spTgt spid="8">
                                            <p:graphicEl>
                                              <a:dgm id="{5CD4F77C-555A-4DBE-8614-B95B46E891E0}"/>
                                            </p:graphicEl>
                                          </p:spTgt>
                                        </p:tgtEl>
                                        <p:attrNameLst>
                                          <p:attrName>ppt_x</p:attrName>
                                        </p:attrNameLst>
                                      </p:cBhvr>
                                      <p:tavLst>
                                        <p:tav tm="0">
                                          <p:val>
                                            <p:strVal val="#ppt_x"/>
                                          </p:val>
                                        </p:tav>
                                        <p:tav tm="100000">
                                          <p:val>
                                            <p:strVal val="#ppt_x"/>
                                          </p:val>
                                        </p:tav>
                                      </p:tavLst>
                                    </p:anim>
                                    <p:anim calcmode="lin" valueType="num">
                                      <p:cBhvr additive="base">
                                        <p:cTn id="44" dur="500" fill="hold"/>
                                        <p:tgtEl>
                                          <p:spTgt spid="8">
                                            <p:graphicEl>
                                              <a:dgm id="{5CD4F77C-555A-4DBE-8614-B95B46E891E0}"/>
                                            </p:graphic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8">
                                            <p:graphicEl>
                                              <a:dgm id="{B1AA9953-CE53-46A7-B049-6740482806BF}"/>
                                            </p:graphicEl>
                                          </p:spTgt>
                                        </p:tgtEl>
                                        <p:attrNameLst>
                                          <p:attrName>style.visibility</p:attrName>
                                        </p:attrNameLst>
                                      </p:cBhvr>
                                      <p:to>
                                        <p:strVal val="visible"/>
                                      </p:to>
                                    </p:set>
                                    <p:anim calcmode="lin" valueType="num">
                                      <p:cBhvr additive="base">
                                        <p:cTn id="49" dur="500" fill="hold"/>
                                        <p:tgtEl>
                                          <p:spTgt spid="8">
                                            <p:graphicEl>
                                              <a:dgm id="{B1AA9953-CE53-46A7-B049-6740482806BF}"/>
                                            </p:graphicEl>
                                          </p:spTgt>
                                        </p:tgtEl>
                                        <p:attrNameLst>
                                          <p:attrName>ppt_x</p:attrName>
                                        </p:attrNameLst>
                                      </p:cBhvr>
                                      <p:tavLst>
                                        <p:tav tm="0">
                                          <p:val>
                                            <p:strVal val="#ppt_x"/>
                                          </p:val>
                                        </p:tav>
                                        <p:tav tm="100000">
                                          <p:val>
                                            <p:strVal val="#ppt_x"/>
                                          </p:val>
                                        </p:tav>
                                      </p:tavLst>
                                    </p:anim>
                                    <p:anim calcmode="lin" valueType="num">
                                      <p:cBhvr additive="base">
                                        <p:cTn id="50" dur="500" fill="hold"/>
                                        <p:tgtEl>
                                          <p:spTgt spid="8">
                                            <p:graphicEl>
                                              <a:dgm id="{B1AA9953-CE53-46A7-B049-6740482806BF}"/>
                                            </p:graphic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8">
                                            <p:graphicEl>
                                              <a:dgm id="{DD7ACEB6-A043-46E3-A9C2-896AAB4FF395}"/>
                                            </p:graphicEl>
                                          </p:spTgt>
                                        </p:tgtEl>
                                        <p:attrNameLst>
                                          <p:attrName>style.visibility</p:attrName>
                                        </p:attrNameLst>
                                      </p:cBhvr>
                                      <p:to>
                                        <p:strVal val="visible"/>
                                      </p:to>
                                    </p:set>
                                    <p:anim calcmode="lin" valueType="num">
                                      <p:cBhvr additive="base">
                                        <p:cTn id="55" dur="500" fill="hold"/>
                                        <p:tgtEl>
                                          <p:spTgt spid="8">
                                            <p:graphicEl>
                                              <a:dgm id="{DD7ACEB6-A043-46E3-A9C2-896AAB4FF395}"/>
                                            </p:graphicEl>
                                          </p:spTgt>
                                        </p:tgtEl>
                                        <p:attrNameLst>
                                          <p:attrName>ppt_x</p:attrName>
                                        </p:attrNameLst>
                                      </p:cBhvr>
                                      <p:tavLst>
                                        <p:tav tm="0">
                                          <p:val>
                                            <p:strVal val="#ppt_x"/>
                                          </p:val>
                                        </p:tav>
                                        <p:tav tm="100000">
                                          <p:val>
                                            <p:strVal val="#ppt_x"/>
                                          </p:val>
                                        </p:tav>
                                      </p:tavLst>
                                    </p:anim>
                                    <p:anim calcmode="lin" valueType="num">
                                      <p:cBhvr additive="base">
                                        <p:cTn id="56" dur="500" fill="hold"/>
                                        <p:tgtEl>
                                          <p:spTgt spid="8">
                                            <p:graphicEl>
                                              <a:dgm id="{DD7ACEB6-A043-46E3-A9C2-896AAB4FF395}"/>
                                            </p:graphic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8">
                                            <p:graphicEl>
                                              <a:dgm id="{9F32F00E-604F-4A85-9FC5-63489AFE2939}"/>
                                            </p:graphicEl>
                                          </p:spTgt>
                                        </p:tgtEl>
                                        <p:attrNameLst>
                                          <p:attrName>style.visibility</p:attrName>
                                        </p:attrNameLst>
                                      </p:cBhvr>
                                      <p:to>
                                        <p:strVal val="visible"/>
                                      </p:to>
                                    </p:set>
                                    <p:anim calcmode="lin" valueType="num">
                                      <p:cBhvr additive="base">
                                        <p:cTn id="61" dur="500" fill="hold"/>
                                        <p:tgtEl>
                                          <p:spTgt spid="8">
                                            <p:graphicEl>
                                              <a:dgm id="{9F32F00E-604F-4A85-9FC5-63489AFE2939}"/>
                                            </p:graphicEl>
                                          </p:spTgt>
                                        </p:tgtEl>
                                        <p:attrNameLst>
                                          <p:attrName>ppt_x</p:attrName>
                                        </p:attrNameLst>
                                      </p:cBhvr>
                                      <p:tavLst>
                                        <p:tav tm="0">
                                          <p:val>
                                            <p:strVal val="#ppt_x"/>
                                          </p:val>
                                        </p:tav>
                                        <p:tav tm="100000">
                                          <p:val>
                                            <p:strVal val="#ppt_x"/>
                                          </p:val>
                                        </p:tav>
                                      </p:tavLst>
                                    </p:anim>
                                    <p:anim calcmode="lin" valueType="num">
                                      <p:cBhvr additive="base">
                                        <p:cTn id="62" dur="500" fill="hold"/>
                                        <p:tgtEl>
                                          <p:spTgt spid="8">
                                            <p:graphicEl>
                                              <a:dgm id="{9F32F00E-604F-4A85-9FC5-63489AFE2939}"/>
                                            </p:graphic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5">
                                            <p:txEl>
                                              <p:pRg st="0" end="0"/>
                                            </p:txEl>
                                          </p:spTgt>
                                        </p:tgtEl>
                                        <p:attrNameLst>
                                          <p:attrName>style.visibility</p:attrName>
                                        </p:attrNameLst>
                                      </p:cBhvr>
                                      <p:to>
                                        <p:strVal val="visible"/>
                                      </p:to>
                                    </p:set>
                                    <p:anim calcmode="lin" valueType="num">
                                      <p:cBhvr additive="base">
                                        <p:cTn id="6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2" grpId="0" build="p"/>
      <p:bldGraphic spid="8" grpId="0">
        <p:bldSub>
          <a:bldDgm bld="lvlOne"/>
        </p:bldSub>
      </p:bldGraphic>
      <p:bldP spid="5"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spect">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ustom 5">
      <a:majorFont>
        <a:latin typeface="Verdana"/>
        <a:ea typeface=""/>
        <a:cs typeface="B Traffic"/>
      </a:majorFont>
      <a:minorFont>
        <a:latin typeface="Verdana"/>
        <a:ea typeface=""/>
        <a:cs typeface="B Traffic"/>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2604</TotalTime>
  <Words>1725</Words>
  <Application>Microsoft Office PowerPoint</Application>
  <PresentationFormat>On-screen Show (4:3)</PresentationFormat>
  <Paragraphs>383</Paragraphs>
  <Slides>31</Slides>
  <Notes>3</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Aspect</vt:lpstr>
      <vt:lpstr>        فصل اول </vt:lpstr>
      <vt:lpstr>                 اصول سرپرستي</vt:lpstr>
      <vt:lpstr>     از تعريف مختلف،مفاهيم زير برداشت مي شود:</vt:lpstr>
      <vt:lpstr>Slide 4</vt:lpstr>
      <vt:lpstr>Slide 5</vt:lpstr>
      <vt:lpstr>Slide 6</vt:lpstr>
      <vt:lpstr>نقشهاي مختلف سر پرست: </vt:lpstr>
      <vt:lpstr>Slide 8</vt:lpstr>
      <vt:lpstr>Slide 9</vt:lpstr>
      <vt:lpstr>سرپرستی :</vt:lpstr>
      <vt:lpstr>Slide 11</vt:lpstr>
      <vt:lpstr>Slide 12</vt:lpstr>
      <vt:lpstr>Slide 13</vt:lpstr>
      <vt:lpstr>            جايگاه سازماني مديران </vt:lpstr>
      <vt:lpstr>        جايگاه سازماني مديران</vt:lpstr>
      <vt:lpstr>         مهارتهاي مورد نياز سرپرستي</vt:lpstr>
      <vt:lpstr>         مهارتهاي مورد نياز سرپرستي</vt:lpstr>
      <vt:lpstr>         مهارتهاي مورد نياز سرپرستي</vt:lpstr>
      <vt:lpstr>         مهارتهاي مورد نياز سرپرستي</vt:lpstr>
      <vt:lpstr>         مهارتهاي مورد نياز سرپرستي</vt:lpstr>
      <vt:lpstr>         مهارتهاي مورد نياز سرپرستي</vt:lpstr>
      <vt:lpstr>        وظايف سرپرست </vt:lpstr>
      <vt:lpstr>        وظايف سرپرست </vt:lpstr>
      <vt:lpstr>        وظايف سرپرست </vt:lpstr>
      <vt:lpstr>        وظايف سرپرست </vt:lpstr>
      <vt:lpstr>        وظايف سرپرست </vt:lpstr>
      <vt:lpstr>        مسئوليتهاي سرپرست </vt:lpstr>
      <vt:lpstr>حقوقي كه با قبول سرپرستي ازآن محروم ميشويم </vt:lpstr>
      <vt:lpstr> ويژگيهاي يك سرپرست موفق         </vt:lpstr>
      <vt:lpstr>   چگونه يك فرد سر پرست مي شود</vt:lpstr>
      <vt:lpstr>        عبور از سطح كارگري به سطح مديريتي </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
  <cp:lastModifiedBy>computer</cp:lastModifiedBy>
  <cp:revision>507</cp:revision>
  <dcterms:created xsi:type="dcterms:W3CDTF">2006-08-16T00:00:00Z</dcterms:created>
  <dcterms:modified xsi:type="dcterms:W3CDTF">2011-09-22T08:52:49Z</dcterms:modified>
</cp:coreProperties>
</file>