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0" r:id="rId1"/>
  </p:sldMasterIdLst>
  <p:notesMasterIdLst>
    <p:notesMasterId r:id="rId40"/>
  </p:notesMasterIdLst>
  <p:sldIdLst>
    <p:sldId id="450" r:id="rId2"/>
    <p:sldId id="451" r:id="rId3"/>
    <p:sldId id="447" r:id="rId4"/>
    <p:sldId id="452" r:id="rId5"/>
    <p:sldId id="453" r:id="rId6"/>
    <p:sldId id="455" r:id="rId7"/>
    <p:sldId id="454" r:id="rId8"/>
    <p:sldId id="456" r:id="rId9"/>
    <p:sldId id="373" r:id="rId10"/>
    <p:sldId id="457" r:id="rId11"/>
    <p:sldId id="458" r:id="rId12"/>
    <p:sldId id="459" r:id="rId13"/>
    <p:sldId id="460" r:id="rId14"/>
    <p:sldId id="461" r:id="rId15"/>
    <p:sldId id="462" r:id="rId16"/>
    <p:sldId id="463" r:id="rId17"/>
    <p:sldId id="465" r:id="rId18"/>
    <p:sldId id="464" r:id="rId19"/>
    <p:sldId id="466" r:id="rId20"/>
    <p:sldId id="467" r:id="rId21"/>
    <p:sldId id="468" r:id="rId22"/>
    <p:sldId id="469" r:id="rId23"/>
    <p:sldId id="470" r:id="rId24"/>
    <p:sldId id="471" r:id="rId25"/>
    <p:sldId id="472" r:id="rId26"/>
    <p:sldId id="473" r:id="rId27"/>
    <p:sldId id="474" r:id="rId28"/>
    <p:sldId id="448" r:id="rId29"/>
    <p:sldId id="475" r:id="rId30"/>
    <p:sldId id="449" r:id="rId31"/>
    <p:sldId id="481" r:id="rId32"/>
    <p:sldId id="476" r:id="rId33"/>
    <p:sldId id="477" r:id="rId34"/>
    <p:sldId id="478" r:id="rId35"/>
    <p:sldId id="479" r:id="rId36"/>
    <p:sldId id="480" r:id="rId37"/>
    <p:sldId id="483" r:id="rId38"/>
    <p:sldId id="355"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012" autoAdjust="0"/>
    <p:restoredTop sz="94660"/>
  </p:normalViewPr>
  <p:slideViewPr>
    <p:cSldViewPr>
      <p:cViewPr varScale="1">
        <p:scale>
          <a:sx n="63" d="100"/>
          <a:sy n="63" d="100"/>
        </p:scale>
        <p:origin x="-708"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58446F1-D4CC-473E-8E46-F419F263F67B}" type="datetimeFigureOut">
              <a:rPr lang="fa-IR" smtClean="0"/>
              <a:pPr/>
              <a:t>1432/10/24</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E6E671E-FD4A-4093-9D41-406B05FC7511}"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E6E671E-FD4A-4093-9D41-406B05FC7511}" type="slidenum">
              <a:rPr lang="fa-IR" smtClean="0"/>
              <a:pPr/>
              <a:t>9</a:t>
            </a:fld>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11" name="Slide Number Placeholder 10"/>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9/22/2011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D8BD707-D9CF-40AE-B4C6-C98DA3205C09}" type="datetimeFigureOut">
              <a:rPr lang="en-US" smtClean="0"/>
              <a:pPr/>
              <a:t>9/22/2011</a:t>
            </a:fld>
            <a:endParaRPr lang="en-US" dirty="0"/>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dirty="0"/>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txStyles>
    <p:titleStyle>
      <a:lvl1pPr algn="l" rtl="1"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r" rtl="1"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r" rtl="1"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r" rtl="1"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r" rtl="1"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r" rtl="1"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r" rtl="1"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r" rtl="1"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295400"/>
          </a:xfrm>
        </p:spPr>
        <p:txBody>
          <a:bodyPr/>
          <a:lstStyle/>
          <a:p>
            <a:r>
              <a:rPr lang="fa-IR" dirty="0" smtClean="0">
                <a:cs typeface="0 Badr" pitchFamily="2" charset="-78"/>
              </a:rPr>
              <a:t>        </a:t>
            </a:r>
            <a:r>
              <a:rPr lang="fa-IR" sz="7200" dirty="0" smtClean="0">
                <a:solidFill>
                  <a:srgbClr val="00B0F0"/>
                </a:solidFill>
                <a:cs typeface="0 Nasim Bold" pitchFamily="2" charset="-78"/>
              </a:rPr>
              <a:t>فصل سوم</a:t>
            </a:r>
            <a:r>
              <a:rPr lang="fa-IR" dirty="0" smtClean="0">
                <a:cs typeface="0 Badr" pitchFamily="2" charset="-78"/>
              </a:rPr>
              <a:t> </a:t>
            </a:r>
            <a:endParaRPr lang="fa-IR" dirty="0">
              <a:cs typeface="0 Badr" pitchFamily="2" charset="-78"/>
            </a:endParaRPr>
          </a:p>
        </p:txBody>
      </p:sp>
      <p:sp>
        <p:nvSpPr>
          <p:cNvPr id="3" name="Subtitle 2"/>
          <p:cNvSpPr>
            <a:spLocks noGrp="1"/>
          </p:cNvSpPr>
          <p:nvPr>
            <p:ph type="subTitle" idx="1"/>
          </p:nvPr>
        </p:nvSpPr>
        <p:spPr>
          <a:xfrm>
            <a:off x="0" y="1524000"/>
            <a:ext cx="8839200" cy="3733800"/>
          </a:xfrm>
        </p:spPr>
        <p:txBody>
          <a:bodyPr>
            <a:normAutofit/>
          </a:bodyPr>
          <a:lstStyle/>
          <a:p>
            <a:r>
              <a:rPr lang="fa-IR" sz="4400" b="1" dirty="0" smtClean="0">
                <a:solidFill>
                  <a:srgbClr val="FFFF00"/>
                </a:solidFill>
                <a:cs typeface="B Traffic" pitchFamily="2" charset="-78"/>
              </a:rPr>
              <a:t>       </a:t>
            </a:r>
            <a:r>
              <a:rPr lang="fa-IR" sz="4400" b="1" dirty="0" smtClean="0">
                <a:solidFill>
                  <a:srgbClr val="0070C0"/>
                </a:solidFill>
                <a:cs typeface="B Traffic" pitchFamily="2" charset="-78"/>
              </a:rPr>
              <a:t>اصول  </a:t>
            </a:r>
          </a:p>
          <a:p>
            <a:r>
              <a:rPr lang="fa-IR" sz="4400" b="1" dirty="0" smtClean="0">
                <a:solidFill>
                  <a:srgbClr val="0070C0"/>
                </a:solidFill>
                <a:cs typeface="B Traffic" pitchFamily="2" charset="-78"/>
              </a:rPr>
              <a:t>                      زمانبندي  </a:t>
            </a:r>
          </a:p>
          <a:p>
            <a:r>
              <a:rPr lang="fa-IR" sz="4400" b="1" dirty="0" smtClean="0">
                <a:solidFill>
                  <a:srgbClr val="0070C0"/>
                </a:solidFill>
                <a:cs typeface="B Traffic" pitchFamily="2" charset="-78"/>
              </a:rPr>
              <a:t>                       </a:t>
            </a:r>
            <a:r>
              <a:rPr lang="en-US" sz="4400" b="1" dirty="0" smtClean="0">
                <a:solidFill>
                  <a:srgbClr val="0070C0"/>
                </a:solidFill>
                <a:cs typeface="B Traffic" pitchFamily="2" charset="-78"/>
              </a:rPr>
              <a:t>      </a:t>
            </a:r>
            <a:r>
              <a:rPr lang="fa-IR" sz="4400" b="1" dirty="0" smtClean="0">
                <a:solidFill>
                  <a:srgbClr val="0070C0"/>
                </a:solidFill>
                <a:cs typeface="B Traffic" pitchFamily="2" charset="-78"/>
              </a:rPr>
              <a:t>  و</a:t>
            </a:r>
          </a:p>
          <a:p>
            <a:r>
              <a:rPr lang="fa-IR" sz="4400" b="1" dirty="0" smtClean="0">
                <a:solidFill>
                  <a:srgbClr val="0070C0"/>
                </a:solidFill>
                <a:cs typeface="B Traffic" pitchFamily="2" charset="-78"/>
              </a:rPr>
              <a:t>                  زمان سنجي</a:t>
            </a:r>
            <a:r>
              <a:rPr lang="en-US" sz="4400" b="1" dirty="0" smtClean="0">
                <a:solidFill>
                  <a:srgbClr val="0070C0"/>
                </a:solidFill>
                <a:cs typeface="B Traffic" pitchFamily="2" charset="-78"/>
              </a:rPr>
              <a:t> </a:t>
            </a:r>
            <a:r>
              <a:rPr lang="fa-IR" sz="4400" b="1" dirty="0" smtClean="0">
                <a:solidFill>
                  <a:srgbClr val="0070C0"/>
                </a:solidFill>
                <a:cs typeface="B Traffic" pitchFamily="2" charset="-78"/>
              </a:rPr>
              <a:t>كارها</a:t>
            </a:r>
            <a:endParaRPr lang="fa-IR" sz="4400" b="1" dirty="0">
              <a:solidFill>
                <a:srgbClr val="0070C0"/>
              </a:solidFill>
              <a:cs typeface="B Traffic" pitchFamily="2" charset="-78"/>
            </a:endParaRPr>
          </a:p>
        </p:txBody>
      </p:sp>
      <p:sp>
        <p:nvSpPr>
          <p:cNvPr id="4" name="Rectangle 3"/>
          <p:cNvSpPr/>
          <p:nvPr/>
        </p:nvSpPr>
        <p:spPr>
          <a:xfrm>
            <a:off x="381000" y="5715000"/>
            <a:ext cx="7620000" cy="584775"/>
          </a:xfrm>
          <a:prstGeom prst="rect">
            <a:avLst/>
          </a:prstGeom>
        </p:spPr>
        <p:txBody>
          <a:bodyPr wrap="square">
            <a:spAutoFit/>
          </a:bodyPr>
          <a:lstStyle/>
          <a:p>
            <a:r>
              <a:rPr lang="fa-IR" sz="3200" dirty="0" smtClean="0">
                <a:cs typeface="0 Badr" pitchFamily="2" charset="-78"/>
              </a:rPr>
              <a:t>تاليف سيده جميله مدرسي </a:t>
            </a:r>
            <a:endParaRPr lang="fa-IR" sz="3200"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lstStyle/>
          <a:p>
            <a:r>
              <a:rPr lang="fa-IR" dirty="0" smtClean="0">
                <a:solidFill>
                  <a:srgbClr val="FFFF00"/>
                </a:solidFill>
                <a:cs typeface="B Traffic" pitchFamily="2" charset="-78"/>
              </a:rPr>
              <a:t>               مراحل روش سنجي </a:t>
            </a:r>
            <a:endParaRPr lang="fa-IR" dirty="0">
              <a:solidFill>
                <a:srgbClr val="FFFF00"/>
              </a:solidFill>
              <a:cs typeface="B Traffic" pitchFamily="2" charset="-78"/>
            </a:endParaRPr>
          </a:p>
        </p:txBody>
      </p:sp>
      <p:sp>
        <p:nvSpPr>
          <p:cNvPr id="3" name="Subtitle 2"/>
          <p:cNvSpPr>
            <a:spLocks noGrp="1"/>
          </p:cNvSpPr>
          <p:nvPr>
            <p:ph type="subTitle" idx="1"/>
          </p:nvPr>
        </p:nvSpPr>
        <p:spPr>
          <a:xfrm>
            <a:off x="0" y="1066800"/>
            <a:ext cx="8839200" cy="5791200"/>
          </a:xfrm>
        </p:spPr>
        <p:txBody>
          <a:bodyPr>
            <a:normAutofit/>
          </a:bodyPr>
          <a:lstStyle/>
          <a:p>
            <a:pPr>
              <a:buFont typeface="Wingdings" pitchFamily="2" charset="2"/>
              <a:buChar char="v"/>
            </a:pPr>
            <a:r>
              <a:rPr lang="fa-IR" sz="2400" b="1" dirty="0" smtClean="0">
                <a:solidFill>
                  <a:srgbClr val="0070C0"/>
                </a:solidFill>
                <a:cs typeface="B Traffic" pitchFamily="2" charset="-78"/>
              </a:rPr>
              <a:t>  </a:t>
            </a:r>
            <a:r>
              <a:rPr lang="fa-IR" sz="2400" b="1" dirty="0" smtClean="0">
                <a:solidFill>
                  <a:srgbClr val="FF0000"/>
                </a:solidFill>
                <a:cs typeface="B Traffic" pitchFamily="2" charset="-78"/>
              </a:rPr>
              <a:t>ج – بررسي </a:t>
            </a:r>
            <a:r>
              <a:rPr lang="fa-IR" sz="2400" b="1" dirty="0" smtClean="0">
                <a:solidFill>
                  <a:srgbClr val="0070C0"/>
                </a:solidFill>
                <a:cs typeface="B Traffic" pitchFamily="2" charset="-78"/>
              </a:rPr>
              <a:t>: </a:t>
            </a:r>
          </a:p>
          <a:p>
            <a:r>
              <a:rPr lang="fa-IR" sz="2400" b="1" dirty="0" smtClean="0">
                <a:solidFill>
                  <a:srgbClr val="0070C0"/>
                </a:solidFill>
                <a:cs typeface="B Traffic" pitchFamily="2" charset="-78"/>
              </a:rPr>
              <a:t>روش انجام كار فعلي مورد بررسي و نقادي قرارگيرد </a:t>
            </a:r>
          </a:p>
          <a:p>
            <a:r>
              <a:rPr lang="fa-IR" sz="2400" b="1" dirty="0" smtClean="0">
                <a:solidFill>
                  <a:srgbClr val="0070C0"/>
                </a:solidFill>
                <a:cs typeface="B Traffic" pitchFamily="2" charset="-78"/>
              </a:rPr>
              <a:t>       هدف مكان، زمان،شخص، روش، با طرح سئوالاتي از ابعاد مختلف  مورد توجه قرار گيرد</a:t>
            </a:r>
            <a:endParaRPr lang="en-US" sz="2400" b="1" dirty="0" smtClean="0">
              <a:solidFill>
                <a:srgbClr val="0070C0"/>
              </a:solidFill>
              <a:cs typeface="B Traffic" pitchFamily="2" charset="-78"/>
            </a:endParaRPr>
          </a:p>
          <a:p>
            <a:endParaRPr lang="fa-IR" sz="2400" b="1" dirty="0" smtClean="0">
              <a:solidFill>
                <a:srgbClr val="0070C0"/>
              </a:solidFill>
              <a:cs typeface="B Traffic" pitchFamily="2" charset="-78"/>
            </a:endParaRPr>
          </a:p>
          <a:p>
            <a:r>
              <a:rPr lang="fa-IR" sz="2400" b="1" dirty="0" smtClean="0">
                <a:solidFill>
                  <a:srgbClr val="0070C0"/>
                </a:solidFill>
                <a:cs typeface="B Traffic" pitchFamily="2" charset="-78"/>
              </a:rPr>
              <a:t>چه انجام شود ؟       آيا لازم است؟          چه ترتيب بهتري وجود دارد ؟</a:t>
            </a:r>
          </a:p>
          <a:p>
            <a:endParaRPr lang="fa-IR" sz="2400" b="1" dirty="0" smtClean="0">
              <a:solidFill>
                <a:srgbClr val="0070C0"/>
              </a:solidFill>
              <a:cs typeface="B Traffic" pitchFamily="2" charset="-78"/>
            </a:endParaRPr>
          </a:p>
          <a:p>
            <a:r>
              <a:rPr lang="fa-IR" sz="2400" b="1" dirty="0" smtClean="0">
                <a:solidFill>
                  <a:srgbClr val="0070C0"/>
                </a:solidFill>
                <a:cs typeface="B Traffic" pitchFamily="2" charset="-78"/>
              </a:rPr>
              <a:t>كجا انجام شود ؟      چرا انجام شود ؟       چه جاي بهتري وجود دارد ؟ </a:t>
            </a:r>
          </a:p>
          <a:p>
            <a:endParaRPr lang="en-US" sz="2400" b="1" dirty="0" smtClean="0">
              <a:solidFill>
                <a:srgbClr val="0070C0"/>
              </a:solidFill>
              <a:cs typeface="B Traffic" pitchFamily="2" charset="-78"/>
            </a:endParaRPr>
          </a:p>
          <a:p>
            <a:r>
              <a:rPr lang="fa-IR" sz="2400" b="1" dirty="0" smtClean="0">
                <a:solidFill>
                  <a:srgbClr val="0070C0"/>
                </a:solidFill>
                <a:cs typeface="B Traffic" pitchFamily="2" charset="-78"/>
              </a:rPr>
              <a:t> چه موقع انجام شود؟     چرا در آن موقع ؟     چه موقع ديگري بهتر است؟</a:t>
            </a:r>
          </a:p>
          <a:p>
            <a:endParaRPr lang="fa-IR" sz="2400" b="1" dirty="0" smtClean="0">
              <a:solidFill>
                <a:srgbClr val="0070C0"/>
              </a:solidFill>
              <a:cs typeface="B Traffic" pitchFamily="2" charset="-78"/>
            </a:endParaRPr>
          </a:p>
          <a:p>
            <a:r>
              <a:rPr lang="fa-IR" sz="2400" b="1" dirty="0" smtClean="0">
                <a:solidFill>
                  <a:srgbClr val="0070C0"/>
                </a:solidFill>
                <a:cs typeface="B Traffic" pitchFamily="2" charset="-78"/>
              </a:rPr>
              <a:t>چه شخصي ؟   </a:t>
            </a:r>
            <a:r>
              <a:rPr lang="en-US" sz="2400" b="1" dirty="0" smtClean="0">
                <a:solidFill>
                  <a:srgbClr val="0070C0"/>
                </a:solidFill>
                <a:cs typeface="B Traffic" pitchFamily="2" charset="-78"/>
              </a:rPr>
              <a:t>    </a:t>
            </a:r>
            <a:r>
              <a:rPr lang="fa-IR" sz="2400" b="1" dirty="0" smtClean="0">
                <a:solidFill>
                  <a:srgbClr val="0070C0"/>
                </a:solidFill>
                <a:cs typeface="B Traffic" pitchFamily="2" charset="-78"/>
              </a:rPr>
              <a:t> چرا آن شخص ؟  </a:t>
            </a:r>
            <a:r>
              <a:rPr lang="en-US" sz="2400" b="1" dirty="0" smtClean="0">
                <a:solidFill>
                  <a:srgbClr val="0070C0"/>
                </a:solidFill>
                <a:cs typeface="B Traffic" pitchFamily="2" charset="-78"/>
              </a:rPr>
              <a:t>  </a:t>
            </a:r>
            <a:r>
              <a:rPr lang="fa-IR" sz="2400" b="1" dirty="0" smtClean="0">
                <a:solidFill>
                  <a:srgbClr val="0070C0"/>
                </a:solidFill>
                <a:cs typeface="B Traffic" pitchFamily="2" charset="-78"/>
              </a:rPr>
              <a:t>چه شخص ديگري بهتر انجام ميدهد؟</a:t>
            </a:r>
          </a:p>
          <a:p>
            <a:endParaRPr lang="fa-IR" sz="2400" b="1" dirty="0" smtClean="0">
              <a:solidFill>
                <a:srgbClr val="0070C0"/>
              </a:solidFill>
              <a:cs typeface="B Traffic" pitchFamily="2" charset="-78"/>
            </a:endParaRPr>
          </a:p>
          <a:p>
            <a:r>
              <a:rPr lang="fa-IR" sz="2400" b="1" dirty="0" smtClean="0">
                <a:solidFill>
                  <a:srgbClr val="0070C0"/>
                </a:solidFill>
                <a:cs typeface="B Traffic" pitchFamily="2" charset="-78"/>
              </a:rPr>
              <a:t>به چه روشي ؟       چرا به آن روش ؟        چه روش ديگري؟</a:t>
            </a:r>
            <a:endParaRPr lang="en-US" sz="2400" b="1" dirty="0" smtClean="0">
              <a:solidFill>
                <a:srgbClr val="0070C0"/>
              </a:solidFill>
              <a:cs typeface="B Traffic" pitchFamily="2" charset="-78"/>
            </a:endParaRPr>
          </a:p>
          <a:p>
            <a:endParaRPr lang="en-US" sz="2400" b="1" dirty="0" smtClean="0">
              <a:solidFill>
                <a:srgbClr val="0070C0"/>
              </a:solidFill>
              <a:cs typeface="B Traffic" pitchFamily="2" charset="-78"/>
            </a:endParaRPr>
          </a:p>
          <a:p>
            <a:endParaRPr lang="fa-IR" sz="2400" b="1" dirty="0">
              <a:solidFill>
                <a:srgbClr val="0070C0"/>
              </a:solidFill>
              <a:cs typeface="B Traffic"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 calcmode="lin" valueType="num">
                                      <p:cBhvr additive="base">
                                        <p:cTn id="4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12" end="12"/>
                                            </p:txEl>
                                          </p:spTgt>
                                        </p:tgtEl>
                                        <p:attrNameLst>
                                          <p:attrName>style.visibility</p:attrName>
                                        </p:attrNameLst>
                                      </p:cBhvr>
                                      <p:to>
                                        <p:strVal val="visible"/>
                                      </p:to>
                                    </p:set>
                                    <p:anim calcmode="lin" valueType="num">
                                      <p:cBhvr additive="base">
                                        <p:cTn id="4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lstStyle/>
          <a:p>
            <a:r>
              <a:rPr lang="fa-IR" dirty="0" smtClean="0">
                <a:solidFill>
                  <a:srgbClr val="FFFF00"/>
                </a:solidFill>
                <a:cs typeface="B Traffic" pitchFamily="2" charset="-78"/>
              </a:rPr>
              <a:t>                مراحل روش سنجي     </a:t>
            </a:r>
            <a:endParaRPr lang="fa-IR" dirty="0">
              <a:solidFill>
                <a:srgbClr val="FFFF00"/>
              </a:solidFill>
              <a:cs typeface="B Traffic" pitchFamily="2" charset="-78"/>
            </a:endParaRPr>
          </a:p>
        </p:txBody>
      </p:sp>
      <p:sp>
        <p:nvSpPr>
          <p:cNvPr id="3" name="Subtitle 2"/>
          <p:cNvSpPr>
            <a:spLocks noGrp="1"/>
          </p:cNvSpPr>
          <p:nvPr>
            <p:ph type="subTitle" idx="1"/>
          </p:nvPr>
        </p:nvSpPr>
        <p:spPr>
          <a:xfrm>
            <a:off x="457200" y="1066800"/>
            <a:ext cx="8229600" cy="1828800"/>
          </a:xfrm>
        </p:spPr>
        <p:txBody>
          <a:bodyPr>
            <a:normAutofit lnSpcReduction="10000"/>
          </a:bodyPr>
          <a:lstStyle/>
          <a:p>
            <a:pPr>
              <a:buFont typeface="Wingdings" pitchFamily="2" charset="2"/>
              <a:buChar char="v"/>
            </a:pPr>
            <a:r>
              <a:rPr lang="fa-IR" sz="2400" b="1" dirty="0" smtClean="0">
                <a:solidFill>
                  <a:srgbClr val="0070C0"/>
                </a:solidFill>
                <a:cs typeface="B Traffic" pitchFamily="2" charset="-78"/>
              </a:rPr>
              <a:t>  </a:t>
            </a:r>
            <a:r>
              <a:rPr lang="fa-IR" sz="2400" b="1" dirty="0" smtClean="0">
                <a:solidFill>
                  <a:srgbClr val="FF0000"/>
                </a:solidFill>
                <a:cs typeface="B Traffic" pitchFamily="2" charset="-78"/>
              </a:rPr>
              <a:t>د- پيشنهاد :</a:t>
            </a:r>
          </a:p>
          <a:p>
            <a:pPr algn="ctr"/>
            <a:r>
              <a:rPr lang="fa-IR" sz="2400" b="1" dirty="0" smtClean="0">
                <a:solidFill>
                  <a:srgbClr val="0070C0"/>
                </a:solidFill>
                <a:cs typeface="B Traffic" pitchFamily="2" charset="-78"/>
              </a:rPr>
              <a:t>   نظريات  غير قابل قبول و غير اجرايي حذف  مي گردند ،  بعضي نظريات ساده برخي تغيير</a:t>
            </a:r>
            <a:r>
              <a:rPr lang="en-US" sz="2400" b="1" dirty="0" smtClean="0">
                <a:solidFill>
                  <a:srgbClr val="0070C0"/>
                </a:solidFill>
                <a:cs typeface="B Traffic" pitchFamily="2" charset="-78"/>
              </a:rPr>
              <a:t> </a:t>
            </a:r>
            <a:r>
              <a:rPr lang="fa-IR" sz="2400" b="1" dirty="0" smtClean="0">
                <a:solidFill>
                  <a:srgbClr val="0070C0"/>
                </a:solidFill>
                <a:cs typeface="B Traffic" pitchFamily="2" charset="-78"/>
              </a:rPr>
              <a:t>  پيدا كرده تا در نهايت  ، روشي قابل قبول به دست آيد. </a:t>
            </a:r>
          </a:p>
          <a:p>
            <a:pPr algn="ctr"/>
            <a:r>
              <a:rPr lang="fa-IR" sz="2400" b="1" dirty="0" smtClean="0">
                <a:solidFill>
                  <a:srgbClr val="0070C0"/>
                </a:solidFill>
                <a:cs typeface="B Traffic" pitchFamily="2" charset="-78"/>
              </a:rPr>
              <a:t>  </a:t>
            </a:r>
            <a:endParaRPr lang="en-US" sz="2400" b="1" dirty="0" smtClean="0">
              <a:solidFill>
                <a:srgbClr val="0070C0"/>
              </a:solidFill>
              <a:cs typeface="B Traffic" pitchFamily="2" charset="-78"/>
            </a:endParaRPr>
          </a:p>
          <a:p>
            <a:endParaRPr lang="en-US" sz="2400" b="1" dirty="0" smtClean="0">
              <a:solidFill>
                <a:srgbClr val="0070C0"/>
              </a:solidFill>
              <a:cs typeface="B Traffic" pitchFamily="2" charset="-78"/>
            </a:endParaRPr>
          </a:p>
          <a:p>
            <a:endParaRPr lang="en-US" sz="2400" b="1" dirty="0" smtClean="0">
              <a:solidFill>
                <a:srgbClr val="0070C0"/>
              </a:solidFill>
              <a:cs typeface="B Traffic" pitchFamily="2" charset="-78"/>
            </a:endParaRPr>
          </a:p>
          <a:p>
            <a:endParaRPr lang="fa-IR" sz="2400" b="1" dirty="0">
              <a:solidFill>
                <a:srgbClr val="0070C0"/>
              </a:solidFill>
              <a:cs typeface="B Traffic" pitchFamily="2" charset="-78"/>
            </a:endParaRPr>
          </a:p>
        </p:txBody>
      </p:sp>
      <p:sp>
        <p:nvSpPr>
          <p:cNvPr id="5" name="Rectangle 4"/>
          <p:cNvSpPr/>
          <p:nvPr/>
        </p:nvSpPr>
        <p:spPr>
          <a:xfrm>
            <a:off x="0" y="3200400"/>
            <a:ext cx="8915400" cy="1569660"/>
          </a:xfrm>
          <a:prstGeom prst="rect">
            <a:avLst/>
          </a:prstGeom>
        </p:spPr>
        <p:txBody>
          <a:bodyPr wrap="square">
            <a:spAutoFit/>
          </a:bodyPr>
          <a:lstStyle/>
          <a:p>
            <a:pPr algn="r" rtl="1">
              <a:buFont typeface="Wingdings" pitchFamily="2" charset="2"/>
              <a:buChar char="v"/>
            </a:pPr>
            <a:r>
              <a:rPr lang="fa-IR" sz="2400" b="1" dirty="0" smtClean="0">
                <a:cs typeface="B Traffic" pitchFamily="2" charset="-78"/>
              </a:rPr>
              <a:t> </a:t>
            </a:r>
            <a:r>
              <a:rPr lang="fa-IR" sz="2400" b="1" dirty="0" smtClean="0">
                <a:solidFill>
                  <a:srgbClr val="FF0000"/>
                </a:solidFill>
                <a:cs typeface="B Traffic" pitchFamily="2" charset="-78"/>
              </a:rPr>
              <a:t>ه – اعمال روشي قابل قبول  </a:t>
            </a:r>
            <a:r>
              <a:rPr lang="fa-IR" sz="2400" b="1" dirty="0" smtClean="0">
                <a:solidFill>
                  <a:srgbClr val="FFFF00"/>
                </a:solidFill>
                <a:cs typeface="B Traffic" pitchFamily="2" charset="-78"/>
              </a:rPr>
              <a:t>:</a:t>
            </a:r>
            <a:endParaRPr lang="en-US" sz="2400" b="1" dirty="0" smtClean="0">
              <a:solidFill>
                <a:srgbClr val="FFFF00"/>
              </a:solidFill>
              <a:cs typeface="B Traffic" pitchFamily="2" charset="-78"/>
            </a:endParaRPr>
          </a:p>
          <a:p>
            <a:pPr algn="ctr" rtl="1"/>
            <a:r>
              <a:rPr lang="fa-IR" sz="2400" b="1" dirty="0" smtClean="0">
                <a:cs typeface="B Traffic" pitchFamily="2" charset="-78"/>
              </a:rPr>
              <a:t>  با جزئيات شرح داده شود  وبصورت استاندارد بكار گرفته شود . سرپرستان نحوه نظارت بر انجام كار را متناسب با روش جديد اعمال نمايند .</a:t>
            </a:r>
            <a:endParaRPr lang="en-US" sz="2400" dirty="0"/>
          </a:p>
        </p:txBody>
      </p:sp>
      <p:sp>
        <p:nvSpPr>
          <p:cNvPr id="6" name="Rectangle 5"/>
          <p:cNvSpPr/>
          <p:nvPr/>
        </p:nvSpPr>
        <p:spPr>
          <a:xfrm>
            <a:off x="457200" y="4876800"/>
            <a:ext cx="8534400" cy="1569660"/>
          </a:xfrm>
          <a:prstGeom prst="rect">
            <a:avLst/>
          </a:prstGeom>
        </p:spPr>
        <p:txBody>
          <a:bodyPr wrap="square">
            <a:spAutoFit/>
          </a:bodyPr>
          <a:lstStyle/>
          <a:p>
            <a:pPr algn="r" rtl="1">
              <a:buFont typeface="Wingdings" pitchFamily="2" charset="2"/>
              <a:buChar char="v"/>
            </a:pPr>
            <a:r>
              <a:rPr lang="fa-IR" sz="2400" b="1" dirty="0" smtClean="0">
                <a:solidFill>
                  <a:srgbClr val="FF0000"/>
                </a:solidFill>
                <a:cs typeface="B Traffic" pitchFamily="2" charset="-78"/>
              </a:rPr>
              <a:t> و-  ابقا :</a:t>
            </a:r>
            <a:endParaRPr lang="en-US" sz="2400" b="1" dirty="0" smtClean="0">
              <a:solidFill>
                <a:srgbClr val="FF0000"/>
              </a:solidFill>
              <a:cs typeface="B Traffic" pitchFamily="2" charset="-78"/>
            </a:endParaRPr>
          </a:p>
          <a:p>
            <a:pPr algn="r" rtl="1"/>
            <a:endParaRPr lang="en-US" sz="2400" b="1" dirty="0" smtClean="0">
              <a:cs typeface="B Traffic" pitchFamily="2" charset="-78"/>
            </a:endParaRPr>
          </a:p>
          <a:p>
            <a:pPr algn="ctr" rtl="1"/>
            <a:r>
              <a:rPr lang="fa-IR" sz="2400" b="1" dirty="0" smtClean="0">
                <a:cs typeface="B Traffic" pitchFamily="2" charset="-78"/>
              </a:rPr>
              <a:t>شكل و كيفيت مشخص آن حفظ شود و نظارت دائمي صورت گيرد تا بتدريج به روش قبلي بر نگردد .يا به ميل خود تغيير ايجاد كنند .   </a:t>
            </a:r>
            <a:endParaRPr lang="en-US" sz="2400" b="1" dirty="0">
              <a:cs typeface="B Traffic"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1" end="1"/>
                                            </p:txEl>
                                          </p:spTgt>
                                        </p:tgtEl>
                                        <p:attrNameLst>
                                          <p:attrName>style.visibility</p:attrName>
                                        </p:attrNameLst>
                                      </p:cBhvr>
                                      <p:to>
                                        <p:strVal val="visible"/>
                                      </p:to>
                                    </p:set>
                                    <p:anim calcmode="lin" valueType="num">
                                      <p:cBhvr additive="base">
                                        <p:cTn id="3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 calcmode="lin" valueType="num">
                                      <p:cBhvr additive="base">
                                        <p:cTn id="3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2" end="2"/>
                                            </p:txEl>
                                          </p:spTgt>
                                        </p:tgtEl>
                                        <p:attrNameLst>
                                          <p:attrName>style.visibility</p:attrName>
                                        </p:attrNameLst>
                                      </p:cBhvr>
                                      <p:to>
                                        <p:strVal val="visible"/>
                                      </p:to>
                                    </p:set>
                                    <p:anim calcmode="lin" valueType="num">
                                      <p:cBhvr additive="base">
                                        <p:cTn id="4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build="p"/>
      <p:bldP spid="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2000"/>
          </a:xfrm>
        </p:spPr>
        <p:txBody>
          <a:bodyPr>
            <a:normAutofit/>
          </a:bodyPr>
          <a:lstStyle/>
          <a:p>
            <a:r>
              <a:rPr lang="fa-IR" sz="3200" dirty="0" smtClean="0">
                <a:solidFill>
                  <a:srgbClr val="FFFF00"/>
                </a:solidFill>
                <a:cs typeface="B Traffic" pitchFamily="2" charset="-78"/>
              </a:rPr>
              <a:t>        2- زمان سنجي</a:t>
            </a:r>
            <a:endParaRPr lang="fa-IR" sz="3200" dirty="0">
              <a:solidFill>
                <a:srgbClr val="FFFF00"/>
              </a:solidFill>
              <a:cs typeface="B Traffic" pitchFamily="2" charset="-78"/>
            </a:endParaRPr>
          </a:p>
        </p:txBody>
      </p:sp>
      <p:sp>
        <p:nvSpPr>
          <p:cNvPr id="3" name="Subtitle 2"/>
          <p:cNvSpPr>
            <a:spLocks noGrp="1"/>
          </p:cNvSpPr>
          <p:nvPr>
            <p:ph type="subTitle" idx="1"/>
          </p:nvPr>
        </p:nvSpPr>
        <p:spPr>
          <a:xfrm>
            <a:off x="0" y="990600"/>
            <a:ext cx="8839200" cy="2362200"/>
          </a:xfrm>
        </p:spPr>
        <p:txBody>
          <a:bodyPr>
            <a:normAutofit/>
          </a:bodyPr>
          <a:lstStyle/>
          <a:p>
            <a:endParaRPr lang="fa-IR" sz="2400" b="1" dirty="0" smtClean="0">
              <a:solidFill>
                <a:srgbClr val="0070C0"/>
              </a:solidFill>
              <a:cs typeface="B Traffic" pitchFamily="2" charset="-78"/>
            </a:endParaRPr>
          </a:p>
          <a:p>
            <a:pPr>
              <a:buFont typeface="Wingdings" pitchFamily="2" charset="2"/>
              <a:buChar char="q"/>
            </a:pPr>
            <a:r>
              <a:rPr lang="fa-IR" sz="2400" b="1" dirty="0" smtClean="0">
                <a:solidFill>
                  <a:srgbClr val="0070C0"/>
                </a:solidFill>
                <a:cs typeface="B Traffic" pitchFamily="2" charset="-78"/>
              </a:rPr>
              <a:t>  در توليدات صنعتي ، زمان اهميت خاصي دارد و براي برنامه ريزي  اطلاعات دقيقي از زمان بايد داشته باشيم.</a:t>
            </a:r>
          </a:p>
          <a:p>
            <a:r>
              <a:rPr lang="fa-IR" sz="2400" b="1" dirty="0" smtClean="0">
                <a:solidFill>
                  <a:srgbClr val="0070C0"/>
                </a:solidFill>
                <a:cs typeface="B Traffic" pitchFamily="2" charset="-78"/>
              </a:rPr>
              <a:t>مثلا : كار چقدر طول مي كشد ؟</a:t>
            </a:r>
          </a:p>
          <a:p>
            <a:r>
              <a:rPr lang="fa-IR" sz="2400" b="1" dirty="0" smtClean="0">
                <a:solidFill>
                  <a:srgbClr val="0070C0"/>
                </a:solidFill>
                <a:cs typeface="B Traffic" pitchFamily="2" charset="-78"/>
              </a:rPr>
              <a:t>  از كار در هفته چه ميزان كار بايد انتظار داشت ؟  </a:t>
            </a:r>
            <a:endParaRPr lang="en-US" sz="2400" b="1" dirty="0" smtClean="0">
              <a:solidFill>
                <a:srgbClr val="0070C0"/>
              </a:solidFill>
              <a:cs typeface="B Traffic" pitchFamily="2" charset="-78"/>
            </a:endParaRPr>
          </a:p>
          <a:p>
            <a:endParaRPr lang="en-US" sz="2400" b="1" dirty="0" smtClean="0">
              <a:solidFill>
                <a:srgbClr val="0070C0"/>
              </a:solidFill>
              <a:cs typeface="B Traffic" pitchFamily="2" charset="-78"/>
            </a:endParaRPr>
          </a:p>
          <a:p>
            <a:endParaRPr lang="en-US" sz="2400" b="1" dirty="0" smtClean="0">
              <a:solidFill>
                <a:srgbClr val="0070C0"/>
              </a:solidFill>
              <a:cs typeface="B Traffic" pitchFamily="2" charset="-78"/>
            </a:endParaRPr>
          </a:p>
          <a:p>
            <a:endParaRPr lang="fa-IR" sz="2400" b="1" dirty="0">
              <a:solidFill>
                <a:srgbClr val="0070C0"/>
              </a:solidFill>
              <a:cs typeface="B Traffic" pitchFamily="2" charset="-78"/>
            </a:endParaRPr>
          </a:p>
        </p:txBody>
      </p:sp>
      <p:sp>
        <p:nvSpPr>
          <p:cNvPr id="4" name="Rectangle 3"/>
          <p:cNvSpPr/>
          <p:nvPr/>
        </p:nvSpPr>
        <p:spPr>
          <a:xfrm>
            <a:off x="457200" y="3581400"/>
            <a:ext cx="8382000" cy="830997"/>
          </a:xfrm>
          <a:prstGeom prst="rect">
            <a:avLst/>
          </a:prstGeom>
        </p:spPr>
        <p:txBody>
          <a:bodyPr wrap="square">
            <a:spAutoFit/>
          </a:bodyPr>
          <a:lstStyle/>
          <a:p>
            <a:pPr algn="r" rtl="1">
              <a:buFont typeface="Wingdings" pitchFamily="2" charset="2"/>
              <a:buChar char="q"/>
            </a:pPr>
            <a:r>
              <a:rPr lang="fa-IR" sz="2400" b="1" dirty="0" smtClean="0">
                <a:cs typeface="B Traffic" pitchFamily="2" charset="-78"/>
              </a:rPr>
              <a:t> بكار گيري شيوه اي براي تعيين زمان لازم، جهت انجام فعاليتهاي خاص ، توسط انجام دهنده  واجد صلاحيت  و در سطح عملكرد </a:t>
            </a:r>
            <a:r>
              <a:rPr lang="fa-IR" sz="2400" b="1" dirty="0" smtClean="0">
                <a:cs typeface="B Traffic" pitchFamily="2" charset="-78"/>
              </a:rPr>
              <a:t>مطلوب. </a:t>
            </a:r>
            <a:endParaRPr lang="en-US" sz="2400" b="1" dirty="0">
              <a:cs typeface="B Traffic" pitchFamily="2" charset="-78"/>
            </a:endParaRPr>
          </a:p>
        </p:txBody>
      </p:sp>
      <p:sp>
        <p:nvSpPr>
          <p:cNvPr id="5" name="Text Box 2"/>
          <p:cNvSpPr txBox="1">
            <a:spLocks noChangeArrowheads="1"/>
          </p:cNvSpPr>
          <p:nvPr/>
        </p:nvSpPr>
        <p:spPr bwMode="auto">
          <a:xfrm>
            <a:off x="0" y="4876800"/>
            <a:ext cx="8763000" cy="1569660"/>
          </a:xfrm>
          <a:prstGeom prst="rect">
            <a:avLst/>
          </a:prstGeom>
          <a:noFill/>
          <a:ln w="9525">
            <a:noFill/>
            <a:miter lim="800000"/>
            <a:headEnd/>
            <a:tailEnd/>
          </a:ln>
          <a:effectLst/>
        </p:spPr>
        <p:txBody>
          <a:bodyPr wrap="square">
            <a:spAutoFit/>
          </a:bodyPr>
          <a:lstStyle/>
          <a:p>
            <a:pPr algn="r" rtl="1">
              <a:spcBef>
                <a:spcPct val="50000"/>
              </a:spcBef>
            </a:pPr>
            <a:r>
              <a:rPr lang="fa-IR" sz="2400" dirty="0" smtClean="0">
                <a:solidFill>
                  <a:srgbClr val="C00000"/>
                </a:solidFill>
                <a:ea typeface="Arial Unicode MS" pitchFamily="34" charset="-128"/>
                <a:cs typeface="B Yekan" pitchFamily="2" charset="-78"/>
              </a:rPr>
              <a:t>عواملی </a:t>
            </a:r>
            <a:r>
              <a:rPr lang="fa-IR" sz="2400" dirty="0">
                <a:solidFill>
                  <a:srgbClr val="C00000"/>
                </a:solidFill>
                <a:ea typeface="Arial Unicode MS" pitchFamily="34" charset="-128"/>
                <a:cs typeface="B Yekan" pitchFamily="2" charset="-78"/>
              </a:rPr>
              <a:t>که باعث می شود زمان پایه افزایش پیدا کند عبارت است از:</a:t>
            </a:r>
          </a:p>
          <a:p>
            <a:pPr algn="r" rtl="1">
              <a:spcBef>
                <a:spcPct val="50000"/>
              </a:spcBef>
            </a:pPr>
            <a:r>
              <a:rPr lang="fa-IR" sz="2400" dirty="0">
                <a:solidFill>
                  <a:srgbClr val="002060"/>
                </a:solidFill>
                <a:ea typeface="Arial Unicode MS" pitchFamily="34" charset="-128"/>
                <a:cs typeface="B Yekan" pitchFamily="2" charset="-78"/>
              </a:rPr>
              <a:t>1.عدم </a:t>
            </a:r>
            <a:r>
              <a:rPr lang="fa-IR" sz="2400" dirty="0" smtClean="0">
                <a:solidFill>
                  <a:srgbClr val="002060"/>
                </a:solidFill>
                <a:ea typeface="Arial Unicode MS" pitchFamily="34" charset="-128"/>
                <a:cs typeface="B Yekan" pitchFamily="2" charset="-78"/>
              </a:rPr>
              <a:t>استاندارد</a:t>
            </a:r>
            <a:r>
              <a:rPr lang="en-US" sz="2400" dirty="0" smtClean="0">
                <a:solidFill>
                  <a:srgbClr val="002060"/>
                </a:solidFill>
                <a:ea typeface="Arial Unicode MS" pitchFamily="34" charset="-128"/>
                <a:cs typeface="B Yekan" pitchFamily="2" charset="-78"/>
              </a:rPr>
              <a:t>    </a:t>
            </a:r>
            <a:r>
              <a:rPr lang="fa-IR" sz="2400" dirty="0" smtClean="0">
                <a:solidFill>
                  <a:srgbClr val="002060"/>
                </a:solidFill>
                <a:ea typeface="Arial Unicode MS" pitchFamily="34" charset="-128"/>
                <a:cs typeface="B Yekan" pitchFamily="2" charset="-78"/>
              </a:rPr>
              <a:t>2.فقدان مدیریت</a:t>
            </a:r>
            <a:r>
              <a:rPr lang="en-US" sz="2400" dirty="0" smtClean="0">
                <a:solidFill>
                  <a:srgbClr val="002060"/>
                </a:solidFill>
                <a:ea typeface="Arial Unicode MS" pitchFamily="34" charset="-128"/>
                <a:cs typeface="B Yekan" pitchFamily="2" charset="-78"/>
              </a:rPr>
              <a:t>       </a:t>
            </a:r>
            <a:r>
              <a:rPr lang="fa-IR" sz="2400" dirty="0" smtClean="0">
                <a:solidFill>
                  <a:srgbClr val="002060"/>
                </a:solidFill>
                <a:ea typeface="Arial Unicode MS" pitchFamily="34" charset="-128"/>
                <a:cs typeface="B Yekan" pitchFamily="2" charset="-78"/>
              </a:rPr>
              <a:t>3.چیدمان </a:t>
            </a:r>
            <a:r>
              <a:rPr lang="fa-IR" sz="2400" dirty="0">
                <a:solidFill>
                  <a:srgbClr val="002060"/>
                </a:solidFill>
                <a:ea typeface="Arial Unicode MS" pitchFamily="34" charset="-128"/>
                <a:cs typeface="B Yekan" pitchFamily="2" charset="-78"/>
              </a:rPr>
              <a:t>غلط وسایل</a:t>
            </a:r>
          </a:p>
          <a:p>
            <a:pPr algn="r" rtl="1">
              <a:spcBef>
                <a:spcPct val="50000"/>
              </a:spcBef>
            </a:pPr>
            <a:r>
              <a:rPr lang="fa-IR" sz="2400" dirty="0">
                <a:solidFill>
                  <a:srgbClr val="002060"/>
                </a:solidFill>
                <a:ea typeface="Arial Unicode MS" pitchFamily="34" charset="-128"/>
                <a:cs typeface="B Yekan" pitchFamily="2" charset="-78"/>
              </a:rPr>
              <a:t>4.بی حوصله </a:t>
            </a:r>
            <a:r>
              <a:rPr lang="fa-IR" sz="2400" dirty="0" smtClean="0">
                <a:solidFill>
                  <a:srgbClr val="002060"/>
                </a:solidFill>
                <a:ea typeface="Arial Unicode MS" pitchFamily="34" charset="-128"/>
                <a:cs typeface="B Yekan" pitchFamily="2" charset="-78"/>
              </a:rPr>
              <a:t>گی</a:t>
            </a:r>
            <a:r>
              <a:rPr lang="en-US" sz="2400" dirty="0" smtClean="0">
                <a:solidFill>
                  <a:srgbClr val="002060"/>
                </a:solidFill>
                <a:ea typeface="Arial Unicode MS" pitchFamily="34" charset="-128"/>
                <a:cs typeface="B Yekan" pitchFamily="2" charset="-78"/>
              </a:rPr>
              <a:t>      </a:t>
            </a:r>
            <a:r>
              <a:rPr lang="fa-IR" sz="2400" dirty="0" smtClean="0">
                <a:solidFill>
                  <a:srgbClr val="002060"/>
                </a:solidFill>
                <a:ea typeface="Arial Unicode MS" pitchFamily="34" charset="-128"/>
                <a:cs typeface="B Yekan" pitchFamily="2" charset="-78"/>
              </a:rPr>
              <a:t>5.شرایط </a:t>
            </a:r>
            <a:r>
              <a:rPr lang="fa-IR" sz="2400" dirty="0">
                <a:solidFill>
                  <a:srgbClr val="002060"/>
                </a:solidFill>
                <a:ea typeface="Arial Unicode MS" pitchFamily="34" charset="-128"/>
                <a:cs typeface="B Yekan" pitchFamily="2" charset="-78"/>
              </a:rPr>
              <a:t>نامناسب </a:t>
            </a:r>
            <a:r>
              <a:rPr lang="fa-IR" sz="2400" dirty="0" smtClean="0">
                <a:solidFill>
                  <a:srgbClr val="002060"/>
                </a:solidFill>
                <a:ea typeface="Arial Unicode MS" pitchFamily="34" charset="-128"/>
                <a:cs typeface="B Yekan" pitchFamily="2" charset="-78"/>
              </a:rPr>
              <a:t>کاری</a:t>
            </a:r>
            <a:r>
              <a:rPr lang="en-US" sz="2400" dirty="0" smtClean="0">
                <a:solidFill>
                  <a:srgbClr val="002060"/>
                </a:solidFill>
                <a:ea typeface="Arial Unicode MS" pitchFamily="34" charset="-128"/>
                <a:cs typeface="B Yekan" pitchFamily="2" charset="-78"/>
              </a:rPr>
              <a:t>     </a:t>
            </a:r>
            <a:r>
              <a:rPr lang="fa-IR" sz="2400" dirty="0" smtClean="0">
                <a:solidFill>
                  <a:srgbClr val="002060"/>
                </a:solidFill>
                <a:ea typeface="Arial Unicode MS" pitchFamily="34" charset="-128"/>
                <a:cs typeface="B Yekan" pitchFamily="2" charset="-78"/>
              </a:rPr>
              <a:t>6.روش </a:t>
            </a:r>
            <a:r>
              <a:rPr lang="fa-IR" sz="2400" dirty="0">
                <a:solidFill>
                  <a:srgbClr val="002060"/>
                </a:solidFill>
                <a:ea typeface="Arial Unicode MS" pitchFamily="34" charset="-128"/>
                <a:cs typeface="B Yekan" pitchFamily="2" charset="-78"/>
              </a:rPr>
              <a:t>نا صحیح انجام کار</a:t>
            </a:r>
            <a:r>
              <a:rPr lang="en-US" sz="2400" dirty="0">
                <a:solidFill>
                  <a:srgbClr val="002060"/>
                </a:solidFill>
                <a:ea typeface="Arial Unicode MS" pitchFamily="34" charset="-128"/>
                <a:cs typeface="B Yekan" pitchFamily="2" charset="-78"/>
              </a:rPr>
              <a:t> </a:t>
            </a:r>
            <a:endParaRPr lang="en-US" sz="2400" u="sng" dirty="0">
              <a:solidFill>
                <a:srgbClr val="002060"/>
              </a:solidFill>
              <a:ea typeface="Arial Unicode MS" pitchFamily="34" charset="-128"/>
              <a:cs typeface="B Yekan"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 calcmode="lin" valueType="num">
                                      <p:cBhvr additive="base">
                                        <p:cTn id="2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838200"/>
          </a:xfrm>
        </p:spPr>
        <p:txBody>
          <a:bodyPr>
            <a:normAutofit fontScale="90000"/>
          </a:bodyPr>
          <a:lstStyle/>
          <a:p>
            <a:r>
              <a:rPr lang="fa-IR" sz="6000" dirty="0" smtClean="0">
                <a:solidFill>
                  <a:srgbClr val="FFFF00"/>
                </a:solidFill>
                <a:cs typeface="B Traffic" pitchFamily="2" charset="-78"/>
              </a:rPr>
              <a:t>   مراحل زمان سنجي</a:t>
            </a:r>
            <a:endParaRPr lang="fa-IR" dirty="0">
              <a:solidFill>
                <a:srgbClr val="FFFF00"/>
              </a:solidFill>
              <a:cs typeface="B Traffic" pitchFamily="2" charset="-78"/>
            </a:endParaRPr>
          </a:p>
        </p:txBody>
      </p:sp>
      <p:sp>
        <p:nvSpPr>
          <p:cNvPr id="3" name="Subtitle 2"/>
          <p:cNvSpPr>
            <a:spLocks noGrp="1"/>
          </p:cNvSpPr>
          <p:nvPr>
            <p:ph type="subTitle" idx="1"/>
          </p:nvPr>
        </p:nvSpPr>
        <p:spPr>
          <a:xfrm>
            <a:off x="0" y="1066800"/>
            <a:ext cx="9144000" cy="5791200"/>
          </a:xfrm>
        </p:spPr>
        <p:txBody>
          <a:bodyPr>
            <a:normAutofit/>
          </a:bodyPr>
          <a:lstStyle/>
          <a:p>
            <a:endParaRPr lang="fa-IR" sz="3200" dirty="0" smtClean="0">
              <a:cs typeface="0 Badr" pitchFamily="2" charset="-78"/>
            </a:endParaRPr>
          </a:p>
          <a:p>
            <a:r>
              <a:rPr lang="fa-IR" sz="3200" dirty="0" smtClean="0">
                <a:cs typeface="0 Badr" pitchFamily="2" charset="-78"/>
              </a:rPr>
              <a:t>  </a:t>
            </a:r>
            <a:endParaRPr lang="en-US" sz="3200" dirty="0" smtClean="0">
              <a:cs typeface="0 Badr" pitchFamily="2" charset="-78"/>
            </a:endParaRPr>
          </a:p>
          <a:p>
            <a:endParaRPr lang="en-US" sz="3200" dirty="0" smtClean="0">
              <a:cs typeface="0 Badr" pitchFamily="2" charset="-78"/>
            </a:endParaRPr>
          </a:p>
          <a:p>
            <a:endParaRPr lang="en-US" sz="3200" dirty="0" smtClean="0">
              <a:cs typeface="0 Badr" pitchFamily="2" charset="-78"/>
            </a:endParaRPr>
          </a:p>
          <a:p>
            <a:endParaRPr lang="fa-IR" sz="3200" dirty="0">
              <a:cs typeface="0 Badr" pitchFamily="2" charset="-78"/>
            </a:endParaRPr>
          </a:p>
        </p:txBody>
      </p:sp>
      <p:sp>
        <p:nvSpPr>
          <p:cNvPr id="4" name="Horizontal Scroll 3"/>
          <p:cNvSpPr/>
          <p:nvPr/>
        </p:nvSpPr>
        <p:spPr>
          <a:xfrm>
            <a:off x="0" y="1066800"/>
            <a:ext cx="9144000" cy="1143000"/>
          </a:xfrm>
          <a:prstGeom prst="horizontalScroll">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a-IR" sz="2400" b="1" dirty="0" smtClean="0">
                <a:cs typeface="B Traffic" pitchFamily="2" charset="-78"/>
              </a:rPr>
              <a:t>1- انتخاب :      معين كردن كار مورد مطالعه و ارزيابي  </a:t>
            </a:r>
            <a:endParaRPr lang="fa-IR" sz="2400" b="1" dirty="0">
              <a:cs typeface="B Traffic" pitchFamily="2" charset="-78"/>
            </a:endParaRPr>
          </a:p>
        </p:txBody>
      </p:sp>
      <p:sp>
        <p:nvSpPr>
          <p:cNvPr id="5" name="Horizontal Scroll 4"/>
          <p:cNvSpPr/>
          <p:nvPr/>
        </p:nvSpPr>
        <p:spPr>
          <a:xfrm>
            <a:off x="0" y="2057400"/>
            <a:ext cx="9144000" cy="838200"/>
          </a:xfrm>
          <a:prstGeom prst="horizontalScroll">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fa-IR" sz="2400" b="1" dirty="0" smtClean="0">
                <a:cs typeface="B Traffic" pitchFamily="2" charset="-78"/>
              </a:rPr>
              <a:t>2- ثبت :    ياداشت برداري اطلاعات از زواياي مختلف </a:t>
            </a:r>
            <a:endParaRPr lang="fa-IR" sz="2400" b="1" dirty="0">
              <a:cs typeface="B Traffic" pitchFamily="2" charset="-78"/>
            </a:endParaRPr>
          </a:p>
        </p:txBody>
      </p:sp>
      <p:sp>
        <p:nvSpPr>
          <p:cNvPr id="6" name="Horizontal Scroll 5"/>
          <p:cNvSpPr/>
          <p:nvPr/>
        </p:nvSpPr>
        <p:spPr>
          <a:xfrm>
            <a:off x="0" y="2819400"/>
            <a:ext cx="9144000" cy="990600"/>
          </a:xfrm>
          <a:prstGeom prst="horizontalScroll">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a-IR" sz="3600" b="1" dirty="0" smtClean="0">
                <a:solidFill>
                  <a:schemeClr val="bg1"/>
                </a:solidFill>
                <a:cs typeface="0 Badr" pitchFamily="2" charset="-78"/>
              </a:rPr>
              <a:t>3- زمان سنجي:    سنجيدن دقيق هر مرحله از كار در </a:t>
            </a:r>
            <a:r>
              <a:rPr lang="fa-IR" sz="2400" b="1" dirty="0" smtClean="0">
                <a:solidFill>
                  <a:schemeClr val="bg1"/>
                </a:solidFill>
                <a:cs typeface="B Traffic" pitchFamily="2" charset="-78"/>
              </a:rPr>
              <a:t>چند</a:t>
            </a:r>
            <a:r>
              <a:rPr lang="fa-IR" sz="3600" b="1" dirty="0" smtClean="0">
                <a:solidFill>
                  <a:schemeClr val="bg1"/>
                </a:solidFill>
                <a:cs typeface="0 Badr" pitchFamily="2" charset="-78"/>
              </a:rPr>
              <a:t> دوره</a:t>
            </a:r>
            <a:endParaRPr lang="fa-IR" sz="2400" b="1" dirty="0">
              <a:solidFill>
                <a:schemeClr val="bg1"/>
              </a:solidFill>
              <a:cs typeface="0 Badr" pitchFamily="2" charset="-78"/>
            </a:endParaRPr>
          </a:p>
        </p:txBody>
      </p:sp>
      <p:sp>
        <p:nvSpPr>
          <p:cNvPr id="7" name="Horizontal Scroll 6"/>
          <p:cNvSpPr/>
          <p:nvPr/>
        </p:nvSpPr>
        <p:spPr>
          <a:xfrm>
            <a:off x="0" y="3733800"/>
            <a:ext cx="9144000" cy="990600"/>
          </a:xfrm>
          <a:prstGeom prst="horizontalScroll">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fa-IR" sz="2400" b="1" dirty="0" smtClean="0">
                <a:solidFill>
                  <a:srgbClr val="002060"/>
                </a:solidFill>
                <a:cs typeface="B Traffic" pitchFamily="2" charset="-78"/>
              </a:rPr>
              <a:t>4- بررسي :       شناسايي كارهاي موثر از غير موثر                   </a:t>
            </a:r>
            <a:endParaRPr lang="fa-IR" sz="2400" b="1" dirty="0">
              <a:solidFill>
                <a:srgbClr val="002060"/>
              </a:solidFill>
              <a:cs typeface="B Traffic" pitchFamily="2" charset="-78"/>
            </a:endParaRPr>
          </a:p>
        </p:txBody>
      </p:sp>
      <p:sp>
        <p:nvSpPr>
          <p:cNvPr id="8" name="Horizontal Scroll 7"/>
          <p:cNvSpPr/>
          <p:nvPr/>
        </p:nvSpPr>
        <p:spPr>
          <a:xfrm>
            <a:off x="0" y="4724400"/>
            <a:ext cx="9144000" cy="990600"/>
          </a:xfrm>
          <a:prstGeom prst="horizontalScroll">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fa-IR" sz="2400" b="1" dirty="0" smtClean="0">
                <a:solidFill>
                  <a:srgbClr val="002060"/>
                </a:solidFill>
                <a:cs typeface="B Traffic" pitchFamily="2" charset="-78"/>
              </a:rPr>
              <a:t>5- جمع بندي:رسيدن به يك زمان كلي براي مجموعه عمليات   </a:t>
            </a:r>
            <a:endParaRPr lang="fa-IR" sz="2400" b="1" dirty="0">
              <a:solidFill>
                <a:srgbClr val="002060"/>
              </a:solidFill>
              <a:cs typeface="B Traffic" pitchFamily="2" charset="-78"/>
            </a:endParaRPr>
          </a:p>
        </p:txBody>
      </p:sp>
      <p:sp>
        <p:nvSpPr>
          <p:cNvPr id="9" name="Horizontal Scroll 8"/>
          <p:cNvSpPr/>
          <p:nvPr/>
        </p:nvSpPr>
        <p:spPr>
          <a:xfrm>
            <a:off x="0" y="5562600"/>
            <a:ext cx="9144000" cy="1295400"/>
          </a:xfrm>
          <a:prstGeom prst="horizontalScroll">
            <a:avLst/>
          </a:prstGeom>
        </p:spPr>
        <p:style>
          <a:lnRef idx="1">
            <a:schemeClr val="accent5"/>
          </a:lnRef>
          <a:fillRef idx="3">
            <a:schemeClr val="accent5"/>
          </a:fillRef>
          <a:effectRef idx="2">
            <a:schemeClr val="accent5"/>
          </a:effectRef>
          <a:fontRef idx="minor">
            <a:schemeClr val="lt1"/>
          </a:fontRef>
        </p:style>
        <p:txBody>
          <a:bodyPr rtlCol="1" anchor="ctr"/>
          <a:lstStyle/>
          <a:p>
            <a:pPr algn="ctr"/>
            <a:r>
              <a:rPr lang="fa-IR" sz="2400" b="1" dirty="0" smtClean="0">
                <a:solidFill>
                  <a:schemeClr val="bg1"/>
                </a:solidFill>
                <a:cs typeface="B Traffic" pitchFamily="2" charset="-78"/>
              </a:rPr>
              <a:t>6- تعريف : بيان دقيق فعاليتها و زمان استاندارد هر كار </a:t>
            </a:r>
            <a:endParaRPr lang="fa-IR" sz="2400" b="1" dirty="0">
              <a:solidFill>
                <a:schemeClr val="bg1"/>
              </a:solidFill>
              <a:cs typeface="B Traffic" pitchFamily="2" charset="-78"/>
            </a:endParaRPr>
          </a:p>
        </p:txBody>
      </p:sp>
      <p:sp>
        <p:nvSpPr>
          <p:cNvPr id="11" name="Subtitle 2"/>
          <p:cNvSpPr txBox="1">
            <a:spLocks/>
          </p:cNvSpPr>
          <p:nvPr/>
        </p:nvSpPr>
        <p:spPr>
          <a:xfrm>
            <a:off x="152400" y="1219200"/>
            <a:ext cx="9144000" cy="5791200"/>
          </a:xfrm>
          <a:prstGeom prst="rect">
            <a:avLst/>
          </a:prstGeom>
        </p:spPr>
        <p:txBody>
          <a:bodyPr vert="horz" lIns="0" rIns="18288">
            <a:normAutofit/>
          </a:bodyPr>
          <a:lstStyle/>
          <a:p>
            <a:pPr marL="0" marR="45720" lvl="0" indent="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fa-IR" sz="3200" b="0" i="0" u="none" strike="noStrike" kern="1200" cap="none" spc="0" normalizeH="0" baseline="0" noProof="0" smtClean="0">
              <a:ln>
                <a:noFill/>
              </a:ln>
              <a:solidFill>
                <a:schemeClr val="tx1"/>
              </a:solidFill>
              <a:effectLst/>
              <a:uLnTx/>
              <a:uFillTx/>
              <a:latin typeface="+mn-lt"/>
              <a:ea typeface="+mn-ea"/>
              <a:cs typeface="0 Badr" pitchFamily="2" charset="-78"/>
            </a:endParaRPr>
          </a:p>
          <a:p>
            <a:pPr marL="0" marR="45720" lvl="0" indent="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r>
              <a:rPr kumimoji="0" lang="fa-IR" sz="3200" b="0" i="0" u="none" strike="noStrike" kern="1200" cap="none" spc="0" normalizeH="0" baseline="0" noProof="0" smtClean="0">
                <a:ln>
                  <a:noFill/>
                </a:ln>
                <a:solidFill>
                  <a:schemeClr val="tx1"/>
                </a:solidFill>
                <a:effectLst/>
                <a:uLnTx/>
                <a:uFillTx/>
                <a:latin typeface="+mn-lt"/>
                <a:ea typeface="+mn-ea"/>
                <a:cs typeface="0 Badr" pitchFamily="2" charset="-78"/>
              </a:rPr>
              <a:t>  </a:t>
            </a:r>
            <a:endParaRPr kumimoji="0" lang="en-US" sz="3200" b="0" i="0" u="none" strike="noStrike" kern="1200" cap="none" spc="0" normalizeH="0" baseline="0" noProof="0" dirty="0" smtClean="0">
              <a:ln>
                <a:noFill/>
              </a:ln>
              <a:solidFill>
                <a:schemeClr val="tx1"/>
              </a:solidFill>
              <a:effectLst/>
              <a:uLnTx/>
              <a:uFillTx/>
              <a:latin typeface="+mn-lt"/>
              <a:ea typeface="+mn-ea"/>
              <a:cs typeface="0 Badr" pitchFamily="2" charset="-78"/>
            </a:endParaRPr>
          </a:p>
          <a:p>
            <a:pPr marL="0" marR="45720" lvl="0" indent="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0 Badr" pitchFamily="2" charset="-78"/>
            </a:endParaRPr>
          </a:p>
          <a:p>
            <a:pPr marL="0" marR="45720" lvl="0" indent="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0 Badr" pitchFamily="2" charset="-78"/>
            </a:endParaRPr>
          </a:p>
          <a:p>
            <a:pPr marL="0" marR="45720" lvl="0" indent="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fa-IR" sz="3200" b="0" i="0" u="none" strike="noStrike" kern="1200" cap="none" spc="0" normalizeH="0" baseline="0" noProof="0" dirty="0">
              <a:ln>
                <a:noFill/>
              </a:ln>
              <a:solidFill>
                <a:schemeClr val="tx1"/>
              </a:solidFill>
              <a:effectLst/>
              <a:uLnTx/>
              <a:uFillTx/>
              <a:latin typeface="+mn-lt"/>
              <a:ea typeface="+mn-ea"/>
              <a:cs typeface="0 Badr" pitchFamily="2" charset="-78"/>
            </a:endParaRPr>
          </a:p>
        </p:txBody>
      </p:sp>
      <p:sp>
        <p:nvSpPr>
          <p:cNvPr id="12" name="Subtitle 2"/>
          <p:cNvSpPr txBox="1">
            <a:spLocks/>
          </p:cNvSpPr>
          <p:nvPr/>
        </p:nvSpPr>
        <p:spPr>
          <a:xfrm>
            <a:off x="304800" y="1371600"/>
            <a:ext cx="9144000" cy="5791200"/>
          </a:xfrm>
          <a:prstGeom prst="rect">
            <a:avLst/>
          </a:prstGeom>
        </p:spPr>
        <p:txBody>
          <a:bodyPr vert="horz" lIns="0" rIns="18288">
            <a:normAutofit/>
          </a:bodyPr>
          <a:lstStyle/>
          <a:p>
            <a:pPr marL="0" marR="45720" lvl="0" indent="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fa-IR" sz="3200" b="0" i="0" u="none" strike="noStrike" kern="1200" cap="none" spc="0" normalizeH="0" baseline="0" noProof="0" smtClean="0">
              <a:ln>
                <a:noFill/>
              </a:ln>
              <a:solidFill>
                <a:schemeClr val="tx1"/>
              </a:solidFill>
              <a:effectLst/>
              <a:uLnTx/>
              <a:uFillTx/>
              <a:latin typeface="+mn-lt"/>
              <a:ea typeface="+mn-ea"/>
              <a:cs typeface="0 Badr" pitchFamily="2" charset="-78"/>
            </a:endParaRPr>
          </a:p>
          <a:p>
            <a:pPr marL="0" marR="45720" lvl="0" indent="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r>
              <a:rPr kumimoji="0" lang="fa-IR" sz="3200" b="0" i="0" u="none" strike="noStrike" kern="1200" cap="none" spc="0" normalizeH="0" baseline="0" noProof="0" smtClean="0">
                <a:ln>
                  <a:noFill/>
                </a:ln>
                <a:solidFill>
                  <a:schemeClr val="tx1"/>
                </a:solidFill>
                <a:effectLst/>
                <a:uLnTx/>
                <a:uFillTx/>
                <a:latin typeface="+mn-lt"/>
                <a:ea typeface="+mn-ea"/>
                <a:cs typeface="0 Badr" pitchFamily="2" charset="-78"/>
              </a:rPr>
              <a:t>  </a:t>
            </a:r>
            <a:endParaRPr kumimoji="0" lang="en-US" sz="3200" b="0" i="0" u="none" strike="noStrike" kern="1200" cap="none" spc="0" normalizeH="0" baseline="0" noProof="0" dirty="0" smtClean="0">
              <a:ln>
                <a:noFill/>
              </a:ln>
              <a:solidFill>
                <a:schemeClr val="tx1"/>
              </a:solidFill>
              <a:effectLst/>
              <a:uLnTx/>
              <a:uFillTx/>
              <a:latin typeface="+mn-lt"/>
              <a:ea typeface="+mn-ea"/>
              <a:cs typeface="0 Badr" pitchFamily="2" charset="-78"/>
            </a:endParaRPr>
          </a:p>
          <a:p>
            <a:pPr marL="0" marR="45720" lvl="0" indent="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0 Badr" pitchFamily="2" charset="-78"/>
            </a:endParaRPr>
          </a:p>
          <a:p>
            <a:pPr marL="0" marR="45720" lvl="0" indent="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0 Badr" pitchFamily="2" charset="-78"/>
            </a:endParaRPr>
          </a:p>
          <a:p>
            <a:pPr marL="0" marR="45720" lvl="0" indent="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fa-IR" sz="3200" b="0" i="0" u="none" strike="noStrike" kern="1200" cap="none" spc="0" normalizeH="0" baseline="0" noProof="0" dirty="0">
              <a:ln>
                <a:noFill/>
              </a:ln>
              <a:solidFill>
                <a:schemeClr val="tx1"/>
              </a:solidFill>
              <a:effectLst/>
              <a:uLnTx/>
              <a:uFillTx/>
              <a:latin typeface="+mn-lt"/>
              <a:ea typeface="+mn-ea"/>
              <a:cs typeface="0 Badr"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additive="base">
                                        <p:cTn id="7" dur="500" fill="hold"/>
                                        <p:tgtEl>
                                          <p:spTgt spid="4">
                                            <p:bg/>
                                          </p:spTgt>
                                        </p:tgtEl>
                                        <p:attrNameLst>
                                          <p:attrName>ppt_x</p:attrName>
                                        </p:attrNameLst>
                                      </p:cBhvr>
                                      <p:tavLst>
                                        <p:tav tm="0">
                                          <p:val>
                                            <p:strVal val="#ppt_x"/>
                                          </p:val>
                                        </p:tav>
                                        <p:tav tm="100000">
                                          <p:val>
                                            <p:strVal val="#ppt_x"/>
                                          </p:val>
                                        </p:tav>
                                      </p:tavLst>
                                    </p:anim>
                                    <p:anim calcmode="lin" valueType="num">
                                      <p:cBhvr additive="base">
                                        <p:cTn id="8" dur="500" fill="hold"/>
                                        <p:tgtEl>
                                          <p:spTgt spid="4">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5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bg/>
                                          </p:spTgt>
                                        </p:tgtEl>
                                        <p:attrNameLst>
                                          <p:attrName>style.visibility</p:attrName>
                                        </p:attrNameLst>
                                      </p:cBhvr>
                                      <p:to>
                                        <p:strVal val="visible"/>
                                      </p:to>
                                    </p:set>
                                    <p:anim calcmode="lin" valueType="num">
                                      <p:cBhvr additive="base">
                                        <p:cTn id="31" dur="500" fill="hold"/>
                                        <p:tgtEl>
                                          <p:spTgt spid="6">
                                            <p:bg/>
                                          </p:spTgt>
                                        </p:tgtEl>
                                        <p:attrNameLst>
                                          <p:attrName>ppt_x</p:attrName>
                                        </p:attrNameLst>
                                      </p:cBhvr>
                                      <p:tavLst>
                                        <p:tav tm="0">
                                          <p:val>
                                            <p:strVal val="#ppt_x"/>
                                          </p:val>
                                        </p:tav>
                                        <p:tav tm="100000">
                                          <p:val>
                                            <p:strVal val="#ppt_x"/>
                                          </p:val>
                                        </p:tav>
                                      </p:tavLst>
                                    </p:anim>
                                    <p:anim calcmode="lin" valueType="num">
                                      <p:cBhvr additive="base">
                                        <p:cTn id="32" dur="5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 calcmode="lin" valueType="num">
                                      <p:cBhvr additive="base">
                                        <p:cTn id="3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
                                            <p:bg/>
                                          </p:spTgt>
                                        </p:tgtEl>
                                        <p:attrNameLst>
                                          <p:attrName>style.visibility</p:attrName>
                                        </p:attrNameLst>
                                      </p:cBhvr>
                                      <p:to>
                                        <p:strVal val="visible"/>
                                      </p:to>
                                    </p:set>
                                    <p:anim calcmode="lin" valueType="num">
                                      <p:cBhvr additive="base">
                                        <p:cTn id="43" dur="500" fill="hold"/>
                                        <p:tgtEl>
                                          <p:spTgt spid="7">
                                            <p:bg/>
                                          </p:spTgt>
                                        </p:tgtEl>
                                        <p:attrNameLst>
                                          <p:attrName>ppt_x</p:attrName>
                                        </p:attrNameLst>
                                      </p:cBhvr>
                                      <p:tavLst>
                                        <p:tav tm="0">
                                          <p:val>
                                            <p:strVal val="#ppt_x"/>
                                          </p:val>
                                        </p:tav>
                                        <p:tav tm="100000">
                                          <p:val>
                                            <p:strVal val="#ppt_x"/>
                                          </p:val>
                                        </p:tav>
                                      </p:tavLst>
                                    </p:anim>
                                    <p:anim calcmode="lin" valueType="num">
                                      <p:cBhvr additive="base">
                                        <p:cTn id="44" dur="500" fill="hold"/>
                                        <p:tgtEl>
                                          <p:spTgt spid="7">
                                            <p:bg/>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
                                            <p:txEl>
                                              <p:pRg st="0" end="0"/>
                                            </p:txEl>
                                          </p:spTgt>
                                        </p:tgtEl>
                                        <p:attrNameLst>
                                          <p:attrName>style.visibility</p:attrName>
                                        </p:attrNameLst>
                                      </p:cBhvr>
                                      <p:to>
                                        <p:strVal val="visible"/>
                                      </p:to>
                                    </p:set>
                                    <p:anim calcmode="lin" valueType="num">
                                      <p:cBhvr additive="base">
                                        <p:cTn id="4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8">
                                            <p:bg/>
                                          </p:spTgt>
                                        </p:tgtEl>
                                        <p:attrNameLst>
                                          <p:attrName>style.visibility</p:attrName>
                                        </p:attrNameLst>
                                      </p:cBhvr>
                                      <p:to>
                                        <p:strVal val="visible"/>
                                      </p:to>
                                    </p:set>
                                    <p:anim calcmode="lin" valueType="num">
                                      <p:cBhvr additive="base">
                                        <p:cTn id="55" dur="500" fill="hold"/>
                                        <p:tgtEl>
                                          <p:spTgt spid="8">
                                            <p:bg/>
                                          </p:spTgt>
                                        </p:tgtEl>
                                        <p:attrNameLst>
                                          <p:attrName>ppt_x</p:attrName>
                                        </p:attrNameLst>
                                      </p:cBhvr>
                                      <p:tavLst>
                                        <p:tav tm="0">
                                          <p:val>
                                            <p:strVal val="#ppt_x"/>
                                          </p:val>
                                        </p:tav>
                                        <p:tav tm="100000">
                                          <p:val>
                                            <p:strVal val="#ppt_x"/>
                                          </p:val>
                                        </p:tav>
                                      </p:tavLst>
                                    </p:anim>
                                    <p:anim calcmode="lin" valueType="num">
                                      <p:cBhvr additive="base">
                                        <p:cTn id="56" dur="500" fill="hold"/>
                                        <p:tgtEl>
                                          <p:spTgt spid="8">
                                            <p:bg/>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8">
                                            <p:txEl>
                                              <p:pRg st="0" end="0"/>
                                            </p:txEl>
                                          </p:spTgt>
                                        </p:tgtEl>
                                        <p:attrNameLst>
                                          <p:attrName>style.visibility</p:attrName>
                                        </p:attrNameLst>
                                      </p:cBhvr>
                                      <p:to>
                                        <p:strVal val="visible"/>
                                      </p:to>
                                    </p:set>
                                    <p:anim calcmode="lin" valueType="num">
                                      <p:cBhvr additive="base">
                                        <p:cTn id="61"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9">
                                            <p:bg/>
                                          </p:spTgt>
                                        </p:tgtEl>
                                        <p:attrNameLst>
                                          <p:attrName>style.visibility</p:attrName>
                                        </p:attrNameLst>
                                      </p:cBhvr>
                                      <p:to>
                                        <p:strVal val="visible"/>
                                      </p:to>
                                    </p:set>
                                    <p:anim calcmode="lin" valueType="num">
                                      <p:cBhvr additive="base">
                                        <p:cTn id="67" dur="500" fill="hold"/>
                                        <p:tgtEl>
                                          <p:spTgt spid="9">
                                            <p:bg/>
                                          </p:spTgt>
                                        </p:tgtEl>
                                        <p:attrNameLst>
                                          <p:attrName>ppt_x</p:attrName>
                                        </p:attrNameLst>
                                      </p:cBhvr>
                                      <p:tavLst>
                                        <p:tav tm="0">
                                          <p:val>
                                            <p:strVal val="#ppt_x"/>
                                          </p:val>
                                        </p:tav>
                                        <p:tav tm="100000">
                                          <p:val>
                                            <p:strVal val="#ppt_x"/>
                                          </p:val>
                                        </p:tav>
                                      </p:tavLst>
                                    </p:anim>
                                    <p:anim calcmode="lin" valueType="num">
                                      <p:cBhvr additive="base">
                                        <p:cTn id="68" dur="500" fill="hold"/>
                                        <p:tgtEl>
                                          <p:spTgt spid="9">
                                            <p:bg/>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9">
                                            <p:txEl>
                                              <p:pRg st="0" end="0"/>
                                            </p:txEl>
                                          </p:spTgt>
                                        </p:tgtEl>
                                        <p:attrNameLst>
                                          <p:attrName>style.visibility</p:attrName>
                                        </p:attrNameLst>
                                      </p:cBhvr>
                                      <p:to>
                                        <p:strVal val="visible"/>
                                      </p:to>
                                    </p:set>
                                    <p:anim calcmode="lin" valueType="num">
                                      <p:cBhvr additive="base">
                                        <p:cTn id="73"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P spid="5" grpId="0" build="p" animBg="1"/>
      <p:bldP spid="6" grpId="0" build="p" animBg="1"/>
      <p:bldP spid="7" grpId="0" build="p" animBg="1"/>
      <p:bldP spid="8" grpId="0" build="p" animBg="1"/>
      <p:bldP spid="9"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lstStyle/>
          <a:p>
            <a:r>
              <a:rPr lang="fa-IR" dirty="0" smtClean="0">
                <a:solidFill>
                  <a:srgbClr val="FFFF00"/>
                </a:solidFill>
                <a:cs typeface="B Traffic" pitchFamily="2" charset="-78"/>
              </a:rPr>
              <a:t>         زمان استاندارد </a:t>
            </a:r>
            <a:endParaRPr lang="fa-IR" dirty="0">
              <a:solidFill>
                <a:srgbClr val="FFFF00"/>
              </a:solidFill>
              <a:cs typeface="B Traffic" pitchFamily="2" charset="-78"/>
            </a:endParaRPr>
          </a:p>
        </p:txBody>
      </p:sp>
      <p:sp>
        <p:nvSpPr>
          <p:cNvPr id="3" name="Subtitle 2"/>
          <p:cNvSpPr>
            <a:spLocks noGrp="1"/>
          </p:cNvSpPr>
          <p:nvPr>
            <p:ph type="subTitle" idx="1"/>
          </p:nvPr>
        </p:nvSpPr>
        <p:spPr>
          <a:xfrm>
            <a:off x="0" y="1066800"/>
            <a:ext cx="8839200" cy="5791200"/>
          </a:xfrm>
        </p:spPr>
        <p:txBody>
          <a:bodyPr>
            <a:normAutofit/>
          </a:bodyPr>
          <a:lstStyle/>
          <a:p>
            <a:pPr>
              <a:buFont typeface="Wingdings" pitchFamily="2" charset="2"/>
              <a:buChar char="q"/>
            </a:pPr>
            <a:r>
              <a:rPr lang="fa-IR" sz="2800" b="1" dirty="0" smtClean="0">
                <a:solidFill>
                  <a:srgbClr val="0070C0"/>
                </a:solidFill>
                <a:cs typeface="+mj-cs"/>
              </a:rPr>
              <a:t>    مقدار زماني كه با احتساب بازدهي صدرصد براي كارگر ضمن منظور داشتن وقفه ها وتاخير هاي  اجتناب ناپذيرحين كارنظير استراحت ،رفع خستگي،  ناهارخوردن ،و... در كار مصرف شده است .  </a:t>
            </a:r>
          </a:p>
          <a:p>
            <a:pPr>
              <a:buFont typeface="Wingdings" pitchFamily="2" charset="2"/>
              <a:buChar char="q"/>
            </a:pPr>
            <a:r>
              <a:rPr lang="fa-IR" sz="2800" b="1" dirty="0" smtClean="0">
                <a:solidFill>
                  <a:srgbClr val="0070C0"/>
                </a:solidFill>
                <a:cs typeface="+mj-cs"/>
              </a:rPr>
              <a:t> </a:t>
            </a:r>
            <a:r>
              <a:rPr lang="fa-IR" sz="2800" b="1" dirty="0" smtClean="0">
                <a:solidFill>
                  <a:srgbClr val="FFFF00"/>
                </a:solidFill>
                <a:cs typeface="+mj-cs"/>
              </a:rPr>
              <a:t>  </a:t>
            </a:r>
            <a:r>
              <a:rPr lang="fa-IR" sz="2800" b="1" dirty="0" smtClean="0">
                <a:solidFill>
                  <a:srgbClr val="FF0000"/>
                </a:solidFill>
                <a:cs typeface="+mj-cs"/>
              </a:rPr>
              <a:t>بعبارت ديگر : </a:t>
            </a:r>
          </a:p>
          <a:p>
            <a:r>
              <a:rPr lang="fa-IR" sz="2800" b="1" dirty="0" smtClean="0">
                <a:solidFill>
                  <a:srgbClr val="FFFF00"/>
                </a:solidFill>
                <a:cs typeface="+mj-cs"/>
              </a:rPr>
              <a:t> </a:t>
            </a:r>
            <a:r>
              <a:rPr lang="fa-IR" sz="2800" b="1" dirty="0" smtClean="0">
                <a:solidFill>
                  <a:schemeClr val="tx1">
                    <a:lumMod val="85000"/>
                  </a:schemeClr>
                </a:solidFill>
                <a:cs typeface="+mj-cs"/>
              </a:rPr>
              <a:t>زماني كه كل كار بايد طي آن با كارايي استاندارد انجام شود .</a:t>
            </a:r>
          </a:p>
          <a:p>
            <a:endParaRPr lang="en-US" sz="2800" b="1" dirty="0" smtClean="0">
              <a:solidFill>
                <a:schemeClr val="tx1">
                  <a:lumMod val="85000"/>
                </a:schemeClr>
              </a:solidFill>
              <a:cs typeface="+mj-cs"/>
            </a:endParaRPr>
          </a:p>
          <a:p>
            <a:pPr>
              <a:buFont typeface="Wingdings" pitchFamily="2" charset="2"/>
              <a:buChar char="q"/>
            </a:pPr>
            <a:r>
              <a:rPr lang="fa-IR" sz="2800" b="1" dirty="0" smtClean="0">
                <a:solidFill>
                  <a:srgbClr val="FF0000"/>
                </a:solidFill>
                <a:cs typeface="+mj-cs"/>
              </a:rPr>
              <a:t>              محاسبه زمان استاندارد .</a:t>
            </a:r>
            <a:endParaRPr lang="en-US" sz="2800" b="1" dirty="0" smtClean="0">
              <a:solidFill>
                <a:srgbClr val="FF0000"/>
              </a:solidFill>
              <a:cs typeface="+mj-cs"/>
            </a:endParaRPr>
          </a:p>
          <a:p>
            <a:r>
              <a:rPr lang="fa-IR" sz="2800" b="1" dirty="0" smtClean="0">
                <a:cs typeface="+mj-cs"/>
              </a:rPr>
              <a:t>  </a:t>
            </a:r>
            <a:endParaRPr lang="fa-IR" sz="2800" b="1" dirty="0">
              <a:cs typeface="+mj-cs"/>
            </a:endParaRPr>
          </a:p>
        </p:txBody>
      </p:sp>
      <p:sp>
        <p:nvSpPr>
          <p:cNvPr id="4" name="Flowchart: Punched Tape 3"/>
          <p:cNvSpPr/>
          <p:nvPr/>
        </p:nvSpPr>
        <p:spPr>
          <a:xfrm>
            <a:off x="0" y="5410200"/>
            <a:ext cx="8839200" cy="1185672"/>
          </a:xfrm>
          <a:prstGeom prst="flowChartPunchedTape">
            <a:avLst/>
          </a:prstGeom>
        </p:spPr>
        <p:style>
          <a:lnRef idx="1">
            <a:schemeClr val="accent5"/>
          </a:lnRef>
          <a:fillRef idx="2">
            <a:schemeClr val="accent5"/>
          </a:fillRef>
          <a:effectRef idx="1">
            <a:schemeClr val="accent5"/>
          </a:effectRef>
          <a:fontRef idx="minor">
            <a:schemeClr val="dk1"/>
          </a:fontRef>
        </p:style>
        <p:txBody>
          <a:bodyPr rtlCol="1" anchor="ctr"/>
          <a:lstStyle/>
          <a:p>
            <a:r>
              <a:rPr lang="fa-IR" sz="2800" b="1" dirty="0" smtClean="0">
                <a:solidFill>
                  <a:srgbClr val="002060"/>
                </a:solidFill>
                <a:cs typeface="B Traffic" pitchFamily="2" charset="-78"/>
              </a:rPr>
              <a:t>زمان بيكاري       +   زمان نرمال       =       زمان استاندارد </a:t>
            </a:r>
            <a:endParaRPr lang="en-US" sz="2800" b="1" dirty="0" smtClean="0">
              <a:solidFill>
                <a:srgbClr val="002060"/>
              </a:solidFill>
              <a:cs typeface="B Traffic"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bg/>
                                          </p:spTgt>
                                        </p:tgtEl>
                                        <p:attrNameLst>
                                          <p:attrName>style.visibility</p:attrName>
                                        </p:attrNameLst>
                                      </p:cBhvr>
                                      <p:to>
                                        <p:strVal val="visible"/>
                                      </p:to>
                                    </p:set>
                                    <p:anim calcmode="lin" valueType="num">
                                      <p:cBhvr additive="base">
                                        <p:cTn id="37" dur="500" fill="hold"/>
                                        <p:tgtEl>
                                          <p:spTgt spid="4">
                                            <p:bg/>
                                          </p:spTgt>
                                        </p:tgtEl>
                                        <p:attrNameLst>
                                          <p:attrName>ppt_x</p:attrName>
                                        </p:attrNameLst>
                                      </p:cBhvr>
                                      <p:tavLst>
                                        <p:tav tm="0">
                                          <p:val>
                                            <p:strVal val="#ppt_x"/>
                                          </p:val>
                                        </p:tav>
                                        <p:tav tm="100000">
                                          <p:val>
                                            <p:strVal val="#ppt_x"/>
                                          </p:val>
                                        </p:tav>
                                      </p:tavLst>
                                    </p:anim>
                                    <p:anim calcmode="lin" valueType="num">
                                      <p:cBhvr additive="base">
                                        <p:cTn id="38" dur="500" fill="hold"/>
                                        <p:tgtEl>
                                          <p:spTgt spid="4">
                                            <p:bg/>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0" end="0"/>
                                            </p:txEl>
                                          </p:spTgt>
                                        </p:tgtEl>
                                        <p:attrNameLst>
                                          <p:attrName>style.visibility</p:attrName>
                                        </p:attrNameLst>
                                      </p:cBhvr>
                                      <p:to>
                                        <p:strVal val="visible"/>
                                      </p:to>
                                    </p:set>
                                    <p:anim calcmode="lin" valueType="num">
                                      <p:cBhvr additive="base">
                                        <p:cTn id="4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normAutofit/>
          </a:bodyPr>
          <a:lstStyle/>
          <a:p>
            <a:r>
              <a:rPr lang="fa-IR" dirty="0" smtClean="0">
                <a:solidFill>
                  <a:srgbClr val="FFFF00"/>
                </a:solidFill>
                <a:cs typeface="B Traffic" pitchFamily="2" charset="-78"/>
              </a:rPr>
              <a:t>        زمان بيكاري مجاز </a:t>
            </a:r>
            <a:endParaRPr lang="fa-IR" dirty="0">
              <a:solidFill>
                <a:srgbClr val="FFFF00"/>
              </a:solidFill>
              <a:cs typeface="B Traffic" pitchFamily="2" charset="-78"/>
            </a:endParaRPr>
          </a:p>
        </p:txBody>
      </p:sp>
      <p:sp>
        <p:nvSpPr>
          <p:cNvPr id="3" name="Subtitle 2"/>
          <p:cNvSpPr>
            <a:spLocks noGrp="1"/>
          </p:cNvSpPr>
          <p:nvPr>
            <p:ph type="subTitle" idx="1"/>
          </p:nvPr>
        </p:nvSpPr>
        <p:spPr>
          <a:xfrm>
            <a:off x="381000" y="990600"/>
            <a:ext cx="8458200" cy="5638800"/>
          </a:xfrm>
        </p:spPr>
        <p:txBody>
          <a:bodyPr>
            <a:noAutofit/>
          </a:bodyPr>
          <a:lstStyle/>
          <a:p>
            <a:endParaRPr lang="fa-IR" sz="4800" dirty="0" smtClean="0">
              <a:solidFill>
                <a:srgbClr val="0070C0"/>
              </a:solidFill>
              <a:cs typeface="B Traffic" pitchFamily="2" charset="-78"/>
            </a:endParaRPr>
          </a:p>
          <a:p>
            <a:pPr>
              <a:buFont typeface="Wingdings" pitchFamily="2" charset="2"/>
              <a:buChar char="q"/>
            </a:pPr>
            <a:r>
              <a:rPr lang="fa-IR" sz="4800" dirty="0" smtClean="0">
                <a:solidFill>
                  <a:srgbClr val="0070C0"/>
                </a:solidFill>
                <a:cs typeface="B Traffic" pitchFamily="2" charset="-78"/>
              </a:rPr>
              <a:t>  زمان است كه علاوه </a:t>
            </a:r>
            <a:r>
              <a:rPr lang="fa-IR" sz="4800" dirty="0" smtClean="0">
                <a:solidFill>
                  <a:srgbClr val="0070C0"/>
                </a:solidFill>
                <a:cs typeface="B Traffic" pitchFamily="2" charset="-78"/>
              </a:rPr>
              <a:t>برزمان نرمال،  </a:t>
            </a:r>
            <a:r>
              <a:rPr lang="fa-IR" sz="4800" dirty="0" smtClean="0">
                <a:solidFill>
                  <a:srgbClr val="0070C0"/>
                </a:solidFill>
                <a:cs typeface="B Traffic" pitchFamily="2" charset="-78"/>
              </a:rPr>
              <a:t>در صدد دادن فرصتي به </a:t>
            </a:r>
            <a:r>
              <a:rPr lang="fa-IR" sz="4800" dirty="0" smtClean="0">
                <a:solidFill>
                  <a:srgbClr val="0070C0"/>
                </a:solidFill>
                <a:cs typeface="B Traffic" pitchFamily="2" charset="-78"/>
              </a:rPr>
              <a:t>كارگر </a:t>
            </a:r>
            <a:r>
              <a:rPr lang="fa-IR" sz="4800" dirty="0" smtClean="0">
                <a:solidFill>
                  <a:srgbClr val="0070C0"/>
                </a:solidFill>
                <a:cs typeface="B Traffic" pitchFamily="2" charset="-78"/>
              </a:rPr>
              <a:t>براي </a:t>
            </a:r>
            <a:r>
              <a:rPr lang="fa-IR" sz="4800" dirty="0" smtClean="0">
                <a:solidFill>
                  <a:srgbClr val="0070C0"/>
                </a:solidFill>
                <a:cs typeface="B Traffic" pitchFamily="2" charset="-78"/>
              </a:rPr>
              <a:t>برطرف </a:t>
            </a:r>
            <a:r>
              <a:rPr lang="fa-IR" sz="4800" dirty="0" smtClean="0">
                <a:solidFill>
                  <a:srgbClr val="0070C0"/>
                </a:solidFill>
                <a:cs typeface="B Traffic" pitchFamily="2" charset="-78"/>
              </a:rPr>
              <a:t>نمودن اثرات جسماني </a:t>
            </a:r>
            <a:r>
              <a:rPr lang="fa-IR" sz="4800" dirty="0" smtClean="0">
                <a:solidFill>
                  <a:srgbClr val="0070C0"/>
                </a:solidFill>
                <a:cs typeface="B Traffic" pitchFamily="2" charset="-78"/>
              </a:rPr>
              <a:t>و رواني </a:t>
            </a:r>
            <a:r>
              <a:rPr lang="fa-IR" sz="4800" dirty="0" smtClean="0">
                <a:solidFill>
                  <a:srgbClr val="0070C0"/>
                </a:solidFill>
                <a:cs typeface="B Traffic" pitchFamily="2" charset="-78"/>
              </a:rPr>
              <a:t>ناشي از كار در شرايط خاص و نيز رفع حوائج شحصي مي باشد.</a:t>
            </a:r>
          </a:p>
          <a:p>
            <a:endParaRPr lang="fa-IR" sz="4800" dirty="0">
              <a:solidFill>
                <a:srgbClr val="0070C0"/>
              </a:solidFill>
              <a:cs typeface="B Traffic"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lstStyle/>
          <a:p>
            <a:r>
              <a:rPr lang="fa-IR" dirty="0" smtClean="0">
                <a:solidFill>
                  <a:srgbClr val="FFFF00"/>
                </a:solidFill>
                <a:cs typeface="B Traffic" pitchFamily="2" charset="-78"/>
              </a:rPr>
              <a:t>            ميزان زمان بيكاري مجاز </a:t>
            </a:r>
            <a:endParaRPr lang="fa-IR" dirty="0">
              <a:solidFill>
                <a:srgbClr val="FFFF00"/>
              </a:solidFill>
              <a:cs typeface="B Traffic" pitchFamily="2" charset="-78"/>
            </a:endParaRPr>
          </a:p>
        </p:txBody>
      </p:sp>
      <p:sp>
        <p:nvSpPr>
          <p:cNvPr id="3" name="Subtitle 2"/>
          <p:cNvSpPr>
            <a:spLocks noGrp="1"/>
          </p:cNvSpPr>
          <p:nvPr>
            <p:ph type="subTitle" idx="1"/>
          </p:nvPr>
        </p:nvSpPr>
        <p:spPr>
          <a:xfrm>
            <a:off x="304800" y="1066800"/>
            <a:ext cx="8534400" cy="5791200"/>
          </a:xfrm>
        </p:spPr>
        <p:txBody>
          <a:bodyPr>
            <a:normAutofit/>
          </a:bodyPr>
          <a:lstStyle/>
          <a:p>
            <a:endParaRPr lang="fa-IR" sz="2800" b="1" dirty="0" smtClean="0">
              <a:solidFill>
                <a:srgbClr val="0070C0"/>
              </a:solidFill>
              <a:cs typeface="B Traffic" pitchFamily="2" charset="-78"/>
            </a:endParaRPr>
          </a:p>
          <a:p>
            <a:pPr>
              <a:buFont typeface="Wingdings" pitchFamily="2" charset="2"/>
              <a:buChar char="q"/>
            </a:pPr>
            <a:r>
              <a:rPr lang="fa-IR" sz="2800" b="1" dirty="0" smtClean="0">
                <a:solidFill>
                  <a:srgbClr val="0070C0"/>
                </a:solidFill>
                <a:cs typeface="B Traffic" pitchFamily="2" charset="-78"/>
              </a:rPr>
              <a:t>1- رفع حوائج شخصي (%2 تا %5 يعني 24 تا 10 دقيقه ) بسته به شرايط</a:t>
            </a:r>
          </a:p>
          <a:p>
            <a:pPr>
              <a:buFont typeface="Wingdings" pitchFamily="2" charset="2"/>
              <a:buChar char="q"/>
            </a:pPr>
            <a:r>
              <a:rPr lang="fa-IR" sz="2800" b="1" dirty="0" smtClean="0">
                <a:solidFill>
                  <a:srgbClr val="0070C0"/>
                </a:solidFill>
                <a:cs typeface="B Traffic" pitchFamily="2" charset="-78"/>
              </a:rPr>
              <a:t>2- رفع خستگي جسمي (كاردفتري %4 تا  %8 )  و براي ( كار در محيط كارخانه %8 تا %25 )</a:t>
            </a:r>
            <a:endParaRPr lang="en-US" sz="2800" b="1" dirty="0" smtClean="0">
              <a:solidFill>
                <a:srgbClr val="0070C0"/>
              </a:solidFill>
              <a:cs typeface="B Traffic" pitchFamily="2" charset="-78"/>
            </a:endParaRPr>
          </a:p>
          <a:p>
            <a:pPr>
              <a:buFont typeface="Wingdings" pitchFamily="2" charset="2"/>
              <a:buChar char="q"/>
            </a:pPr>
            <a:r>
              <a:rPr lang="fa-IR" sz="2800" b="1" dirty="0" smtClean="0">
                <a:solidFill>
                  <a:srgbClr val="0070C0"/>
                </a:solidFill>
                <a:cs typeface="B Traffic" pitchFamily="2" charset="-78"/>
              </a:rPr>
              <a:t>3- رفع خستگي فكري ( %1 تا %4 )</a:t>
            </a:r>
          </a:p>
          <a:p>
            <a:pPr>
              <a:buFont typeface="Wingdings" pitchFamily="2" charset="2"/>
              <a:buChar char="q"/>
            </a:pPr>
            <a:r>
              <a:rPr lang="fa-IR" sz="2800" b="1" dirty="0" smtClean="0">
                <a:solidFill>
                  <a:srgbClr val="0070C0"/>
                </a:solidFill>
                <a:cs typeface="B Traffic" pitchFamily="2" charset="-78"/>
              </a:rPr>
              <a:t>4- شرايط محيط( %1 تا %10) كار ايستاده ، نشسته ،حرارت </a:t>
            </a:r>
            <a:r>
              <a:rPr lang="fa-IR" sz="2800" b="1" dirty="0" smtClean="0">
                <a:solidFill>
                  <a:srgbClr val="0070C0"/>
                </a:solidFill>
                <a:cs typeface="B Traffic" pitchFamily="2" charset="-78"/>
              </a:rPr>
              <a:t>    ،</a:t>
            </a:r>
            <a:r>
              <a:rPr lang="fa-IR" sz="2800" b="1" dirty="0" smtClean="0">
                <a:solidFill>
                  <a:srgbClr val="0070C0"/>
                </a:solidFill>
                <a:cs typeface="B Traffic" pitchFamily="2" charset="-78"/>
              </a:rPr>
              <a:t>گرد وغبار...</a:t>
            </a:r>
          </a:p>
          <a:p>
            <a:r>
              <a:rPr lang="fa-IR" sz="2800" b="1" dirty="0" smtClean="0">
                <a:solidFill>
                  <a:srgbClr val="0070C0"/>
                </a:solidFill>
                <a:cs typeface="B Traffic" pitchFamily="2" charset="-78"/>
              </a:rPr>
              <a:t>           كار در دفاتر %1  و جوشكاري و نقاشي %5 و كوره ها %10</a:t>
            </a:r>
          </a:p>
          <a:p>
            <a:pPr>
              <a:buFont typeface="Wingdings" pitchFamily="2" charset="2"/>
              <a:buChar char="q"/>
            </a:pPr>
            <a:r>
              <a:rPr lang="fa-IR" sz="2800" b="1" dirty="0" smtClean="0">
                <a:solidFill>
                  <a:srgbClr val="0070C0"/>
                </a:solidFill>
                <a:cs typeface="B Traffic" pitchFamily="2" charset="-78"/>
              </a:rPr>
              <a:t>5- تاخير هاي اجتناب ناپذير ( %2)  مانند : زمان آماده سازي وسايل و اخذ دستورهاي اضطراري </a:t>
            </a:r>
            <a:endParaRPr lang="en-US" sz="2800" b="1" dirty="0" smtClean="0">
              <a:solidFill>
                <a:srgbClr val="0070C0"/>
              </a:solidFill>
              <a:cs typeface="B Traffic" pitchFamily="2" charset="-78"/>
            </a:endParaRPr>
          </a:p>
          <a:p>
            <a:endParaRPr lang="fa-IR" sz="2800" b="1" dirty="0">
              <a:solidFill>
                <a:srgbClr val="0070C0"/>
              </a:solidFill>
              <a:cs typeface="B Traffic"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lstStyle/>
          <a:p>
            <a:r>
              <a:rPr lang="fa-IR" dirty="0" smtClean="0">
                <a:solidFill>
                  <a:srgbClr val="FFFF00"/>
                </a:solidFill>
                <a:cs typeface="B Traffic" pitchFamily="2" charset="-78"/>
              </a:rPr>
              <a:t>                    زمان نرمال </a:t>
            </a:r>
            <a:endParaRPr lang="fa-IR" dirty="0">
              <a:solidFill>
                <a:srgbClr val="FFFF00"/>
              </a:solidFill>
              <a:cs typeface="B Traffic" pitchFamily="2" charset="-78"/>
            </a:endParaRPr>
          </a:p>
        </p:txBody>
      </p:sp>
      <p:sp>
        <p:nvSpPr>
          <p:cNvPr id="3" name="Subtitle 2"/>
          <p:cNvSpPr>
            <a:spLocks noGrp="1"/>
          </p:cNvSpPr>
          <p:nvPr>
            <p:ph type="subTitle" idx="1"/>
          </p:nvPr>
        </p:nvSpPr>
        <p:spPr>
          <a:xfrm>
            <a:off x="0" y="1143000"/>
            <a:ext cx="8839200" cy="5791200"/>
          </a:xfrm>
        </p:spPr>
        <p:txBody>
          <a:bodyPr>
            <a:normAutofit lnSpcReduction="10000"/>
          </a:bodyPr>
          <a:lstStyle/>
          <a:p>
            <a:endParaRPr lang="en-US" sz="3500" b="1" dirty="0" smtClean="0">
              <a:solidFill>
                <a:srgbClr val="0070C0"/>
              </a:solidFill>
              <a:cs typeface="+mj-cs"/>
            </a:endParaRPr>
          </a:p>
          <a:p>
            <a:pPr algn="ctr">
              <a:buFont typeface="Wingdings" pitchFamily="2" charset="2"/>
              <a:buChar char="q"/>
            </a:pPr>
            <a:r>
              <a:rPr lang="fa-IR" sz="3500" b="1" dirty="0" smtClean="0">
                <a:solidFill>
                  <a:srgbClr val="0070C0"/>
                </a:solidFill>
                <a:cs typeface="+mj-cs"/>
              </a:rPr>
              <a:t> </a:t>
            </a:r>
            <a:r>
              <a:rPr lang="fa-IR" sz="4000" b="1" dirty="0" smtClean="0">
                <a:solidFill>
                  <a:srgbClr val="0070C0"/>
                </a:solidFill>
                <a:cs typeface="+mj-cs"/>
              </a:rPr>
              <a:t>زماني كه يك فرد با مهارت متوسط در شرايط نرمال براي انجام كار مورد نظر صرف مي كند .</a:t>
            </a:r>
            <a:endParaRPr lang="en-US" sz="4000" b="1" dirty="0" smtClean="0">
              <a:solidFill>
                <a:srgbClr val="0070C0"/>
              </a:solidFill>
              <a:cs typeface="+mj-cs"/>
            </a:endParaRPr>
          </a:p>
          <a:p>
            <a:pPr algn="ctr">
              <a:buFont typeface="Wingdings" pitchFamily="2" charset="2"/>
              <a:buChar char="q"/>
            </a:pPr>
            <a:r>
              <a:rPr lang="fa-IR" sz="4000" b="1" dirty="0" smtClean="0">
                <a:solidFill>
                  <a:srgbClr val="0070C0"/>
                </a:solidFill>
                <a:cs typeface="+mj-cs"/>
              </a:rPr>
              <a:t> اگر در حالات مختلف زمان انجام كار را محاسبه كنيم ،نمي توان آنرا زمان نرمال ناميد ، بلكه بايد سرعت عمل فرد را نيز مورد توجه قرار داد كه اين را ضريب  عملكرد گويند . </a:t>
            </a:r>
          </a:p>
          <a:p>
            <a:pPr algn="ctr"/>
            <a:r>
              <a:rPr lang="fa-IR" sz="4000" b="1" dirty="0" smtClean="0">
                <a:solidFill>
                  <a:srgbClr val="0070C0"/>
                </a:solidFill>
                <a:cs typeface="+mj-cs"/>
              </a:rPr>
              <a:t>       </a:t>
            </a:r>
            <a:endParaRPr lang="fa-IR" sz="4000" b="1" dirty="0">
              <a:solidFill>
                <a:srgbClr val="0070C0"/>
              </a:solidFill>
              <a:cs typeface="+mj-cs"/>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lstStyle/>
          <a:p>
            <a:r>
              <a:rPr lang="fa-IR" dirty="0" smtClean="0">
                <a:solidFill>
                  <a:srgbClr val="FFFF00"/>
                </a:solidFill>
                <a:cs typeface="B Traffic" pitchFamily="2" charset="-78"/>
              </a:rPr>
              <a:t>                    زمان نرمال </a:t>
            </a:r>
            <a:endParaRPr lang="fa-IR" dirty="0">
              <a:solidFill>
                <a:srgbClr val="FFFF00"/>
              </a:solidFill>
              <a:cs typeface="B Traffic" pitchFamily="2" charset="-78"/>
            </a:endParaRPr>
          </a:p>
        </p:txBody>
      </p:sp>
      <p:sp>
        <p:nvSpPr>
          <p:cNvPr id="3" name="Subtitle 2"/>
          <p:cNvSpPr>
            <a:spLocks noGrp="1"/>
          </p:cNvSpPr>
          <p:nvPr>
            <p:ph type="subTitle" idx="1"/>
          </p:nvPr>
        </p:nvSpPr>
        <p:spPr>
          <a:xfrm>
            <a:off x="0" y="1066800"/>
            <a:ext cx="8915400" cy="5791200"/>
          </a:xfrm>
        </p:spPr>
        <p:txBody>
          <a:bodyPr>
            <a:normAutofit/>
          </a:bodyPr>
          <a:lstStyle/>
          <a:p>
            <a:endParaRPr lang="en-US" sz="2800" b="1" dirty="0" smtClean="0">
              <a:solidFill>
                <a:srgbClr val="0070C0"/>
              </a:solidFill>
              <a:cs typeface="B Traffic" pitchFamily="2" charset="-78"/>
            </a:endParaRPr>
          </a:p>
          <a:p>
            <a:pPr algn="ctr">
              <a:buFont typeface="Wingdings" pitchFamily="2" charset="2"/>
              <a:buChar char="q"/>
            </a:pPr>
            <a:r>
              <a:rPr lang="fa-IR" sz="2800" b="1" dirty="0" smtClean="0">
                <a:solidFill>
                  <a:srgbClr val="0070C0"/>
                </a:solidFill>
                <a:cs typeface="B Traffic" pitchFamily="2" charset="-78"/>
              </a:rPr>
              <a:t> زماني كه يك فرد با مهارت متوسط در شرايط نرمال براي انجام كار مورد نظر صرف مي كند </a:t>
            </a:r>
            <a:r>
              <a:rPr lang="fa-IR" sz="2800" b="1" dirty="0" smtClean="0">
                <a:solidFill>
                  <a:srgbClr val="0070C0"/>
                </a:solidFill>
                <a:cs typeface="B Traffic" pitchFamily="2" charset="-78"/>
              </a:rPr>
              <a:t>.</a:t>
            </a:r>
          </a:p>
          <a:p>
            <a:pPr algn="ctr">
              <a:buFont typeface="Wingdings" pitchFamily="2" charset="2"/>
              <a:buChar char="q"/>
            </a:pPr>
            <a:endParaRPr lang="en-US" sz="2800" b="1" dirty="0" smtClean="0">
              <a:solidFill>
                <a:srgbClr val="0070C0"/>
              </a:solidFill>
              <a:cs typeface="B Traffic" pitchFamily="2" charset="-78"/>
            </a:endParaRPr>
          </a:p>
          <a:p>
            <a:pPr algn="ctr">
              <a:buFont typeface="Wingdings" pitchFamily="2" charset="2"/>
              <a:buChar char="q"/>
            </a:pPr>
            <a:r>
              <a:rPr lang="fa-IR" sz="2800" b="1" dirty="0" smtClean="0">
                <a:solidFill>
                  <a:srgbClr val="0070C0"/>
                </a:solidFill>
                <a:cs typeface="B Traffic" pitchFamily="2" charset="-78"/>
              </a:rPr>
              <a:t> اگر در حالات مختلف زمان انجام كار </a:t>
            </a:r>
            <a:r>
              <a:rPr lang="fa-IR" sz="2800" b="1" dirty="0" smtClean="0">
                <a:solidFill>
                  <a:srgbClr val="0070C0"/>
                </a:solidFill>
                <a:cs typeface="B Traffic" pitchFamily="2" charset="-78"/>
              </a:rPr>
              <a:t>را </a:t>
            </a:r>
            <a:r>
              <a:rPr lang="fa-IR" sz="2800" b="1" dirty="0" smtClean="0">
                <a:solidFill>
                  <a:srgbClr val="0070C0"/>
                </a:solidFill>
                <a:cs typeface="B Traffic" pitchFamily="2" charset="-78"/>
              </a:rPr>
              <a:t>محاسبه كنيم </a:t>
            </a:r>
            <a:r>
              <a:rPr lang="fa-IR" sz="2800" b="1" dirty="0" smtClean="0">
                <a:solidFill>
                  <a:srgbClr val="0070C0"/>
                </a:solidFill>
                <a:cs typeface="B Traffic" pitchFamily="2" charset="-78"/>
              </a:rPr>
              <a:t>،         نمي </a:t>
            </a:r>
            <a:r>
              <a:rPr lang="fa-IR" sz="2800" b="1" dirty="0" smtClean="0">
                <a:solidFill>
                  <a:srgbClr val="0070C0"/>
                </a:solidFill>
                <a:cs typeface="B Traffic" pitchFamily="2" charset="-78"/>
              </a:rPr>
              <a:t>توان آنرا </a:t>
            </a:r>
            <a:r>
              <a:rPr lang="fa-IR" sz="2800" b="1" dirty="0" smtClean="0">
                <a:solidFill>
                  <a:schemeClr val="accent1"/>
                </a:solidFill>
                <a:cs typeface="B Traffic" pitchFamily="2" charset="-78"/>
              </a:rPr>
              <a:t>زمان نرمال </a:t>
            </a:r>
            <a:r>
              <a:rPr lang="fa-IR" sz="2800" b="1" dirty="0" smtClean="0">
                <a:solidFill>
                  <a:srgbClr val="0070C0"/>
                </a:solidFill>
                <a:cs typeface="B Traffic" pitchFamily="2" charset="-78"/>
              </a:rPr>
              <a:t>ناميد ، </a:t>
            </a:r>
            <a:endParaRPr lang="fa-IR" sz="2800" b="1" dirty="0" smtClean="0">
              <a:solidFill>
                <a:srgbClr val="0070C0"/>
              </a:solidFill>
              <a:cs typeface="B Traffic" pitchFamily="2" charset="-78"/>
            </a:endParaRPr>
          </a:p>
          <a:p>
            <a:pPr algn="ctr">
              <a:buFont typeface="Wingdings" pitchFamily="2" charset="2"/>
              <a:buChar char="q"/>
            </a:pPr>
            <a:endParaRPr lang="fa-IR" sz="2800" b="1" dirty="0" smtClean="0">
              <a:solidFill>
                <a:srgbClr val="0070C0"/>
              </a:solidFill>
              <a:cs typeface="B Traffic" pitchFamily="2" charset="-78"/>
            </a:endParaRPr>
          </a:p>
          <a:p>
            <a:pPr algn="ctr">
              <a:buFont typeface="Wingdings" pitchFamily="2" charset="2"/>
              <a:buChar char="q"/>
            </a:pPr>
            <a:r>
              <a:rPr lang="fa-IR" sz="2800" b="1" dirty="0" smtClean="0">
                <a:solidFill>
                  <a:srgbClr val="0070C0"/>
                </a:solidFill>
                <a:cs typeface="B Traffic" pitchFamily="2" charset="-78"/>
              </a:rPr>
              <a:t>بلكه </a:t>
            </a:r>
            <a:r>
              <a:rPr lang="fa-IR" sz="2800" b="1" dirty="0" smtClean="0">
                <a:solidFill>
                  <a:srgbClr val="0070C0"/>
                </a:solidFill>
                <a:cs typeface="B Traffic" pitchFamily="2" charset="-78"/>
              </a:rPr>
              <a:t>بايد سرعت عمل فرد را نيز مورد توجه قرار داد كه اين را </a:t>
            </a:r>
            <a:r>
              <a:rPr lang="fa-IR" sz="2800" b="1" dirty="0" smtClean="0">
                <a:solidFill>
                  <a:schemeClr val="accent1"/>
                </a:solidFill>
                <a:cs typeface="B Traffic" pitchFamily="2" charset="-78"/>
              </a:rPr>
              <a:t>ضريب  </a:t>
            </a:r>
            <a:r>
              <a:rPr lang="fa-IR" sz="2800" b="1" dirty="0" smtClean="0">
                <a:solidFill>
                  <a:schemeClr val="accent1"/>
                </a:solidFill>
                <a:cs typeface="B Traffic" pitchFamily="2" charset="-78"/>
              </a:rPr>
              <a:t>عملكرد</a:t>
            </a:r>
            <a:r>
              <a:rPr lang="fa-IR" sz="2800" b="1" dirty="0" smtClean="0">
                <a:solidFill>
                  <a:srgbClr val="0070C0"/>
                </a:solidFill>
                <a:cs typeface="B Traffic" pitchFamily="2" charset="-78"/>
              </a:rPr>
              <a:t> گويند . </a:t>
            </a:r>
          </a:p>
          <a:p>
            <a:pPr algn="ctr"/>
            <a:r>
              <a:rPr lang="fa-IR" sz="2800" b="1" dirty="0" smtClean="0">
                <a:solidFill>
                  <a:srgbClr val="0070C0"/>
                </a:solidFill>
                <a:cs typeface="B Traffic" pitchFamily="2" charset="-78"/>
              </a:rPr>
              <a:t>       </a:t>
            </a:r>
            <a:endParaRPr lang="fa-IR" sz="2800" b="1" dirty="0">
              <a:solidFill>
                <a:srgbClr val="0070C0"/>
              </a:solidFill>
              <a:cs typeface="B Traffic"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lstStyle/>
          <a:p>
            <a:r>
              <a:rPr lang="fa-IR" dirty="0" smtClean="0">
                <a:solidFill>
                  <a:srgbClr val="FFFF00"/>
                </a:solidFill>
                <a:cs typeface="B Traffic" pitchFamily="2" charset="-78"/>
              </a:rPr>
              <a:t>                    زمان نرمال </a:t>
            </a:r>
            <a:endParaRPr lang="fa-IR" dirty="0">
              <a:solidFill>
                <a:srgbClr val="FFFF00"/>
              </a:solidFill>
              <a:cs typeface="B Traffic" pitchFamily="2" charset="-78"/>
            </a:endParaRPr>
          </a:p>
        </p:txBody>
      </p:sp>
      <p:sp>
        <p:nvSpPr>
          <p:cNvPr id="3" name="Subtitle 2"/>
          <p:cNvSpPr>
            <a:spLocks noGrp="1"/>
          </p:cNvSpPr>
          <p:nvPr>
            <p:ph type="subTitle" idx="1"/>
          </p:nvPr>
        </p:nvSpPr>
        <p:spPr>
          <a:xfrm>
            <a:off x="304800" y="1066800"/>
            <a:ext cx="8534400" cy="5791200"/>
          </a:xfrm>
        </p:spPr>
        <p:txBody>
          <a:bodyPr>
            <a:normAutofit/>
          </a:bodyPr>
          <a:lstStyle/>
          <a:p>
            <a:pPr>
              <a:buFont typeface="Wingdings" pitchFamily="2" charset="2"/>
              <a:buChar char="q"/>
            </a:pPr>
            <a:r>
              <a:rPr lang="fa-IR" sz="3200" b="1" dirty="0" smtClean="0">
                <a:solidFill>
                  <a:srgbClr val="0070C0"/>
                </a:solidFill>
                <a:cs typeface="B Traffic" pitchFamily="2" charset="-78"/>
              </a:rPr>
              <a:t> ضريب عملكرد مشاهده شده ،قضاوت زمان سنج در مورد ميزان  سرعت وكارايي  كارگر در انجام يك جزءكار . </a:t>
            </a:r>
          </a:p>
          <a:p>
            <a:pPr>
              <a:buFont typeface="Wingdings" pitchFamily="2" charset="2"/>
              <a:buChar char="q"/>
            </a:pPr>
            <a:r>
              <a:rPr lang="fa-IR" sz="3200" b="1" dirty="0" smtClean="0">
                <a:solidFill>
                  <a:srgbClr val="0070C0"/>
                </a:solidFill>
                <a:cs typeface="B Traffic" pitchFamily="2" charset="-78"/>
              </a:rPr>
              <a:t>  ضريب طبيعي عملكرد : سرعت متوسط كار كر واجد شرايط كه بطور طبيعي كار خواهد كرد (به </a:t>
            </a:r>
            <a:r>
              <a:rPr lang="fa-IR" sz="3200" b="1" dirty="0" smtClean="0">
                <a:solidFill>
                  <a:srgbClr val="0070C0"/>
                </a:solidFill>
                <a:cs typeface="B Traffic" pitchFamily="2" charset="-78"/>
              </a:rPr>
              <a:t>روش، آگاه </a:t>
            </a:r>
            <a:r>
              <a:rPr lang="fa-IR" sz="3200" b="1" dirty="0" smtClean="0">
                <a:solidFill>
                  <a:srgbClr val="0070C0"/>
                </a:solidFill>
                <a:cs typeface="B Traffic" pitchFamily="2" charset="-78"/>
              </a:rPr>
              <a:t>و موافق ،و علاقمند بكار)كه   معمولا </a:t>
            </a:r>
            <a:r>
              <a:rPr lang="fa-IR" sz="3200" b="1" dirty="0" smtClean="0">
                <a:solidFill>
                  <a:srgbClr val="0070C0"/>
                </a:solidFill>
                <a:cs typeface="B Traffic" pitchFamily="2" charset="-78"/>
              </a:rPr>
              <a:t>      </a:t>
            </a:r>
          </a:p>
          <a:p>
            <a:r>
              <a:rPr lang="fa-IR" sz="3200" b="1" dirty="0" smtClean="0">
                <a:solidFill>
                  <a:srgbClr val="0070C0"/>
                </a:solidFill>
                <a:cs typeface="B Traffic" pitchFamily="2" charset="-78"/>
              </a:rPr>
              <a:t> </a:t>
            </a:r>
            <a:r>
              <a:rPr lang="fa-IR" sz="3200" b="1" dirty="0" smtClean="0">
                <a:solidFill>
                  <a:srgbClr val="0070C0"/>
                </a:solidFill>
                <a:cs typeface="B Traffic" pitchFamily="2" charset="-78"/>
              </a:rPr>
              <a:t>     </a:t>
            </a:r>
            <a:r>
              <a:rPr lang="fa-IR" sz="3200" b="1" dirty="0" smtClean="0">
                <a:solidFill>
                  <a:srgbClr val="0070C0"/>
                </a:solidFill>
                <a:cs typeface="B Traffic" pitchFamily="2" charset="-78"/>
              </a:rPr>
              <a:t>100  نشان </a:t>
            </a:r>
            <a:r>
              <a:rPr lang="fa-IR" sz="3200" b="1" dirty="0" smtClean="0">
                <a:solidFill>
                  <a:srgbClr val="0070C0"/>
                </a:solidFill>
                <a:cs typeface="B Traffic" pitchFamily="2" charset="-78"/>
              </a:rPr>
              <a:t>ميدهند.</a:t>
            </a:r>
          </a:p>
          <a:p>
            <a:r>
              <a:rPr lang="fa-IR" sz="3200" b="1" dirty="0" smtClean="0">
                <a:solidFill>
                  <a:srgbClr val="0070C0"/>
                </a:solidFill>
                <a:cs typeface="B Traffic" pitchFamily="2" charset="-78"/>
              </a:rPr>
              <a:t>  </a:t>
            </a:r>
            <a:endParaRPr lang="en-US" sz="3200" b="1" dirty="0" smtClean="0">
              <a:solidFill>
                <a:srgbClr val="0070C0"/>
              </a:solidFill>
              <a:cs typeface="B Traffic" pitchFamily="2" charset="-78"/>
            </a:endParaRPr>
          </a:p>
          <a:p>
            <a:r>
              <a:rPr lang="fa-IR" sz="3200" b="1" dirty="0" smtClean="0">
                <a:solidFill>
                  <a:srgbClr val="0070C0"/>
                </a:solidFill>
                <a:cs typeface="B Traffic" pitchFamily="2" charset="-78"/>
              </a:rPr>
              <a:t>زمان مشاهده شده ،از طريق روشهاي مختلف زمان سنجي محاسبه مي شود </a:t>
            </a:r>
          </a:p>
          <a:p>
            <a:r>
              <a:rPr lang="fa-IR" sz="3200" b="1" dirty="0" smtClean="0">
                <a:solidFill>
                  <a:srgbClr val="0070C0"/>
                </a:solidFill>
                <a:cs typeface="B Traffic" pitchFamily="2" charset="-78"/>
              </a:rPr>
              <a:t> </a:t>
            </a:r>
            <a:endParaRPr lang="fa-IR" sz="3200" b="1" dirty="0">
              <a:solidFill>
                <a:srgbClr val="0070C0"/>
              </a:solidFill>
              <a:cs typeface="B Traffic" pitchFamily="2" charset="-78"/>
            </a:endParaRPr>
          </a:p>
        </p:txBody>
      </p:sp>
      <p:sp>
        <p:nvSpPr>
          <p:cNvPr id="4" name="Horizontal Scroll 3"/>
          <p:cNvSpPr/>
          <p:nvPr/>
        </p:nvSpPr>
        <p:spPr>
          <a:xfrm>
            <a:off x="0" y="5824728"/>
            <a:ext cx="9144000" cy="1033272"/>
          </a:xfrm>
          <a:prstGeom prst="horizontalScroll">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fa-IR" sz="2000" dirty="0" smtClean="0">
              <a:solidFill>
                <a:srgbClr val="FFFF00"/>
              </a:solidFill>
            </a:endParaRPr>
          </a:p>
          <a:p>
            <a:pPr algn="ctr"/>
            <a:r>
              <a:rPr lang="fa-IR" sz="2000" b="1" dirty="0" smtClean="0">
                <a:solidFill>
                  <a:srgbClr val="FFFF00"/>
                </a:solidFill>
                <a:cs typeface="B Traffic" pitchFamily="2" charset="-78"/>
              </a:rPr>
              <a:t>ضريب عملكرد طبيعي/ ضريب عملكرد مشاهده شده * زمان مشاهده شده = زمان نرمال</a:t>
            </a:r>
            <a:r>
              <a:rPr lang="fa-IR" sz="2000" dirty="0" smtClean="0">
                <a:solidFill>
                  <a:srgbClr val="FFFF00"/>
                </a:solidFill>
                <a:cs typeface="0 Badr" pitchFamily="2" charset="-78"/>
              </a:rPr>
              <a:t> </a:t>
            </a:r>
            <a:endParaRPr lang="fa-IR" sz="2000" dirty="0">
              <a:solidFill>
                <a:srgbClr val="FFFF00"/>
              </a:solidFill>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bg/>
                                          </p:spTgt>
                                        </p:tgtEl>
                                        <p:attrNameLst>
                                          <p:attrName>style.visibility</p:attrName>
                                        </p:attrNameLst>
                                      </p:cBhvr>
                                      <p:to>
                                        <p:strVal val="visible"/>
                                      </p:to>
                                    </p:set>
                                    <p:anim calcmode="lin" valueType="num">
                                      <p:cBhvr additive="base">
                                        <p:cTn id="43" dur="500" fill="hold"/>
                                        <p:tgtEl>
                                          <p:spTgt spid="4">
                                            <p:bg/>
                                          </p:spTgt>
                                        </p:tgtEl>
                                        <p:attrNameLst>
                                          <p:attrName>ppt_x</p:attrName>
                                        </p:attrNameLst>
                                      </p:cBhvr>
                                      <p:tavLst>
                                        <p:tav tm="0">
                                          <p:val>
                                            <p:strVal val="#ppt_x"/>
                                          </p:val>
                                        </p:tav>
                                        <p:tav tm="100000">
                                          <p:val>
                                            <p:strVal val="#ppt_x"/>
                                          </p:val>
                                        </p:tav>
                                      </p:tavLst>
                                    </p:anim>
                                    <p:anim calcmode="lin" valueType="num">
                                      <p:cBhvr additive="base">
                                        <p:cTn id="44" dur="500" fill="hold"/>
                                        <p:tgtEl>
                                          <p:spTgt spid="4">
                                            <p:bg/>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xEl>
                                              <p:pRg st="1" end="1"/>
                                            </p:txEl>
                                          </p:spTgt>
                                        </p:tgtEl>
                                        <p:attrNameLst>
                                          <p:attrName>style.visibility</p:attrName>
                                        </p:attrNameLst>
                                      </p:cBhvr>
                                      <p:to>
                                        <p:strVal val="visible"/>
                                      </p:to>
                                    </p:set>
                                    <p:anim calcmode="lin" valueType="num">
                                      <p:cBhvr additive="base">
                                        <p:cTn id="4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normAutofit/>
          </a:bodyPr>
          <a:lstStyle/>
          <a:p>
            <a:r>
              <a:rPr lang="fa-IR" dirty="0" smtClean="0">
                <a:solidFill>
                  <a:srgbClr val="FFFF00"/>
                </a:solidFill>
                <a:cs typeface="B Traffic" pitchFamily="2" charset="-78"/>
              </a:rPr>
              <a:t>                     </a:t>
            </a:r>
            <a:endParaRPr lang="fa-IR" sz="6600" dirty="0">
              <a:solidFill>
                <a:srgbClr val="FFFF00"/>
              </a:solidFill>
              <a:cs typeface="B Traffic" pitchFamily="2" charset="-78"/>
            </a:endParaRPr>
          </a:p>
        </p:txBody>
      </p:sp>
      <p:sp>
        <p:nvSpPr>
          <p:cNvPr id="3" name="Subtitle 2"/>
          <p:cNvSpPr>
            <a:spLocks noGrp="1"/>
          </p:cNvSpPr>
          <p:nvPr>
            <p:ph type="subTitle" idx="1"/>
          </p:nvPr>
        </p:nvSpPr>
        <p:spPr>
          <a:xfrm>
            <a:off x="228600" y="457200"/>
            <a:ext cx="8610600" cy="6400800"/>
          </a:xfrm>
        </p:spPr>
        <p:txBody>
          <a:bodyPr>
            <a:normAutofit/>
          </a:bodyPr>
          <a:lstStyle/>
          <a:p>
            <a:r>
              <a:rPr lang="fa-IR" sz="2800" b="1" dirty="0" smtClean="0">
                <a:solidFill>
                  <a:srgbClr val="0070C0"/>
                </a:solidFill>
                <a:cs typeface="B Traffic" pitchFamily="2" charset="-78"/>
              </a:rPr>
              <a:t>    بحث </a:t>
            </a:r>
            <a:r>
              <a:rPr lang="fa-IR" sz="2800" b="1" dirty="0" smtClean="0">
                <a:solidFill>
                  <a:srgbClr val="FF0000"/>
                </a:solidFill>
                <a:cs typeface="B Traffic" pitchFamily="2" charset="-78"/>
              </a:rPr>
              <a:t>ارزیابی کار و زمان </a:t>
            </a:r>
            <a:r>
              <a:rPr lang="fa-IR" sz="2800" b="1" dirty="0" smtClean="0">
                <a:solidFill>
                  <a:srgbClr val="0070C0"/>
                </a:solidFill>
                <a:cs typeface="B Traffic" pitchFamily="2" charset="-78"/>
              </a:rPr>
              <a:t>به این نکته توجه دارد که : </a:t>
            </a:r>
          </a:p>
          <a:p>
            <a:pPr>
              <a:buFont typeface="Wingdings" pitchFamily="2" charset="2"/>
              <a:buChar char="§"/>
            </a:pPr>
            <a:r>
              <a:rPr lang="fa-IR" sz="2800" b="1" dirty="0" smtClean="0">
                <a:solidFill>
                  <a:srgbClr val="0070C0"/>
                </a:solidFill>
                <a:cs typeface="B Traffic" pitchFamily="2" charset="-78"/>
              </a:rPr>
              <a:t>   بهترین روش انجام کار چگونه است ؟</a:t>
            </a:r>
          </a:p>
          <a:p>
            <a:pPr>
              <a:buFont typeface="Wingdings" pitchFamily="2" charset="2"/>
              <a:buChar char="§"/>
            </a:pPr>
            <a:r>
              <a:rPr lang="fa-IR" sz="2800" b="1" dirty="0" smtClean="0">
                <a:solidFill>
                  <a:srgbClr val="0070C0"/>
                </a:solidFill>
                <a:cs typeface="B Traffic" pitchFamily="2" charset="-78"/>
              </a:rPr>
              <a:t>  چگونه می توا به یک روش بهتر دست یافت ؟ </a:t>
            </a:r>
          </a:p>
          <a:p>
            <a:pPr>
              <a:buFont typeface="Wingdings" pitchFamily="2" charset="2"/>
              <a:buChar char="§"/>
            </a:pPr>
            <a:r>
              <a:rPr lang="fa-IR" sz="2800" b="1" dirty="0" smtClean="0">
                <a:solidFill>
                  <a:srgbClr val="0070C0"/>
                </a:solidFill>
                <a:cs typeface="B Traffic" pitchFamily="2" charset="-78"/>
              </a:rPr>
              <a:t>   زمان مناسب برای انجام  هرکار چقدر است ؟</a:t>
            </a:r>
          </a:p>
          <a:p>
            <a:pPr>
              <a:buFont typeface="Wingdings" pitchFamily="2" charset="2"/>
              <a:buChar char="§"/>
            </a:pPr>
            <a:r>
              <a:rPr lang="fa-IR" sz="2800" b="1" dirty="0" smtClean="0">
                <a:solidFill>
                  <a:srgbClr val="0070C0"/>
                </a:solidFill>
                <a:cs typeface="B Traffic" pitchFamily="2" charset="-78"/>
              </a:rPr>
              <a:t>   چگونه می توان این زمان را محاسبه و مشخص کرد ؟ </a:t>
            </a:r>
          </a:p>
          <a:p>
            <a:r>
              <a:rPr lang="fa-IR" sz="2800" b="1" dirty="0" smtClean="0">
                <a:solidFill>
                  <a:srgbClr val="0070C0"/>
                </a:solidFill>
                <a:cs typeface="B Traffic" pitchFamily="2" charset="-78"/>
              </a:rPr>
              <a:t> </a:t>
            </a:r>
          </a:p>
          <a:p>
            <a:pPr algn="ctr">
              <a:buFont typeface="Wingdings" pitchFamily="2" charset="2"/>
              <a:buChar char="q"/>
            </a:pPr>
            <a:r>
              <a:rPr lang="fa-IR" sz="2800" b="1" dirty="0" smtClean="0">
                <a:solidFill>
                  <a:srgbClr val="0070C0"/>
                </a:solidFill>
                <a:cs typeface="B Traffic" pitchFamily="2" charset="-78"/>
              </a:rPr>
              <a:t>  مبتکر ارزیابی  زمان و زمان سنجی ”</a:t>
            </a:r>
            <a:r>
              <a:rPr lang="fa-IR" sz="2800" b="1" dirty="0" smtClean="0">
                <a:solidFill>
                  <a:srgbClr val="C00000"/>
                </a:solidFill>
                <a:cs typeface="B Traffic" pitchFamily="2" charset="-78"/>
              </a:rPr>
              <a:t>فردریک وینسلو تیلور </a:t>
            </a:r>
            <a:r>
              <a:rPr lang="fa-IR" sz="2800" b="1" dirty="0" smtClean="0">
                <a:solidFill>
                  <a:srgbClr val="0070C0"/>
                </a:solidFill>
                <a:cs typeface="B Traffic" pitchFamily="2" charset="-78"/>
              </a:rPr>
              <a:t>” پدر مکتب مدیریت علمی بود. که عمدتا برای تعیین زمانهای استاندار بکار می رفت .</a:t>
            </a:r>
          </a:p>
          <a:p>
            <a:pPr algn="ctr"/>
            <a:r>
              <a:rPr lang="fa-IR" sz="2800" b="1" dirty="0" smtClean="0">
                <a:solidFill>
                  <a:srgbClr val="0070C0"/>
                </a:solidFill>
                <a:cs typeface="B Traffic" pitchFamily="2" charset="-78"/>
              </a:rPr>
              <a:t> </a:t>
            </a:r>
          </a:p>
          <a:p>
            <a:pPr algn="ctr">
              <a:buFont typeface="Wingdings" pitchFamily="2" charset="2"/>
              <a:buChar char="q"/>
            </a:pPr>
            <a:r>
              <a:rPr lang="fa-IR" sz="2800" b="1" dirty="0" smtClean="0">
                <a:solidFill>
                  <a:srgbClr val="0070C0"/>
                </a:solidFill>
                <a:cs typeface="B Traffic" pitchFamily="2" charset="-78"/>
              </a:rPr>
              <a:t>ارزیابی کار توسط ” </a:t>
            </a:r>
            <a:r>
              <a:rPr lang="fa-IR" sz="2800" b="1" dirty="0" smtClean="0">
                <a:solidFill>
                  <a:srgbClr val="C00000"/>
                </a:solidFill>
                <a:cs typeface="B Traffic" pitchFamily="2" charset="-78"/>
              </a:rPr>
              <a:t>زوجین گیلبرت </a:t>
            </a:r>
            <a:r>
              <a:rPr lang="fa-IR" sz="2800" b="1" dirty="0" smtClean="0">
                <a:solidFill>
                  <a:srgbClr val="0070C0"/>
                </a:solidFill>
                <a:cs typeface="B Traffic" pitchFamily="2" charset="-78"/>
              </a:rPr>
              <a:t>” به وجود آمد بیشتر برای بهبود روشهای انجام کار مورد استفاده قرار می گرفت .بحث ارزیابی زمان </a:t>
            </a:r>
            <a:endParaRPr lang="fa-IR" sz="2800" b="1" dirty="0">
              <a:solidFill>
                <a:srgbClr val="0070C0"/>
              </a:solidFill>
              <a:cs typeface="B Traffic"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lstStyle/>
          <a:p>
            <a:r>
              <a:rPr lang="fa-IR" dirty="0" smtClean="0">
                <a:solidFill>
                  <a:srgbClr val="FFFF00"/>
                </a:solidFill>
                <a:cs typeface="B Traffic" pitchFamily="2" charset="-78"/>
              </a:rPr>
              <a:t>                   محاسبه زمان نرمال </a:t>
            </a:r>
            <a:endParaRPr lang="fa-IR" dirty="0">
              <a:solidFill>
                <a:srgbClr val="FFFF00"/>
              </a:solidFill>
              <a:cs typeface="B Traffic" pitchFamily="2" charset="-78"/>
            </a:endParaRPr>
          </a:p>
        </p:txBody>
      </p:sp>
      <p:sp>
        <p:nvSpPr>
          <p:cNvPr id="3" name="Subtitle 2"/>
          <p:cNvSpPr>
            <a:spLocks noGrp="1"/>
          </p:cNvSpPr>
          <p:nvPr>
            <p:ph type="subTitle" idx="1"/>
          </p:nvPr>
        </p:nvSpPr>
        <p:spPr>
          <a:xfrm>
            <a:off x="0" y="1066800"/>
            <a:ext cx="9144000" cy="5791200"/>
          </a:xfrm>
        </p:spPr>
        <p:txBody>
          <a:bodyPr>
            <a:normAutofit/>
          </a:bodyPr>
          <a:lstStyle/>
          <a:p>
            <a:pPr algn="ctr">
              <a:buFont typeface="Wingdings" pitchFamily="2" charset="2"/>
              <a:buChar char="q"/>
            </a:pPr>
            <a:r>
              <a:rPr lang="fa-IR" sz="4400" b="1" dirty="0" smtClean="0">
                <a:solidFill>
                  <a:srgbClr val="0070C0"/>
                </a:solidFill>
                <a:cs typeface="B Traffic" pitchFamily="2" charset="-78"/>
              </a:rPr>
              <a:t>   اگر زمان بيكاري مجاز %10 زمان نرمال در نظر  </a:t>
            </a:r>
          </a:p>
          <a:p>
            <a:pPr algn="ctr"/>
            <a:r>
              <a:rPr lang="fa-IR" sz="4400" b="1" dirty="0" smtClean="0">
                <a:solidFill>
                  <a:srgbClr val="0070C0"/>
                </a:solidFill>
                <a:cs typeface="B Traffic" pitchFamily="2" charset="-78"/>
              </a:rPr>
              <a:t>  گرفته شود و زمان مشاهده شده 400 ثانيه وضريب  </a:t>
            </a:r>
          </a:p>
          <a:p>
            <a:pPr algn="ctr"/>
            <a:r>
              <a:rPr lang="fa-IR" sz="4400" b="1" dirty="0" smtClean="0">
                <a:solidFill>
                  <a:srgbClr val="0070C0"/>
                </a:solidFill>
                <a:cs typeface="B Traffic" pitchFamily="2" charset="-78"/>
              </a:rPr>
              <a:t>           عملكرد 100 باشد. زمان استاندارد چقدر خواهد بود؟   </a:t>
            </a:r>
          </a:p>
          <a:p>
            <a:pPr algn="ctr"/>
            <a:r>
              <a:rPr lang="fa-IR" sz="3200" b="1" dirty="0" smtClean="0">
                <a:solidFill>
                  <a:srgbClr val="0070C0"/>
                </a:solidFill>
                <a:cs typeface="B Traffic" pitchFamily="2" charset="-78"/>
              </a:rPr>
              <a:t>  </a:t>
            </a:r>
            <a:endParaRPr lang="en-US" sz="3200" b="1" dirty="0" smtClean="0">
              <a:solidFill>
                <a:srgbClr val="0070C0"/>
              </a:solidFill>
              <a:cs typeface="B Traffic" pitchFamily="2" charset="-78"/>
            </a:endParaRPr>
          </a:p>
          <a:p>
            <a:endParaRPr lang="en-US" sz="3200" b="1" dirty="0" smtClean="0">
              <a:solidFill>
                <a:srgbClr val="0070C0"/>
              </a:solidFill>
              <a:cs typeface="B Traffic" pitchFamily="2" charset="-78"/>
            </a:endParaRPr>
          </a:p>
          <a:p>
            <a:endParaRPr lang="en-US" sz="3200" b="1" dirty="0" smtClean="0">
              <a:solidFill>
                <a:srgbClr val="0070C0"/>
              </a:solidFill>
              <a:cs typeface="B Traffic" pitchFamily="2" charset="-78"/>
            </a:endParaRPr>
          </a:p>
          <a:p>
            <a:endParaRPr lang="fa-IR" sz="3200" b="1" dirty="0">
              <a:solidFill>
                <a:srgbClr val="0070C0"/>
              </a:solidFill>
              <a:cs typeface="B Traffic"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lstStyle/>
          <a:p>
            <a:r>
              <a:rPr lang="fa-IR" dirty="0" smtClean="0">
                <a:solidFill>
                  <a:srgbClr val="FFFF00"/>
                </a:solidFill>
                <a:cs typeface="B Traffic" pitchFamily="2" charset="-78"/>
              </a:rPr>
              <a:t>                   محاسبه زمان نرمال </a:t>
            </a:r>
            <a:endParaRPr lang="fa-IR" dirty="0">
              <a:solidFill>
                <a:srgbClr val="FFFF00"/>
              </a:solidFill>
              <a:cs typeface="B Traffic" pitchFamily="2" charset="-78"/>
            </a:endParaRPr>
          </a:p>
        </p:txBody>
      </p:sp>
      <p:sp>
        <p:nvSpPr>
          <p:cNvPr id="3" name="Subtitle 2"/>
          <p:cNvSpPr>
            <a:spLocks noGrp="1"/>
          </p:cNvSpPr>
          <p:nvPr>
            <p:ph type="subTitle" idx="1"/>
          </p:nvPr>
        </p:nvSpPr>
        <p:spPr>
          <a:xfrm>
            <a:off x="0" y="1066800"/>
            <a:ext cx="8763000" cy="5791200"/>
          </a:xfrm>
        </p:spPr>
        <p:txBody>
          <a:bodyPr>
            <a:normAutofit/>
          </a:bodyPr>
          <a:lstStyle/>
          <a:p>
            <a:pPr>
              <a:buFont typeface="Wingdings" pitchFamily="2" charset="2"/>
              <a:buChar char="q"/>
            </a:pPr>
            <a:r>
              <a:rPr lang="fa-IR" sz="4400" b="1" dirty="0" smtClean="0">
                <a:solidFill>
                  <a:srgbClr val="0070C0"/>
                </a:solidFill>
                <a:cs typeface="B Traffic" pitchFamily="2" charset="-78"/>
              </a:rPr>
              <a:t>اگر زمان بيكاري مجاز %10 زمان نرمال در نظر گرفته شود و زمان مشاهده شده 400ثانيه وضريب عملكرد 100 باشد. زمان استاندارد چقدر خواهد بود؟ </a:t>
            </a:r>
          </a:p>
          <a:p>
            <a:endParaRPr lang="fa-IR" sz="2800" b="1" dirty="0" smtClean="0">
              <a:solidFill>
                <a:srgbClr val="0070C0"/>
              </a:solidFill>
              <a:cs typeface="B Traffic" pitchFamily="2" charset="-78"/>
            </a:endParaRPr>
          </a:p>
          <a:p>
            <a:endParaRPr lang="fa-IR" sz="2800" b="1" dirty="0" smtClean="0">
              <a:solidFill>
                <a:srgbClr val="0070C0"/>
              </a:solidFill>
              <a:cs typeface="B Traffic" pitchFamily="2" charset="-78"/>
            </a:endParaRPr>
          </a:p>
          <a:p>
            <a:endParaRPr lang="fa-IR" sz="2800" b="1" dirty="0" smtClean="0">
              <a:solidFill>
                <a:srgbClr val="0070C0"/>
              </a:solidFill>
              <a:cs typeface="B Traffic" pitchFamily="2" charset="-78"/>
            </a:endParaRPr>
          </a:p>
          <a:p>
            <a:endParaRPr lang="en-US" sz="3200" b="1" dirty="0" smtClean="0">
              <a:solidFill>
                <a:srgbClr val="0070C0"/>
              </a:solidFill>
              <a:cs typeface="B Traffic" pitchFamily="2" charset="-78"/>
            </a:endParaRPr>
          </a:p>
          <a:p>
            <a:endParaRPr lang="en-US" sz="3200" b="1" dirty="0" smtClean="0">
              <a:solidFill>
                <a:srgbClr val="0070C0"/>
              </a:solidFill>
              <a:cs typeface="B Traffic" pitchFamily="2" charset="-78"/>
            </a:endParaRPr>
          </a:p>
          <a:p>
            <a:endParaRPr lang="fa-IR" sz="3200" b="1" dirty="0">
              <a:solidFill>
                <a:srgbClr val="0070C0"/>
              </a:solidFill>
              <a:cs typeface="B Traffic" pitchFamily="2" charset="-78"/>
            </a:endParaRPr>
          </a:p>
        </p:txBody>
      </p:sp>
      <p:sp>
        <p:nvSpPr>
          <p:cNvPr id="4" name="Horizontal Scroll 3"/>
          <p:cNvSpPr/>
          <p:nvPr/>
        </p:nvSpPr>
        <p:spPr>
          <a:xfrm>
            <a:off x="0" y="3657600"/>
            <a:ext cx="9144000" cy="1600200"/>
          </a:xfrm>
          <a:prstGeom prst="horizontalScroll">
            <a:avLst/>
          </a:prstGeom>
        </p:spPr>
        <p:style>
          <a:lnRef idx="1">
            <a:schemeClr val="accent5"/>
          </a:lnRef>
          <a:fillRef idx="2">
            <a:schemeClr val="accent5"/>
          </a:fillRef>
          <a:effectRef idx="1">
            <a:schemeClr val="accent5"/>
          </a:effectRef>
          <a:fontRef idx="minor">
            <a:schemeClr val="dk1"/>
          </a:fontRef>
        </p:style>
        <p:txBody>
          <a:bodyPr rtlCol="1" anchor="ctr"/>
          <a:lstStyle/>
          <a:p>
            <a:r>
              <a:rPr lang="fa-IR" sz="2000" b="1" dirty="0" smtClean="0">
                <a:solidFill>
                  <a:srgbClr val="002060"/>
                </a:solidFill>
                <a:cs typeface="B Traffic" pitchFamily="2" charset="-78"/>
              </a:rPr>
              <a:t>ضريب عملكرد طبيعي/ضريب عملكرد مشاهده شده *زمان مشاهده شده = زمان نرمال</a:t>
            </a:r>
          </a:p>
          <a:p>
            <a:r>
              <a:rPr lang="fa-IR" sz="2000" b="1" dirty="0" smtClean="0">
                <a:solidFill>
                  <a:srgbClr val="002060"/>
                </a:solidFill>
                <a:cs typeface="B Traffic" pitchFamily="2" charset="-78"/>
              </a:rPr>
              <a:t>                                                 ثانيه 400 = 100/100 *400 = زمان نرمال </a:t>
            </a:r>
          </a:p>
        </p:txBody>
      </p:sp>
      <p:sp>
        <p:nvSpPr>
          <p:cNvPr id="5" name="Horizontal Scroll 4"/>
          <p:cNvSpPr/>
          <p:nvPr/>
        </p:nvSpPr>
        <p:spPr>
          <a:xfrm>
            <a:off x="0" y="5181600"/>
            <a:ext cx="8839200" cy="1676400"/>
          </a:xfrm>
          <a:prstGeom prst="horizontalScroll">
            <a:avLst/>
          </a:prstGeom>
        </p:spPr>
        <p:style>
          <a:lnRef idx="1">
            <a:schemeClr val="accent4"/>
          </a:lnRef>
          <a:fillRef idx="2">
            <a:schemeClr val="accent4"/>
          </a:fillRef>
          <a:effectRef idx="1">
            <a:schemeClr val="accent4"/>
          </a:effectRef>
          <a:fontRef idx="minor">
            <a:schemeClr val="dk1"/>
          </a:fontRef>
        </p:style>
        <p:txBody>
          <a:bodyPr rtlCol="1" anchor="ctr"/>
          <a:lstStyle/>
          <a:p>
            <a:r>
              <a:rPr lang="fa-IR" sz="2000" b="1" dirty="0" smtClean="0">
                <a:cs typeface="B Traffic" pitchFamily="2" charset="-78"/>
              </a:rPr>
              <a:t> زمان بيكاري هاي مجاز + زمان نرمال  = زمان استاندارد </a:t>
            </a:r>
          </a:p>
          <a:p>
            <a:r>
              <a:rPr lang="fa-IR" sz="2000" b="1" dirty="0" smtClean="0">
                <a:cs typeface="B Traffic" pitchFamily="2" charset="-78"/>
              </a:rPr>
              <a:t>                     ثانيه 440 = (%10  *400  ) + 400 = زمان استاندارد </a:t>
            </a:r>
            <a:endParaRPr lang="fa-IR" sz="2000" b="1" dirty="0">
              <a:cs typeface="B Traffic" pitchFamily="2" charset="-78"/>
            </a:endParaRPr>
          </a:p>
        </p:txBody>
      </p:sp>
    </p:spTree>
  </p:cSld>
  <p:clrMapOvr>
    <a:masterClrMapping/>
  </p:clrMapOvr>
  <p:transition>
    <p:rand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914400"/>
          </a:xfrm>
        </p:spPr>
        <p:txBody>
          <a:bodyPr/>
          <a:lstStyle/>
          <a:p>
            <a:r>
              <a:rPr lang="fa-IR" dirty="0" smtClean="0">
                <a:solidFill>
                  <a:srgbClr val="FFFF00"/>
                </a:solidFill>
                <a:cs typeface="B Traffic" pitchFamily="2" charset="-78"/>
              </a:rPr>
              <a:t>        روشهاي زمان سنجي </a:t>
            </a:r>
            <a:endParaRPr lang="fa-IR" dirty="0">
              <a:solidFill>
                <a:srgbClr val="FFFF00"/>
              </a:solidFill>
              <a:cs typeface="B Traffic" pitchFamily="2" charset="-78"/>
            </a:endParaRPr>
          </a:p>
        </p:txBody>
      </p:sp>
      <p:sp>
        <p:nvSpPr>
          <p:cNvPr id="3" name="Subtitle 2"/>
          <p:cNvSpPr>
            <a:spLocks noGrp="1"/>
          </p:cNvSpPr>
          <p:nvPr>
            <p:ph type="subTitle" idx="1"/>
          </p:nvPr>
        </p:nvSpPr>
        <p:spPr>
          <a:xfrm>
            <a:off x="0" y="762000"/>
            <a:ext cx="8763000" cy="6096000"/>
          </a:xfrm>
        </p:spPr>
        <p:txBody>
          <a:bodyPr>
            <a:normAutofit/>
          </a:bodyPr>
          <a:lstStyle/>
          <a:p>
            <a:pPr>
              <a:buFont typeface="Wingdings" pitchFamily="2" charset="2"/>
              <a:buChar char="v"/>
            </a:pPr>
            <a:r>
              <a:rPr lang="fa-IR" sz="3600" dirty="0" smtClean="0">
                <a:solidFill>
                  <a:srgbClr val="FFFF00"/>
                </a:solidFill>
                <a:cs typeface="B Traffic" pitchFamily="2" charset="-78"/>
              </a:rPr>
              <a:t> 1 -</a:t>
            </a:r>
            <a:r>
              <a:rPr lang="fa-IR" sz="3600" dirty="0" smtClean="0">
                <a:solidFill>
                  <a:srgbClr val="FF0000"/>
                </a:solidFill>
                <a:cs typeface="B Traffic" pitchFamily="2" charset="-78"/>
              </a:rPr>
              <a:t> مطالعه زماني </a:t>
            </a:r>
            <a:r>
              <a:rPr lang="fa-IR" sz="2400" b="1" dirty="0" smtClean="0">
                <a:solidFill>
                  <a:srgbClr val="FF0000"/>
                </a:solidFill>
                <a:cs typeface="B Traffic" pitchFamily="2" charset="-78"/>
              </a:rPr>
              <a:t>:   </a:t>
            </a:r>
            <a:endParaRPr lang="en-US" sz="2400" b="1" dirty="0" smtClean="0">
              <a:solidFill>
                <a:srgbClr val="FF0000"/>
              </a:solidFill>
              <a:cs typeface="B Traffic" pitchFamily="2" charset="-78"/>
            </a:endParaRPr>
          </a:p>
          <a:p>
            <a:r>
              <a:rPr lang="fa-IR" sz="2400" b="1" dirty="0" smtClean="0">
                <a:solidFill>
                  <a:schemeClr val="tx1">
                    <a:lumMod val="95000"/>
                  </a:schemeClr>
                </a:solidFill>
                <a:cs typeface="B Traffic" pitchFamily="2" charset="-78"/>
              </a:rPr>
              <a:t>  زماني كه براي انجام كار يا جزئي ازكار صرف  مي شود با كرنومتر اندازه گيري و براي كارهاي صنعتي و دفتري پر  حجم مناسب است .</a:t>
            </a:r>
          </a:p>
          <a:p>
            <a:pPr>
              <a:buFont typeface="Wingdings" pitchFamily="2" charset="2"/>
              <a:buChar char="v"/>
            </a:pPr>
            <a:r>
              <a:rPr lang="fa-IR" sz="3600" dirty="0" smtClean="0">
                <a:solidFill>
                  <a:srgbClr val="FFFF00"/>
                </a:solidFill>
                <a:cs typeface="B Traffic" pitchFamily="2" charset="-78"/>
              </a:rPr>
              <a:t>  2- </a:t>
            </a:r>
            <a:r>
              <a:rPr lang="fa-IR" sz="3600" dirty="0" smtClean="0">
                <a:solidFill>
                  <a:srgbClr val="FF0000"/>
                </a:solidFill>
                <a:cs typeface="B Traffic" pitchFamily="2" charset="-78"/>
              </a:rPr>
              <a:t>گزارش گيري : </a:t>
            </a:r>
            <a:endParaRPr lang="en-US" sz="3600" dirty="0" smtClean="0">
              <a:solidFill>
                <a:srgbClr val="FF0000"/>
              </a:solidFill>
              <a:cs typeface="B Traffic" pitchFamily="2" charset="-78"/>
            </a:endParaRPr>
          </a:p>
          <a:p>
            <a:r>
              <a:rPr lang="fa-IR" sz="2400" b="1" dirty="0" smtClean="0">
                <a:solidFill>
                  <a:schemeClr val="tx1">
                    <a:lumMod val="95000"/>
                  </a:schemeClr>
                </a:solidFill>
                <a:cs typeface="B Traffic" pitchFamily="2" charset="-78"/>
              </a:rPr>
              <a:t>اساس بر تكميل فرمهاي گزارش كار روزانه كاركنان  قرار دارد،كه درآخر روز مي شود .در اندازه گيري كارهاي دفتري استفاده  مي گردد   </a:t>
            </a:r>
          </a:p>
          <a:p>
            <a:pPr>
              <a:buFont typeface="Wingdings" pitchFamily="2" charset="2"/>
              <a:buChar char="v"/>
            </a:pPr>
            <a:r>
              <a:rPr lang="fa-IR" sz="3600" dirty="0" smtClean="0">
                <a:solidFill>
                  <a:srgbClr val="FFFF00"/>
                </a:solidFill>
                <a:cs typeface="B Traffic" pitchFamily="2" charset="-78"/>
              </a:rPr>
              <a:t>  3-</a:t>
            </a:r>
            <a:r>
              <a:rPr lang="fa-IR" sz="3600" dirty="0" smtClean="0">
                <a:solidFill>
                  <a:srgbClr val="FF0000"/>
                </a:solidFill>
                <a:cs typeface="B Traffic" pitchFamily="2" charset="-78"/>
              </a:rPr>
              <a:t> نمونه گيري :</a:t>
            </a:r>
            <a:endParaRPr lang="en-US" sz="3600" dirty="0" smtClean="0">
              <a:solidFill>
                <a:srgbClr val="FF0000"/>
              </a:solidFill>
              <a:cs typeface="B Traffic" pitchFamily="2" charset="-78"/>
            </a:endParaRPr>
          </a:p>
          <a:p>
            <a:r>
              <a:rPr lang="fa-IR" sz="3600" dirty="0" smtClean="0">
                <a:solidFill>
                  <a:srgbClr val="FFFF00"/>
                </a:solidFill>
                <a:cs typeface="0 Badr" pitchFamily="2" charset="-78"/>
              </a:rPr>
              <a:t> </a:t>
            </a:r>
            <a:r>
              <a:rPr lang="fa-IR" sz="2400" b="1" dirty="0" smtClean="0">
                <a:solidFill>
                  <a:schemeClr val="tx1">
                    <a:lumMod val="95000"/>
                  </a:schemeClr>
                </a:solidFill>
                <a:cs typeface="B Traffic" pitchFamily="2" charset="-78"/>
              </a:rPr>
              <a:t>زمان سنج در مراجعات تصادفي به محل كار موارد بيكاري و كار آنها را يادداشت كرده . بصورت درصد بيان مي كند .</a:t>
            </a:r>
          </a:p>
          <a:p>
            <a:pPr>
              <a:buFont typeface="Wingdings" pitchFamily="2" charset="2"/>
              <a:buChar char="v"/>
            </a:pPr>
            <a:r>
              <a:rPr lang="fa-IR" sz="3600" dirty="0" smtClean="0">
                <a:solidFill>
                  <a:srgbClr val="FFFF00"/>
                </a:solidFill>
                <a:cs typeface="0 Badr" pitchFamily="2" charset="-78"/>
              </a:rPr>
              <a:t>  </a:t>
            </a:r>
            <a:r>
              <a:rPr lang="fa-IR" sz="3600" dirty="0" smtClean="0">
                <a:solidFill>
                  <a:srgbClr val="FFFF00"/>
                </a:solidFill>
                <a:cs typeface="B Traffic" pitchFamily="2" charset="-78"/>
              </a:rPr>
              <a:t>4- </a:t>
            </a:r>
            <a:r>
              <a:rPr lang="fa-IR" sz="3600" dirty="0" smtClean="0">
                <a:solidFill>
                  <a:srgbClr val="FF0000"/>
                </a:solidFill>
                <a:cs typeface="B Traffic" pitchFamily="2" charset="-78"/>
              </a:rPr>
              <a:t>استفاده از سوابق گذشته :</a:t>
            </a:r>
            <a:endParaRPr lang="en-US" sz="3600" dirty="0" smtClean="0">
              <a:solidFill>
                <a:srgbClr val="FF0000"/>
              </a:solidFill>
              <a:cs typeface="B Traffic" pitchFamily="2" charset="-78"/>
            </a:endParaRPr>
          </a:p>
          <a:p>
            <a:r>
              <a:rPr lang="fa-IR" sz="3600" dirty="0" smtClean="0">
                <a:solidFill>
                  <a:srgbClr val="FFFF00"/>
                </a:solidFill>
                <a:cs typeface="0 Badr" pitchFamily="2" charset="-78"/>
              </a:rPr>
              <a:t> </a:t>
            </a:r>
            <a:r>
              <a:rPr lang="fa-IR" sz="2400" b="1" dirty="0" smtClean="0">
                <a:solidFill>
                  <a:schemeClr val="tx1">
                    <a:lumMod val="95000"/>
                  </a:schemeClr>
                </a:solidFill>
                <a:cs typeface="B Traffic" pitchFamily="2" charset="-78"/>
              </a:rPr>
              <a:t>با مطالعه كارايي گذشته و زمان صرف شده براي آنها بعنوان معيار و ميزاني براي تسري در كارهاي حال و آينده استفاده مي شود . مبناي علمي و دقت زيادي ندارد.   </a:t>
            </a:r>
            <a:endParaRPr lang="en-US" sz="2400" b="1" dirty="0" smtClean="0">
              <a:solidFill>
                <a:schemeClr val="tx1">
                  <a:lumMod val="95000"/>
                </a:schemeClr>
              </a:solidFill>
              <a:cs typeface="B Traffic" pitchFamily="2" charset="-78"/>
            </a:endParaRPr>
          </a:p>
          <a:p>
            <a:endParaRPr lang="en-US" sz="3200" dirty="0" smtClean="0">
              <a:solidFill>
                <a:srgbClr val="FFFF00"/>
              </a:solidFill>
              <a:cs typeface="0 Badr" pitchFamily="2" charset="-78"/>
            </a:endParaRPr>
          </a:p>
          <a:p>
            <a:endParaRPr lang="en-US" sz="3200" dirty="0" smtClean="0">
              <a:solidFill>
                <a:srgbClr val="FFFF00"/>
              </a:solidFill>
              <a:cs typeface="0 Badr" pitchFamily="2" charset="-78"/>
            </a:endParaRPr>
          </a:p>
          <a:p>
            <a:endParaRPr lang="fa-IR" sz="3200" dirty="0">
              <a:solidFill>
                <a:srgbClr val="FFFF00"/>
              </a:solidFill>
              <a:cs typeface="0 Badr"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lstStyle/>
          <a:p>
            <a:r>
              <a:rPr lang="fa-IR" dirty="0" smtClean="0">
                <a:solidFill>
                  <a:srgbClr val="FFFF00"/>
                </a:solidFill>
                <a:cs typeface="B Traffic" pitchFamily="2" charset="-78"/>
              </a:rPr>
              <a:t>               مشكلات زمان سنجي </a:t>
            </a:r>
            <a:endParaRPr lang="fa-IR" dirty="0">
              <a:solidFill>
                <a:srgbClr val="FFFF00"/>
              </a:solidFill>
              <a:cs typeface="B Traffic" pitchFamily="2" charset="-78"/>
            </a:endParaRPr>
          </a:p>
        </p:txBody>
      </p:sp>
      <p:sp>
        <p:nvSpPr>
          <p:cNvPr id="3" name="Subtitle 2"/>
          <p:cNvSpPr>
            <a:spLocks noGrp="1"/>
          </p:cNvSpPr>
          <p:nvPr>
            <p:ph type="subTitle" idx="1"/>
          </p:nvPr>
        </p:nvSpPr>
        <p:spPr>
          <a:xfrm>
            <a:off x="0" y="1066800"/>
            <a:ext cx="8839200" cy="5791200"/>
          </a:xfrm>
        </p:spPr>
        <p:txBody>
          <a:bodyPr>
            <a:normAutofit/>
          </a:bodyPr>
          <a:lstStyle/>
          <a:p>
            <a:endParaRPr lang="fa-IR" sz="2800" b="1" dirty="0" smtClean="0">
              <a:solidFill>
                <a:srgbClr val="0070C0"/>
              </a:solidFill>
              <a:cs typeface="B Traffic" pitchFamily="2" charset="-78"/>
            </a:endParaRPr>
          </a:p>
          <a:p>
            <a:pPr algn="ctr">
              <a:buFont typeface="Wingdings" pitchFamily="2" charset="2"/>
              <a:buChar char="v"/>
            </a:pPr>
            <a:r>
              <a:rPr lang="fa-IR" sz="2800" b="1" dirty="0" smtClean="0">
                <a:solidFill>
                  <a:srgbClr val="0070C0"/>
                </a:solidFill>
                <a:cs typeface="B Traffic" pitchFamily="2" charset="-78"/>
              </a:rPr>
              <a:t>  سر پرستها و كاركنان در برابر زمان سنجي مقاومت  نشان ميدهند.</a:t>
            </a:r>
          </a:p>
          <a:p>
            <a:pPr algn="ctr"/>
            <a:r>
              <a:rPr lang="fa-IR" sz="2800" b="1" dirty="0" smtClean="0">
                <a:solidFill>
                  <a:srgbClr val="0070C0"/>
                </a:solidFill>
                <a:cs typeface="B Traffic" pitchFamily="2" charset="-78"/>
              </a:rPr>
              <a:t>براي غلبه بر اين مشكل ،آموزش و توجيه سر پرستان و ارائه تصويري صحيح و واقعي از زمان سنجي و برشمردن مزايا ي آن ، از واكنشهاي دفاعي پيشگيري نمائيد . </a:t>
            </a:r>
            <a:endParaRPr lang="en-US" sz="2800" b="1" dirty="0" smtClean="0">
              <a:solidFill>
                <a:srgbClr val="0070C0"/>
              </a:solidFill>
              <a:cs typeface="B Traffic" pitchFamily="2" charset="-78"/>
            </a:endParaRPr>
          </a:p>
          <a:p>
            <a:pPr algn="ctr"/>
            <a:endParaRPr lang="fa-IR" sz="2800" b="1" dirty="0" smtClean="0">
              <a:solidFill>
                <a:srgbClr val="0070C0"/>
              </a:solidFill>
              <a:cs typeface="B Traffic" pitchFamily="2" charset="-78"/>
            </a:endParaRPr>
          </a:p>
          <a:p>
            <a:pPr algn="ctr">
              <a:buFont typeface="Wingdings" pitchFamily="2" charset="2"/>
              <a:buChar char="q"/>
            </a:pPr>
            <a:r>
              <a:rPr lang="fa-IR" sz="2800" b="1" dirty="0" smtClean="0">
                <a:solidFill>
                  <a:srgbClr val="0070C0"/>
                </a:solidFill>
                <a:cs typeface="B Traffic" pitchFamily="2" charset="-78"/>
              </a:rPr>
              <a:t>به هر حال انجام موفق زمان سنجي بدون توجه به فرهنگ سازماني امكان پذير نيست .  </a:t>
            </a:r>
            <a:endParaRPr lang="en-US" sz="2800" b="1" dirty="0" smtClean="0">
              <a:solidFill>
                <a:srgbClr val="0070C0"/>
              </a:solidFill>
              <a:cs typeface="B Traffic" pitchFamily="2" charset="-78"/>
            </a:endParaRPr>
          </a:p>
          <a:p>
            <a:endParaRPr lang="en-US" sz="2800" b="1" dirty="0" smtClean="0">
              <a:solidFill>
                <a:srgbClr val="0070C0"/>
              </a:solidFill>
              <a:cs typeface="B Traffic" pitchFamily="2" charset="-78"/>
            </a:endParaRPr>
          </a:p>
          <a:p>
            <a:endParaRPr lang="en-US" sz="2800" b="1" dirty="0" smtClean="0">
              <a:solidFill>
                <a:srgbClr val="0070C0"/>
              </a:solidFill>
              <a:cs typeface="B Traffic" pitchFamily="2" charset="-78"/>
            </a:endParaRPr>
          </a:p>
          <a:p>
            <a:endParaRPr lang="fa-IR" sz="2800" b="1" dirty="0">
              <a:solidFill>
                <a:srgbClr val="0070C0"/>
              </a:solidFill>
              <a:cs typeface="B Traffic"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914400"/>
          </a:xfrm>
        </p:spPr>
        <p:txBody>
          <a:bodyPr/>
          <a:lstStyle/>
          <a:p>
            <a:r>
              <a:rPr lang="fa-IR" dirty="0" smtClean="0">
                <a:solidFill>
                  <a:srgbClr val="FFFF00"/>
                </a:solidFill>
                <a:cs typeface="B Traffic" pitchFamily="2" charset="-78"/>
              </a:rPr>
              <a:t>                      شغل </a:t>
            </a:r>
            <a:endParaRPr lang="fa-IR" dirty="0">
              <a:solidFill>
                <a:srgbClr val="FFFF00"/>
              </a:solidFill>
              <a:cs typeface="B Traffic" pitchFamily="2" charset="-78"/>
            </a:endParaRPr>
          </a:p>
        </p:txBody>
      </p:sp>
      <p:sp>
        <p:nvSpPr>
          <p:cNvPr id="3" name="Subtitle 2"/>
          <p:cNvSpPr>
            <a:spLocks noGrp="1"/>
          </p:cNvSpPr>
          <p:nvPr>
            <p:ph type="subTitle" idx="1"/>
          </p:nvPr>
        </p:nvSpPr>
        <p:spPr>
          <a:xfrm>
            <a:off x="0" y="1066800"/>
            <a:ext cx="8839200" cy="5791200"/>
          </a:xfrm>
        </p:spPr>
        <p:txBody>
          <a:bodyPr>
            <a:normAutofit/>
          </a:bodyPr>
          <a:lstStyle/>
          <a:p>
            <a:pPr algn="ctr">
              <a:buFont typeface="Wingdings" pitchFamily="2" charset="2"/>
              <a:buChar char="v"/>
            </a:pPr>
            <a:r>
              <a:rPr lang="fa-IR" sz="2800" b="1" dirty="0" smtClean="0">
                <a:solidFill>
                  <a:srgbClr val="0070C0"/>
                </a:solidFill>
                <a:cs typeface="B Traffic" pitchFamily="2" charset="-78"/>
              </a:rPr>
              <a:t>وظايف مشابه ومرتبطي كه حرفه اي را مي سازد و به عهده يك فرد در مقابل دريافت حقوق و دستمزد گذارده مي شود </a:t>
            </a:r>
            <a:r>
              <a:rPr lang="fa-IR" sz="2800" b="1" dirty="0" smtClean="0">
                <a:solidFill>
                  <a:srgbClr val="0070C0"/>
                </a:solidFill>
                <a:cs typeface="B Traffic" pitchFamily="2" charset="-78"/>
              </a:rPr>
              <a:t>.</a:t>
            </a:r>
          </a:p>
          <a:p>
            <a:pPr algn="ctr">
              <a:buFont typeface="Wingdings" pitchFamily="2" charset="2"/>
              <a:buChar char="v"/>
            </a:pPr>
            <a:r>
              <a:rPr lang="fa-IR" sz="2800" b="1" dirty="0" smtClean="0">
                <a:solidFill>
                  <a:srgbClr val="0070C0"/>
                </a:solidFill>
                <a:cs typeface="B Traffic" pitchFamily="2" charset="-78"/>
              </a:rPr>
              <a:t> </a:t>
            </a:r>
            <a:endParaRPr lang="fa-IR" sz="2800" b="1" dirty="0" smtClean="0">
              <a:solidFill>
                <a:srgbClr val="0070C0"/>
              </a:solidFill>
              <a:cs typeface="B Traffic" pitchFamily="2" charset="-78"/>
            </a:endParaRPr>
          </a:p>
          <a:p>
            <a:pPr>
              <a:buFont typeface="Wingdings" pitchFamily="2" charset="2"/>
              <a:buChar char="v"/>
            </a:pPr>
            <a:r>
              <a:rPr lang="fa-IR" sz="2800" b="1" dirty="0" smtClean="0">
                <a:solidFill>
                  <a:srgbClr val="0070C0"/>
                </a:solidFill>
                <a:cs typeface="B Traffic" pitchFamily="2" charset="-78"/>
              </a:rPr>
              <a:t>  </a:t>
            </a:r>
            <a:r>
              <a:rPr lang="fa-IR" sz="2800" b="1" dirty="0" smtClean="0">
                <a:solidFill>
                  <a:srgbClr val="FF0000"/>
                </a:solidFill>
                <a:cs typeface="B Traffic" pitchFamily="2" charset="-78"/>
              </a:rPr>
              <a:t>نظريات بكارگيري نيروي انساني </a:t>
            </a:r>
            <a:r>
              <a:rPr lang="fa-IR" sz="2800" b="1" dirty="0" smtClean="0">
                <a:solidFill>
                  <a:srgbClr val="FF0000"/>
                </a:solidFill>
                <a:cs typeface="B Traffic" pitchFamily="2" charset="-78"/>
              </a:rPr>
              <a:t>:</a:t>
            </a:r>
          </a:p>
          <a:p>
            <a:pPr>
              <a:buFont typeface="Wingdings" pitchFamily="2" charset="2"/>
              <a:buChar char="v"/>
            </a:pPr>
            <a:endParaRPr lang="fa-IR" sz="2800" b="1" dirty="0" smtClean="0">
              <a:solidFill>
                <a:srgbClr val="0070C0"/>
              </a:solidFill>
              <a:cs typeface="B Traffic" pitchFamily="2" charset="-78"/>
            </a:endParaRPr>
          </a:p>
          <a:p>
            <a:pPr>
              <a:buFont typeface="Wingdings" pitchFamily="2" charset="2"/>
              <a:buChar char="q"/>
            </a:pPr>
            <a:r>
              <a:rPr lang="fa-IR" sz="2800" b="1" dirty="0" smtClean="0">
                <a:solidFill>
                  <a:srgbClr val="0070C0"/>
                </a:solidFill>
                <a:cs typeface="B Traffic" pitchFamily="2" charset="-78"/>
              </a:rPr>
              <a:t> 1- </a:t>
            </a:r>
            <a:r>
              <a:rPr lang="fa-IR" sz="2800" b="1" dirty="0" smtClean="0">
                <a:solidFill>
                  <a:srgbClr val="C00000"/>
                </a:solidFill>
                <a:cs typeface="B Traffic" pitchFamily="2" charset="-78"/>
              </a:rPr>
              <a:t>تطبيق فرد با شغل :</a:t>
            </a:r>
          </a:p>
          <a:p>
            <a:pPr algn="ctr"/>
            <a:r>
              <a:rPr lang="fa-IR" sz="2800" b="1" dirty="0" smtClean="0">
                <a:solidFill>
                  <a:srgbClr val="0070C0"/>
                </a:solidFill>
                <a:cs typeface="B Traffic" pitchFamily="2" charset="-78"/>
              </a:rPr>
              <a:t> ابتدا وظايف هر شغل مشخص مي گردد سپس شرايط احراز مشاغل به تناسب وظايف تنظيم مي گردد . </a:t>
            </a:r>
            <a:endParaRPr lang="en-US" sz="2800" b="1" dirty="0" smtClean="0">
              <a:solidFill>
                <a:srgbClr val="0070C0"/>
              </a:solidFill>
              <a:cs typeface="B Traffic" pitchFamily="2" charset="-78"/>
            </a:endParaRPr>
          </a:p>
          <a:p>
            <a:pPr>
              <a:buFont typeface="Wingdings" pitchFamily="2" charset="2"/>
              <a:buChar char="q"/>
            </a:pPr>
            <a:r>
              <a:rPr lang="fa-IR" sz="2800" b="1" dirty="0" smtClean="0">
                <a:solidFill>
                  <a:srgbClr val="0070C0"/>
                </a:solidFill>
                <a:cs typeface="B Traffic" pitchFamily="2" charset="-78"/>
              </a:rPr>
              <a:t> 2- </a:t>
            </a:r>
            <a:r>
              <a:rPr lang="fa-IR" sz="2800" b="1" dirty="0" smtClean="0">
                <a:solidFill>
                  <a:srgbClr val="C00000"/>
                </a:solidFill>
                <a:cs typeface="B Traffic" pitchFamily="2" charset="-78"/>
              </a:rPr>
              <a:t>تطبيق شغل با فرد: </a:t>
            </a:r>
          </a:p>
          <a:p>
            <a:pPr algn="ctr"/>
            <a:r>
              <a:rPr lang="fa-IR" sz="2800" b="1" dirty="0" smtClean="0">
                <a:solidFill>
                  <a:srgbClr val="0070C0"/>
                </a:solidFill>
                <a:cs typeface="B Traffic" pitchFamily="2" charset="-78"/>
              </a:rPr>
              <a:t> نيروي انساني موجود مورد بررسي قرار مي گيرد و به هر كس بنا به توانايي و استعدادها ، وظايف مختلف محول مي گردد .  </a:t>
            </a:r>
            <a:endParaRPr lang="en-US" sz="2800" b="1" dirty="0" smtClean="0">
              <a:solidFill>
                <a:srgbClr val="0070C0"/>
              </a:solidFill>
              <a:cs typeface="B Traffic" pitchFamily="2" charset="-78"/>
            </a:endParaRPr>
          </a:p>
          <a:p>
            <a:pPr algn="ctr"/>
            <a:endParaRPr lang="en-US" sz="2800" b="1" dirty="0" smtClean="0">
              <a:solidFill>
                <a:srgbClr val="0070C0"/>
              </a:solidFill>
              <a:cs typeface="B Traffic" pitchFamily="2" charset="-78"/>
            </a:endParaRPr>
          </a:p>
          <a:p>
            <a:endParaRPr lang="fa-IR" sz="2800" b="1" dirty="0">
              <a:solidFill>
                <a:srgbClr val="0070C0"/>
              </a:solidFill>
              <a:cs typeface="B Traffic"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838200"/>
          </a:xfrm>
        </p:spPr>
        <p:txBody>
          <a:bodyPr>
            <a:normAutofit/>
          </a:bodyPr>
          <a:lstStyle/>
          <a:p>
            <a:r>
              <a:rPr lang="fa-IR" dirty="0" smtClean="0">
                <a:solidFill>
                  <a:srgbClr val="FFFF00"/>
                </a:solidFill>
                <a:cs typeface="B Traffic" pitchFamily="2" charset="-78"/>
              </a:rPr>
              <a:t>                   تجزيه شغل </a:t>
            </a:r>
            <a:endParaRPr lang="fa-IR" dirty="0">
              <a:solidFill>
                <a:srgbClr val="FFFF00"/>
              </a:solidFill>
              <a:cs typeface="B Traffic" pitchFamily="2" charset="-78"/>
            </a:endParaRPr>
          </a:p>
        </p:txBody>
      </p:sp>
      <p:sp>
        <p:nvSpPr>
          <p:cNvPr id="3" name="Subtitle 2"/>
          <p:cNvSpPr>
            <a:spLocks noGrp="1"/>
          </p:cNvSpPr>
          <p:nvPr>
            <p:ph type="subTitle" idx="1"/>
          </p:nvPr>
        </p:nvSpPr>
        <p:spPr>
          <a:xfrm>
            <a:off x="0" y="1066800"/>
            <a:ext cx="8839200" cy="5791200"/>
          </a:xfrm>
        </p:spPr>
        <p:txBody>
          <a:bodyPr>
            <a:normAutofit fontScale="92500"/>
          </a:bodyPr>
          <a:lstStyle/>
          <a:p>
            <a:pPr>
              <a:buFont typeface="Wingdings" pitchFamily="2" charset="2"/>
              <a:buChar char="v"/>
            </a:pPr>
            <a:r>
              <a:rPr lang="fa-IR" sz="3200" b="1" dirty="0" smtClean="0">
                <a:solidFill>
                  <a:srgbClr val="0070C0"/>
                </a:solidFill>
                <a:cs typeface="B Traffic" pitchFamily="2" charset="-78"/>
              </a:rPr>
              <a:t>جرياني است كه بدان وسيله مشخص مي شود شغل چه مشخصاتي دارد و چه افرادي بايستي براي شغل استخدام شوند .  </a:t>
            </a:r>
          </a:p>
          <a:p>
            <a:r>
              <a:rPr lang="fa-IR" sz="3200" b="1" dirty="0" smtClean="0">
                <a:solidFill>
                  <a:srgbClr val="0070C0"/>
                </a:solidFill>
                <a:cs typeface="B Traffic" pitchFamily="2" charset="-78"/>
              </a:rPr>
              <a:t>  </a:t>
            </a:r>
            <a:r>
              <a:rPr lang="fa-IR" sz="3200" b="1" dirty="0" smtClean="0">
                <a:solidFill>
                  <a:srgbClr val="C00000"/>
                </a:solidFill>
                <a:cs typeface="B Traffic" pitchFamily="2" charset="-78"/>
              </a:rPr>
              <a:t>تجزيه شغل معلوم مي دارد كه </a:t>
            </a:r>
            <a:r>
              <a:rPr lang="fa-IR" sz="3200" b="1" dirty="0" smtClean="0">
                <a:solidFill>
                  <a:srgbClr val="C00000"/>
                </a:solidFill>
                <a:cs typeface="B Traffic" pitchFamily="2" charset="-78"/>
              </a:rPr>
              <a:t>:</a:t>
            </a:r>
          </a:p>
          <a:p>
            <a:r>
              <a:rPr lang="fa-IR" sz="3200" b="1" dirty="0" smtClean="0">
                <a:solidFill>
                  <a:srgbClr val="C00000"/>
                </a:solidFill>
                <a:cs typeface="B Traffic" pitchFamily="2" charset="-78"/>
              </a:rPr>
              <a:t> </a:t>
            </a:r>
            <a:endParaRPr lang="fa-IR" sz="3200" b="1" dirty="0" smtClean="0">
              <a:solidFill>
                <a:srgbClr val="C00000"/>
              </a:solidFill>
              <a:cs typeface="B Traffic" pitchFamily="2" charset="-78"/>
            </a:endParaRPr>
          </a:p>
          <a:p>
            <a:pPr>
              <a:buFont typeface="Wingdings" pitchFamily="2" charset="2"/>
              <a:buChar char="q"/>
            </a:pPr>
            <a:r>
              <a:rPr lang="fa-IR" sz="3200" b="1" dirty="0" smtClean="0">
                <a:solidFill>
                  <a:srgbClr val="0070C0"/>
                </a:solidFill>
                <a:cs typeface="B Traffic" pitchFamily="2" charset="-78"/>
              </a:rPr>
              <a:t>  اولا –كارمند چه كاري را انجام ميدهد ؟   </a:t>
            </a:r>
          </a:p>
          <a:p>
            <a:pPr>
              <a:buFont typeface="Wingdings" pitchFamily="2" charset="2"/>
              <a:buChar char="q"/>
            </a:pPr>
            <a:r>
              <a:rPr lang="fa-IR" sz="3200" b="1" dirty="0" smtClean="0">
                <a:solidFill>
                  <a:srgbClr val="0070C0"/>
                </a:solidFill>
                <a:cs typeface="B Traffic" pitchFamily="2" charset="-78"/>
              </a:rPr>
              <a:t> ثانيا – چطور انجام ميدهد ؟ </a:t>
            </a:r>
          </a:p>
          <a:p>
            <a:pPr>
              <a:buFont typeface="Wingdings" pitchFamily="2" charset="2"/>
              <a:buChar char="q"/>
            </a:pPr>
            <a:r>
              <a:rPr lang="fa-IR" sz="3200" b="1" dirty="0" smtClean="0">
                <a:solidFill>
                  <a:srgbClr val="0070C0"/>
                </a:solidFill>
                <a:cs typeface="B Traffic" pitchFamily="2" charset="-78"/>
              </a:rPr>
              <a:t>  ثالثا – چرا آنطور انجام ميدهد ؟</a:t>
            </a:r>
          </a:p>
          <a:p>
            <a:pPr>
              <a:buFont typeface="Wingdings" pitchFamily="2" charset="2"/>
              <a:buChar char="q"/>
            </a:pPr>
            <a:r>
              <a:rPr lang="fa-IR" sz="3200" b="1" dirty="0" smtClean="0">
                <a:solidFill>
                  <a:srgbClr val="0070C0"/>
                </a:solidFill>
                <a:cs typeface="B Traffic" pitchFamily="2" charset="-78"/>
              </a:rPr>
              <a:t>  رابعا – براي انجان آن به چه مهارتي احتياج دارد؟      </a:t>
            </a:r>
            <a:endParaRPr lang="en-US" sz="3200" b="1" dirty="0" smtClean="0">
              <a:solidFill>
                <a:srgbClr val="0070C0"/>
              </a:solidFill>
              <a:cs typeface="B Traffic" pitchFamily="2" charset="-78"/>
            </a:endParaRPr>
          </a:p>
          <a:p>
            <a:endParaRPr lang="en-US" sz="3200" b="1" dirty="0" smtClean="0">
              <a:solidFill>
                <a:srgbClr val="0070C0"/>
              </a:solidFill>
              <a:cs typeface="B Traffic" pitchFamily="2" charset="-78"/>
            </a:endParaRPr>
          </a:p>
          <a:p>
            <a:r>
              <a:rPr lang="fa-IR" sz="4000" b="1" dirty="0" smtClean="0">
                <a:solidFill>
                  <a:srgbClr val="0070C0"/>
                </a:solidFill>
                <a:cs typeface="B Traffic" pitchFamily="2" charset="-78"/>
              </a:rPr>
              <a:t>   </a:t>
            </a:r>
            <a:r>
              <a:rPr lang="fa-IR" sz="3500" b="1" dirty="0" smtClean="0">
                <a:solidFill>
                  <a:srgbClr val="92D050"/>
                </a:solidFill>
                <a:cs typeface="B Traffic" pitchFamily="2" charset="-78"/>
              </a:rPr>
              <a:t>امر تجزيه شغل اغلب به تهيه شرح شغل مي انجامد </a:t>
            </a:r>
            <a:endParaRPr lang="en-US" sz="3500" b="1" dirty="0" smtClean="0">
              <a:solidFill>
                <a:srgbClr val="92D050"/>
              </a:solidFill>
              <a:cs typeface="B Traffic" pitchFamily="2" charset="-78"/>
            </a:endParaRPr>
          </a:p>
          <a:p>
            <a:r>
              <a:rPr lang="fa-IR" sz="3200" b="1" dirty="0" smtClean="0">
                <a:solidFill>
                  <a:srgbClr val="0070C0"/>
                </a:solidFill>
                <a:cs typeface="B Traffic" pitchFamily="2" charset="-78"/>
              </a:rPr>
              <a:t> </a:t>
            </a:r>
            <a:endParaRPr lang="fa-IR" sz="3200" b="1" dirty="0">
              <a:solidFill>
                <a:srgbClr val="0070C0"/>
              </a:solidFill>
              <a:cs typeface="B Traffic"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914400"/>
          </a:xfrm>
        </p:spPr>
        <p:txBody>
          <a:bodyPr/>
          <a:lstStyle/>
          <a:p>
            <a:r>
              <a:rPr lang="fa-IR" dirty="0" smtClean="0">
                <a:solidFill>
                  <a:srgbClr val="FFFF00"/>
                </a:solidFill>
                <a:cs typeface="B Traffic" pitchFamily="2" charset="-78"/>
              </a:rPr>
              <a:t>                         شغل</a:t>
            </a:r>
            <a:endParaRPr lang="fa-IR" dirty="0">
              <a:solidFill>
                <a:srgbClr val="FFFF00"/>
              </a:solidFill>
              <a:cs typeface="B Traffic" pitchFamily="2" charset="-78"/>
            </a:endParaRPr>
          </a:p>
        </p:txBody>
      </p:sp>
      <p:sp>
        <p:nvSpPr>
          <p:cNvPr id="3" name="Subtitle 2"/>
          <p:cNvSpPr>
            <a:spLocks noGrp="1"/>
          </p:cNvSpPr>
          <p:nvPr>
            <p:ph type="subTitle" idx="1"/>
          </p:nvPr>
        </p:nvSpPr>
        <p:spPr>
          <a:xfrm>
            <a:off x="0" y="1143000"/>
            <a:ext cx="8839200" cy="5791200"/>
          </a:xfrm>
        </p:spPr>
        <p:txBody>
          <a:bodyPr>
            <a:normAutofit fontScale="85000" lnSpcReduction="10000"/>
          </a:bodyPr>
          <a:lstStyle/>
          <a:p>
            <a:pPr>
              <a:buFont typeface="Wingdings" pitchFamily="2" charset="2"/>
              <a:buChar char="v"/>
            </a:pPr>
            <a:r>
              <a:rPr lang="fa-IR" sz="3500" b="1" dirty="0" smtClean="0">
                <a:solidFill>
                  <a:srgbClr val="C00000"/>
                </a:solidFill>
                <a:cs typeface="B Traffic" pitchFamily="2" charset="-78"/>
              </a:rPr>
              <a:t>  شرح شغل : </a:t>
            </a:r>
          </a:p>
          <a:p>
            <a:pPr algn="ctr"/>
            <a:r>
              <a:rPr lang="fa-IR" sz="3500" b="1" dirty="0" smtClean="0">
                <a:solidFill>
                  <a:srgbClr val="0070C0"/>
                </a:solidFill>
                <a:cs typeface="B Traffic" pitchFamily="2" charset="-78"/>
              </a:rPr>
              <a:t> بيانيه اي است كه وظايف ومسئوليتها ي شغل را تشريح </a:t>
            </a:r>
            <a:r>
              <a:rPr lang="fa-IR" sz="3500" b="1" dirty="0" smtClean="0">
                <a:solidFill>
                  <a:srgbClr val="0070C0"/>
                </a:solidFill>
                <a:cs typeface="B Traffic" pitchFamily="2" charset="-78"/>
              </a:rPr>
              <a:t>  مي </a:t>
            </a:r>
            <a:r>
              <a:rPr lang="fa-IR" sz="3500" b="1" dirty="0" smtClean="0">
                <a:solidFill>
                  <a:srgbClr val="0070C0"/>
                </a:solidFill>
                <a:cs typeface="B Traffic" pitchFamily="2" charset="-78"/>
              </a:rPr>
              <a:t>نمايد و عوامل مربوط به شغل از قبيل شرايط كار، تجهيزات  مورد نياز </a:t>
            </a:r>
            <a:r>
              <a:rPr lang="fa-IR" sz="3500" b="1" dirty="0" smtClean="0">
                <a:solidFill>
                  <a:srgbClr val="0070C0"/>
                </a:solidFill>
                <a:cs typeface="B Traffic" pitchFamily="2" charset="-78"/>
              </a:rPr>
              <a:t>،و </a:t>
            </a:r>
            <a:r>
              <a:rPr lang="fa-IR" sz="3500" b="1" dirty="0" smtClean="0">
                <a:solidFill>
                  <a:srgbClr val="0070C0"/>
                </a:solidFill>
                <a:cs typeface="B Traffic" pitchFamily="2" charset="-78"/>
              </a:rPr>
              <a:t>روابط موجود در آن را تعيين ميكند . </a:t>
            </a:r>
          </a:p>
          <a:p>
            <a:pPr>
              <a:buFont typeface="Wingdings" pitchFamily="2" charset="2"/>
              <a:buChar char="v"/>
            </a:pPr>
            <a:r>
              <a:rPr lang="fa-IR" sz="3500" b="1" dirty="0" smtClean="0">
                <a:solidFill>
                  <a:srgbClr val="C00000"/>
                </a:solidFill>
                <a:cs typeface="B Traffic" pitchFamily="2" charset="-78"/>
              </a:rPr>
              <a:t>شرح وظيفه : </a:t>
            </a:r>
          </a:p>
          <a:p>
            <a:pPr algn="ctr"/>
            <a:r>
              <a:rPr lang="fa-IR" sz="3500" b="1" dirty="0" smtClean="0">
                <a:solidFill>
                  <a:srgbClr val="0070C0"/>
                </a:solidFill>
                <a:cs typeface="B Traffic" pitchFamily="2" charset="-78"/>
              </a:rPr>
              <a:t>توصيف و تشريح وظايف شغلي براي فرد ، به گونه اي كه تصوير روشن از نوع شعل و وظيفه مشخص نمايد اين كه چه وظایفي ، چگونه  و به چه منظوري انجام مي شود  . </a:t>
            </a:r>
            <a:endParaRPr lang="en-US" sz="3500" b="1" dirty="0" smtClean="0">
              <a:solidFill>
                <a:srgbClr val="0070C0"/>
              </a:solidFill>
              <a:cs typeface="B Traffic" pitchFamily="2" charset="-78"/>
            </a:endParaRPr>
          </a:p>
          <a:p>
            <a:pPr>
              <a:buFont typeface="Wingdings" pitchFamily="2" charset="2"/>
              <a:buChar char="v"/>
            </a:pPr>
            <a:r>
              <a:rPr lang="fa-IR" sz="3500" b="1" dirty="0" smtClean="0">
                <a:solidFill>
                  <a:srgbClr val="0070C0"/>
                </a:solidFill>
                <a:cs typeface="B Traffic" pitchFamily="2" charset="-78"/>
              </a:rPr>
              <a:t> </a:t>
            </a:r>
            <a:r>
              <a:rPr lang="fa-IR" sz="3500" b="1" dirty="0" smtClean="0">
                <a:solidFill>
                  <a:srgbClr val="C00000"/>
                </a:solidFill>
                <a:cs typeface="B Traffic" pitchFamily="2" charset="-78"/>
              </a:rPr>
              <a:t>شرايط احراز شغل :</a:t>
            </a:r>
          </a:p>
          <a:p>
            <a:pPr algn="ctr"/>
            <a:r>
              <a:rPr lang="fa-IR" sz="3500" b="1" dirty="0" smtClean="0">
                <a:solidFill>
                  <a:srgbClr val="0070C0"/>
                </a:solidFill>
                <a:cs typeface="B Traffic" pitchFamily="2" charset="-78"/>
              </a:rPr>
              <a:t> با استفاده از اطلاعاتي كه در شرح شغل وجود دارد ميتوان شرايط احراز شغل را تعيين نمود . در شرايط احراز شاغل معمولا خصوصياتي لازم </a:t>
            </a:r>
            <a:r>
              <a:rPr lang="fa-IR" sz="3500" b="1" dirty="0" smtClean="0">
                <a:solidFill>
                  <a:srgbClr val="0070C0"/>
                </a:solidFill>
                <a:cs typeface="B Traffic" pitchFamily="2" charset="-78"/>
              </a:rPr>
              <a:t>  </a:t>
            </a:r>
            <a:r>
              <a:rPr lang="fa-IR" sz="3500" b="1" dirty="0" smtClean="0">
                <a:solidFill>
                  <a:srgbClr val="0070C0"/>
                </a:solidFill>
                <a:cs typeface="B Traffic" pitchFamily="2" charset="-78"/>
              </a:rPr>
              <a:t>جسمي ، فكري ، تخصصي ، اجتماعي و رفتاري هر شغل ذكر مي گردد .  </a:t>
            </a:r>
            <a:endParaRPr lang="en-US" sz="3500" b="1" dirty="0" smtClean="0">
              <a:solidFill>
                <a:srgbClr val="0070C0"/>
              </a:solidFill>
              <a:cs typeface="B Traffic" pitchFamily="2" charset="-78"/>
            </a:endParaRPr>
          </a:p>
          <a:p>
            <a:endParaRPr lang="en-US" sz="3200" b="1" dirty="0" smtClean="0">
              <a:solidFill>
                <a:srgbClr val="0070C0"/>
              </a:solidFill>
              <a:cs typeface="B Traffic" pitchFamily="2" charset="-78"/>
            </a:endParaRPr>
          </a:p>
          <a:p>
            <a:endParaRPr lang="fa-IR" sz="3200" b="1" dirty="0">
              <a:solidFill>
                <a:srgbClr val="0070C0"/>
              </a:solidFill>
              <a:cs typeface="B Traffic"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990600"/>
          </a:xfrm>
        </p:spPr>
        <p:txBody>
          <a:bodyPr/>
          <a:lstStyle/>
          <a:p>
            <a:r>
              <a:rPr lang="fa-IR" dirty="0" smtClean="0">
                <a:solidFill>
                  <a:srgbClr val="FFFF00"/>
                </a:solidFill>
                <a:cs typeface="B Traffic" pitchFamily="2" charset="-78"/>
              </a:rPr>
              <a:t>                    تقسيم كار </a:t>
            </a:r>
            <a:endParaRPr lang="fa-IR" dirty="0">
              <a:solidFill>
                <a:srgbClr val="FFFF00"/>
              </a:solidFill>
              <a:cs typeface="B Traffic" pitchFamily="2" charset="-78"/>
            </a:endParaRPr>
          </a:p>
        </p:txBody>
      </p:sp>
      <p:sp>
        <p:nvSpPr>
          <p:cNvPr id="4" name="Rectangle 3"/>
          <p:cNvSpPr/>
          <p:nvPr/>
        </p:nvSpPr>
        <p:spPr>
          <a:xfrm>
            <a:off x="381000" y="3657600"/>
            <a:ext cx="8458200" cy="2308324"/>
          </a:xfrm>
          <a:prstGeom prst="rect">
            <a:avLst/>
          </a:prstGeom>
        </p:spPr>
        <p:txBody>
          <a:bodyPr wrap="square">
            <a:spAutoFit/>
          </a:bodyPr>
          <a:lstStyle/>
          <a:p>
            <a:pPr algn="r">
              <a:lnSpc>
                <a:spcPct val="90000"/>
              </a:lnSpc>
              <a:buFontTx/>
              <a:buNone/>
            </a:pPr>
            <a:r>
              <a:rPr lang="fa-IR" sz="3200" b="1" dirty="0" smtClean="0">
                <a:solidFill>
                  <a:srgbClr val="92D050"/>
                </a:solidFill>
                <a:cs typeface="B Traffic" pitchFamily="2" charset="-78"/>
              </a:rPr>
              <a:t>حجم کار </a:t>
            </a:r>
            <a:r>
              <a:rPr lang="fa-IR" sz="3200" b="1" dirty="0" smtClean="0">
                <a:cs typeface="B Traffic" pitchFamily="2" charset="-78"/>
              </a:rPr>
              <a:t>: عبارت است از مقدار کاری که سرپرست </a:t>
            </a:r>
            <a:endParaRPr lang="fa-IR" sz="3200" b="1" dirty="0" smtClean="0">
              <a:cs typeface="B Traffic" pitchFamily="2" charset="-78"/>
            </a:endParaRPr>
          </a:p>
          <a:p>
            <a:pPr algn="r">
              <a:lnSpc>
                <a:spcPct val="90000"/>
              </a:lnSpc>
              <a:buFontTx/>
              <a:buNone/>
            </a:pPr>
            <a:r>
              <a:rPr lang="fa-IR" sz="3200" b="1" dirty="0" smtClean="0">
                <a:cs typeface="B Traffic" pitchFamily="2" charset="-78"/>
              </a:rPr>
              <a:t>و </a:t>
            </a:r>
            <a:r>
              <a:rPr lang="fa-IR" sz="3200" b="1" dirty="0" smtClean="0">
                <a:cs typeface="B Traffic" pitchFamily="2" charset="-78"/>
              </a:rPr>
              <a:t>افراد تحت نظارت او باید در مدت یک روز  یا یک هفته انجام دهد لذا تقسیم کار بین افراد با رعایت اعتدال باید صورت گیرد بطوری که همه افراد در انجام وظایف سازمانی بطور یکسان شریک باشند.</a:t>
            </a:r>
            <a:endParaRPr lang="en-US" sz="3200" b="1" dirty="0">
              <a:cs typeface="B Traffic" pitchFamily="2" charset="-78"/>
            </a:endParaRPr>
          </a:p>
        </p:txBody>
      </p:sp>
      <p:sp>
        <p:nvSpPr>
          <p:cNvPr id="6" name="Rectangle 5"/>
          <p:cNvSpPr/>
          <p:nvPr/>
        </p:nvSpPr>
        <p:spPr>
          <a:xfrm>
            <a:off x="304800" y="1447800"/>
            <a:ext cx="8534400" cy="1384995"/>
          </a:xfrm>
          <a:prstGeom prst="rect">
            <a:avLst/>
          </a:prstGeom>
        </p:spPr>
        <p:txBody>
          <a:bodyPr wrap="square">
            <a:spAutoFit/>
          </a:bodyPr>
          <a:lstStyle/>
          <a:p>
            <a:pPr algn="r"/>
            <a:r>
              <a:rPr lang="fa-IR" sz="2800" b="1" dirty="0" smtClean="0">
                <a:cs typeface="B Traffic" pitchFamily="2" charset="-78"/>
              </a:rPr>
              <a:t> در يك شغل يك نفره تمام كارها توسط صاحب شغل براي نيل به هدفهاي خود انجام مي شود . اما وقتي كار گسترده تر شد،اين كار عملي نيست .</a:t>
            </a:r>
            <a:endParaRPr lang="en-US" sz="2800" dirty="0"/>
          </a:p>
        </p:txBody>
      </p:sp>
    </p:spTree>
  </p:cSld>
  <p:clrMapOvr>
    <a:masterClrMapping/>
  </p:clrMapOvr>
  <p:transition>
    <p:rand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990600"/>
          </a:xfrm>
        </p:spPr>
        <p:txBody>
          <a:bodyPr/>
          <a:lstStyle/>
          <a:p>
            <a:r>
              <a:rPr lang="fa-IR" dirty="0" smtClean="0">
                <a:solidFill>
                  <a:srgbClr val="FFFF00"/>
                </a:solidFill>
                <a:cs typeface="B Traffic" pitchFamily="2" charset="-78"/>
              </a:rPr>
              <a:t>                    </a:t>
            </a:r>
            <a:r>
              <a:rPr lang="fa-IR" dirty="0" smtClean="0">
                <a:solidFill>
                  <a:srgbClr val="C00000"/>
                </a:solidFill>
                <a:cs typeface="B Traffic" pitchFamily="2" charset="-78"/>
              </a:rPr>
              <a:t>تقسيم كار </a:t>
            </a:r>
            <a:endParaRPr lang="fa-IR" dirty="0">
              <a:solidFill>
                <a:srgbClr val="C00000"/>
              </a:solidFill>
              <a:cs typeface="B Traffic" pitchFamily="2" charset="-78"/>
            </a:endParaRPr>
          </a:p>
        </p:txBody>
      </p:sp>
      <p:sp>
        <p:nvSpPr>
          <p:cNvPr id="3" name="Subtitle 2"/>
          <p:cNvSpPr>
            <a:spLocks noGrp="1"/>
          </p:cNvSpPr>
          <p:nvPr>
            <p:ph type="subTitle" idx="1"/>
          </p:nvPr>
        </p:nvSpPr>
        <p:spPr>
          <a:xfrm>
            <a:off x="381000" y="1066800"/>
            <a:ext cx="8458200" cy="4267200"/>
          </a:xfrm>
        </p:spPr>
        <p:txBody>
          <a:bodyPr>
            <a:noAutofit/>
          </a:bodyPr>
          <a:lstStyle/>
          <a:p>
            <a:pPr algn="ctr">
              <a:buFont typeface="Wingdings" pitchFamily="2" charset="2"/>
              <a:buChar char="v"/>
            </a:pPr>
            <a:r>
              <a:rPr lang="fa-IR" sz="2800" b="1" dirty="0" smtClean="0">
                <a:solidFill>
                  <a:srgbClr val="0070C0"/>
                </a:solidFill>
                <a:cs typeface="B Traffic" pitchFamily="2" charset="-78"/>
              </a:rPr>
              <a:t>فعاليتهاي سازمان به وظايف كوچكتر تقسيم مي شود </a:t>
            </a:r>
            <a:r>
              <a:rPr lang="fa-IR" sz="2800" b="1" dirty="0" smtClean="0">
                <a:solidFill>
                  <a:srgbClr val="0070C0"/>
                </a:solidFill>
                <a:cs typeface="B Traffic" pitchFamily="2" charset="-78"/>
              </a:rPr>
              <a:t>.</a:t>
            </a:r>
          </a:p>
          <a:p>
            <a:pPr algn="ctr"/>
            <a:r>
              <a:rPr lang="fa-IR" sz="2800" b="1" dirty="0" smtClean="0">
                <a:solidFill>
                  <a:srgbClr val="0070C0"/>
                </a:solidFill>
                <a:cs typeface="B Traffic" pitchFamily="2" charset="-78"/>
              </a:rPr>
              <a:t> ومديران </a:t>
            </a:r>
            <a:r>
              <a:rPr lang="fa-IR" sz="2800" b="1" dirty="0" smtClean="0">
                <a:solidFill>
                  <a:srgbClr val="0070C0"/>
                </a:solidFill>
                <a:cs typeface="B Traffic" pitchFamily="2" charset="-78"/>
              </a:rPr>
              <a:t>و كاركنان بر حوزه هاي ويژه كاري تمركز مي </a:t>
            </a:r>
            <a:r>
              <a:rPr lang="fa-IR" sz="2800" b="1" dirty="0" smtClean="0">
                <a:solidFill>
                  <a:srgbClr val="0070C0"/>
                </a:solidFill>
                <a:cs typeface="B Traffic" pitchFamily="2" charset="-78"/>
              </a:rPr>
              <a:t>كنند. </a:t>
            </a:r>
            <a:r>
              <a:rPr lang="fa-IR" sz="2800" b="1" dirty="0" smtClean="0">
                <a:solidFill>
                  <a:srgbClr val="0070C0"/>
                </a:solidFill>
                <a:cs typeface="B Traffic" pitchFamily="2" charset="-78"/>
              </a:rPr>
              <a:t>در نتيجه زمينه هاي تخصصي آنان پرورش مي يابد و كارايي سازمان بالا مي رود. </a:t>
            </a:r>
          </a:p>
          <a:p>
            <a:pPr algn="ctr">
              <a:buFont typeface="Wingdings" pitchFamily="2" charset="2"/>
              <a:buChar char="v"/>
            </a:pPr>
            <a:endParaRPr lang="fa-IR" sz="2800" b="1" dirty="0" smtClean="0">
              <a:solidFill>
                <a:srgbClr val="0070C0"/>
              </a:solidFill>
              <a:cs typeface="B Traffic" pitchFamily="2" charset="-78"/>
            </a:endParaRPr>
          </a:p>
          <a:p>
            <a:pPr algn="ctr">
              <a:buFont typeface="Wingdings" pitchFamily="2" charset="2"/>
              <a:buChar char="v"/>
            </a:pPr>
            <a:endParaRPr lang="fa-IR" sz="2800" b="1" dirty="0" smtClean="0">
              <a:solidFill>
                <a:srgbClr val="0070C0"/>
              </a:solidFill>
              <a:cs typeface="B Traffic" pitchFamily="2" charset="-78"/>
            </a:endParaRPr>
          </a:p>
          <a:p>
            <a:pPr algn="ctr"/>
            <a:r>
              <a:rPr lang="fa-IR" sz="2800" b="1" dirty="0" smtClean="0">
                <a:solidFill>
                  <a:srgbClr val="0070C0"/>
                </a:solidFill>
                <a:cs typeface="B Traffic" pitchFamily="2" charset="-78"/>
              </a:rPr>
              <a:t> </a:t>
            </a:r>
            <a:r>
              <a:rPr lang="fa-IR" sz="2800" b="1" dirty="0" smtClean="0">
                <a:solidFill>
                  <a:srgbClr val="C00000"/>
                </a:solidFill>
                <a:cs typeface="B Traffic" pitchFamily="2" charset="-78"/>
              </a:rPr>
              <a:t>آدام اسميت </a:t>
            </a:r>
            <a:r>
              <a:rPr lang="fa-IR" sz="2800" b="1" dirty="0" smtClean="0">
                <a:solidFill>
                  <a:srgbClr val="0070C0"/>
                </a:solidFill>
                <a:cs typeface="B Traffic" pitchFamily="2" charset="-78"/>
              </a:rPr>
              <a:t>از اولين پيشنهاد دهندگان تقسيم كار بود .</a:t>
            </a:r>
          </a:p>
          <a:p>
            <a:pPr algn="ctr"/>
            <a:r>
              <a:rPr lang="fa-IR" sz="2800" b="1" dirty="0" smtClean="0">
                <a:solidFill>
                  <a:srgbClr val="0070C0"/>
                </a:solidFill>
                <a:cs typeface="B Traffic" pitchFamily="2" charset="-78"/>
              </a:rPr>
              <a:t>( يك كارگر روزي 20 و گروه 10نفري4800 سنجاق توليد كردند ). </a:t>
            </a:r>
          </a:p>
          <a:p>
            <a:pPr algn="ctr"/>
            <a:r>
              <a:rPr lang="fa-IR" sz="2800" b="1" dirty="0" smtClean="0">
                <a:solidFill>
                  <a:srgbClr val="0070C0"/>
                </a:solidFill>
                <a:cs typeface="B Traffic" pitchFamily="2" charset="-78"/>
              </a:rPr>
              <a:t>  </a:t>
            </a:r>
            <a:endParaRPr lang="en-US" sz="2800" b="1" dirty="0" smtClean="0">
              <a:solidFill>
                <a:srgbClr val="0070C0"/>
              </a:solidFill>
              <a:cs typeface="B Traffic" pitchFamily="2" charset="-78"/>
            </a:endParaRPr>
          </a:p>
          <a:p>
            <a:endParaRPr lang="en-US" sz="2800" b="1" dirty="0" smtClean="0">
              <a:solidFill>
                <a:srgbClr val="0070C0"/>
              </a:solidFill>
              <a:cs typeface="B Traffic" pitchFamily="2" charset="-78"/>
            </a:endParaRPr>
          </a:p>
          <a:p>
            <a:endParaRPr lang="en-US" sz="2800" b="1" dirty="0" smtClean="0">
              <a:solidFill>
                <a:srgbClr val="0070C0"/>
              </a:solidFill>
              <a:cs typeface="B Traffic" pitchFamily="2" charset="-78"/>
            </a:endParaRPr>
          </a:p>
          <a:p>
            <a:endParaRPr lang="fa-IR" sz="2800" b="1" dirty="0">
              <a:solidFill>
                <a:srgbClr val="0070C0"/>
              </a:solidFill>
              <a:cs typeface="B Traffic"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2000"/>
          </a:xfrm>
        </p:spPr>
        <p:txBody>
          <a:bodyPr>
            <a:normAutofit/>
          </a:bodyPr>
          <a:lstStyle/>
          <a:p>
            <a:r>
              <a:rPr lang="fa-IR" sz="3600" dirty="0" smtClean="0">
                <a:solidFill>
                  <a:srgbClr val="C00000"/>
                </a:solidFill>
                <a:cs typeface="B Traffic" pitchFamily="2" charset="-78"/>
              </a:rPr>
              <a:t>        مباني تقسيم كار و طبقه بندي وظايف   </a:t>
            </a:r>
            <a:endParaRPr lang="fa-IR" sz="3600" dirty="0">
              <a:solidFill>
                <a:srgbClr val="C00000"/>
              </a:solidFill>
              <a:cs typeface="B Traffic" pitchFamily="2" charset="-78"/>
            </a:endParaRPr>
          </a:p>
        </p:txBody>
      </p:sp>
      <p:sp>
        <p:nvSpPr>
          <p:cNvPr id="3" name="Subtitle 2"/>
          <p:cNvSpPr>
            <a:spLocks noGrp="1"/>
          </p:cNvSpPr>
          <p:nvPr>
            <p:ph type="subTitle" idx="1"/>
          </p:nvPr>
        </p:nvSpPr>
        <p:spPr>
          <a:xfrm>
            <a:off x="304800" y="762000"/>
            <a:ext cx="8610600" cy="6096000"/>
          </a:xfrm>
        </p:spPr>
        <p:txBody>
          <a:bodyPr>
            <a:noAutofit/>
          </a:bodyPr>
          <a:lstStyle/>
          <a:p>
            <a:pPr algn="ctr"/>
            <a:r>
              <a:rPr lang="fa-IR" sz="2400" b="1" dirty="0" smtClean="0">
                <a:solidFill>
                  <a:srgbClr val="FF0000"/>
                </a:solidFill>
                <a:cs typeface="B Traffic" pitchFamily="2" charset="-78"/>
              </a:rPr>
              <a:t>پيروان مكتب كلاسيك از يكي يا تركيبي از چهار اصل پيروي مي كنند </a:t>
            </a:r>
            <a:r>
              <a:rPr lang="fa-IR" sz="2400" b="1" dirty="0" smtClean="0">
                <a:solidFill>
                  <a:srgbClr val="0070C0"/>
                </a:solidFill>
                <a:cs typeface="B Traffic" pitchFamily="2" charset="-78"/>
              </a:rPr>
              <a:t>.</a:t>
            </a:r>
          </a:p>
          <a:p>
            <a:pPr algn="ctr"/>
            <a:endParaRPr lang="fa-IR" sz="2400" b="1" dirty="0" smtClean="0">
              <a:solidFill>
                <a:srgbClr val="0070C0"/>
              </a:solidFill>
              <a:cs typeface="B Traffic" pitchFamily="2" charset="-78"/>
            </a:endParaRPr>
          </a:p>
          <a:p>
            <a:pPr algn="ctr">
              <a:buFont typeface="Wingdings" pitchFamily="2" charset="2"/>
              <a:buChar char="q"/>
            </a:pPr>
            <a:r>
              <a:rPr lang="fa-IR" sz="2400" b="1" dirty="0" smtClean="0">
                <a:solidFill>
                  <a:srgbClr val="0070C0"/>
                </a:solidFill>
                <a:cs typeface="B Traffic" pitchFamily="2" charset="-78"/>
              </a:rPr>
              <a:t> آ – </a:t>
            </a:r>
            <a:r>
              <a:rPr lang="fa-IR" sz="2400" b="1" dirty="0" smtClean="0">
                <a:solidFill>
                  <a:srgbClr val="C00000"/>
                </a:solidFill>
                <a:cs typeface="B Traffic" pitchFamily="2" charset="-78"/>
              </a:rPr>
              <a:t>تقسيم كار بر مبناي هدف </a:t>
            </a:r>
            <a:r>
              <a:rPr lang="fa-IR" sz="2400" b="1" dirty="0" smtClean="0">
                <a:solidFill>
                  <a:srgbClr val="0070C0"/>
                </a:solidFill>
                <a:cs typeface="B Traffic" pitchFamily="2" charset="-78"/>
              </a:rPr>
              <a:t>:  كليه افرادي كه  براي يك فعاليت انجام  وظيفه مي كنند بايد در يك رده يا قسمت متمركز شوند . </a:t>
            </a:r>
          </a:p>
          <a:p>
            <a:pPr algn="ctr"/>
            <a:r>
              <a:rPr lang="fa-IR" sz="2400" b="1" dirty="0" smtClean="0">
                <a:solidFill>
                  <a:srgbClr val="0070C0"/>
                </a:solidFill>
                <a:cs typeface="B Traffic" pitchFamily="2" charset="-78"/>
              </a:rPr>
              <a:t>  ( دفاع از كشور –نيروي زميني ،هوايي ، دريايي )</a:t>
            </a:r>
          </a:p>
          <a:p>
            <a:pPr algn="ctr"/>
            <a:endParaRPr lang="fa-IR" sz="2400" b="1" dirty="0" smtClean="0">
              <a:solidFill>
                <a:srgbClr val="0070C0"/>
              </a:solidFill>
              <a:cs typeface="B Traffic" pitchFamily="2" charset="-78"/>
            </a:endParaRPr>
          </a:p>
          <a:p>
            <a:pPr algn="ctr">
              <a:buFont typeface="Wingdings" pitchFamily="2" charset="2"/>
              <a:buChar char="q"/>
            </a:pPr>
            <a:r>
              <a:rPr lang="fa-IR" sz="2400" b="1" dirty="0" smtClean="0">
                <a:solidFill>
                  <a:srgbClr val="0070C0"/>
                </a:solidFill>
                <a:cs typeface="B Traffic" pitchFamily="2" charset="-78"/>
              </a:rPr>
              <a:t>ب- </a:t>
            </a:r>
            <a:r>
              <a:rPr lang="fa-IR" sz="2400" b="1" dirty="0" smtClean="0">
                <a:solidFill>
                  <a:srgbClr val="C00000"/>
                </a:solidFill>
                <a:cs typeface="B Traffic" pitchFamily="2" charset="-78"/>
              </a:rPr>
              <a:t>تقسيم كار بر مبناي نوع فعاليت </a:t>
            </a:r>
            <a:r>
              <a:rPr lang="fa-IR" sz="2400" b="1" dirty="0" smtClean="0">
                <a:solidFill>
                  <a:srgbClr val="0070C0"/>
                </a:solidFill>
                <a:cs typeface="B Traffic" pitchFamily="2" charset="-78"/>
              </a:rPr>
              <a:t>: كليه فعاليتهايي كه به يك نوع تخصص و اطلاعات احتياج دارند ، در يك گروه متمركز مي شوند ،</a:t>
            </a:r>
          </a:p>
          <a:p>
            <a:pPr algn="ctr"/>
            <a:r>
              <a:rPr lang="fa-IR" sz="2400" b="1" dirty="0" smtClean="0">
                <a:solidFill>
                  <a:srgbClr val="0070C0"/>
                </a:solidFill>
                <a:cs typeface="B Traffic" pitchFamily="2" charset="-78"/>
              </a:rPr>
              <a:t>  (اطلاعات جمع آوري شده براي دفاع در اختيار هر سه نيرو قرار گيرد )</a:t>
            </a:r>
          </a:p>
          <a:p>
            <a:pPr algn="ctr"/>
            <a:r>
              <a:rPr lang="fa-IR" sz="2400" b="1" dirty="0" smtClean="0">
                <a:solidFill>
                  <a:srgbClr val="0070C0"/>
                </a:solidFill>
                <a:cs typeface="B Traffic" pitchFamily="2" charset="-78"/>
              </a:rPr>
              <a:t> </a:t>
            </a:r>
          </a:p>
          <a:p>
            <a:pPr algn="ctr">
              <a:buFont typeface="Wingdings" pitchFamily="2" charset="2"/>
              <a:buChar char="q"/>
            </a:pPr>
            <a:r>
              <a:rPr lang="fa-IR" sz="2400" b="1" dirty="0" smtClean="0">
                <a:solidFill>
                  <a:srgbClr val="0070C0"/>
                </a:solidFill>
                <a:cs typeface="B Traffic" pitchFamily="2" charset="-78"/>
              </a:rPr>
              <a:t> ج-</a:t>
            </a:r>
            <a:r>
              <a:rPr lang="fa-IR" sz="2400" b="1" dirty="0" smtClean="0">
                <a:solidFill>
                  <a:srgbClr val="C00000"/>
                </a:solidFill>
                <a:cs typeface="B Traffic" pitchFamily="2" charset="-78"/>
              </a:rPr>
              <a:t>تقسيم كار بر مبناي مشتري</a:t>
            </a:r>
            <a:r>
              <a:rPr lang="fa-IR" sz="2400" b="1" dirty="0" smtClean="0">
                <a:solidFill>
                  <a:srgbClr val="0070C0"/>
                </a:solidFill>
                <a:cs typeface="B Traffic" pitchFamily="2" charset="-78"/>
              </a:rPr>
              <a:t>:  كليه فعاليتهايي كه به يك طبقه بخصوص از مردم مربوط مي گردد بايد در يك دسته قرار بگيرد . معلمان ابتدايي</a:t>
            </a:r>
          </a:p>
          <a:p>
            <a:pPr algn="ctr"/>
            <a:r>
              <a:rPr lang="fa-IR" sz="2400" b="1" dirty="0" smtClean="0">
                <a:solidFill>
                  <a:srgbClr val="0070C0"/>
                </a:solidFill>
                <a:cs typeface="B Traffic" pitchFamily="2" charset="-78"/>
              </a:rPr>
              <a:t> </a:t>
            </a:r>
          </a:p>
          <a:p>
            <a:pPr algn="ctr">
              <a:buFont typeface="Wingdings" pitchFamily="2" charset="2"/>
              <a:buChar char="q"/>
            </a:pPr>
            <a:r>
              <a:rPr lang="fa-IR" sz="2400" b="1" dirty="0" smtClean="0">
                <a:solidFill>
                  <a:srgbClr val="0070C0"/>
                </a:solidFill>
                <a:cs typeface="B Traffic" pitchFamily="2" charset="-78"/>
              </a:rPr>
              <a:t>د- </a:t>
            </a:r>
            <a:r>
              <a:rPr lang="fa-IR" sz="2400" b="1" dirty="0" smtClean="0">
                <a:solidFill>
                  <a:srgbClr val="C00000"/>
                </a:solidFill>
                <a:cs typeface="B Traffic" pitchFamily="2" charset="-78"/>
              </a:rPr>
              <a:t>تقسيم كار بر مبناي منطقه جغرافيايي</a:t>
            </a:r>
            <a:r>
              <a:rPr lang="fa-IR" sz="2400" b="1" dirty="0" smtClean="0">
                <a:solidFill>
                  <a:srgbClr val="0070C0"/>
                </a:solidFill>
                <a:cs typeface="B Traffic" pitchFamily="2" charset="-78"/>
              </a:rPr>
              <a:t>: كليه فعاليتهايي كه در يك منطقه وجود دارد بايد تحت نظارت يك رهبر و يا مدير قرارگيرد.    </a:t>
            </a:r>
          </a:p>
          <a:p>
            <a:pPr algn="ctr"/>
            <a:r>
              <a:rPr lang="fa-IR" sz="2400" b="1" dirty="0" smtClean="0">
                <a:solidFill>
                  <a:srgbClr val="0070C0"/>
                </a:solidFill>
                <a:cs typeface="B Traffic" pitchFamily="2" charset="-78"/>
              </a:rPr>
              <a:t>  </a:t>
            </a:r>
            <a:endParaRPr lang="en-US" sz="2400" b="1" dirty="0" smtClean="0">
              <a:solidFill>
                <a:srgbClr val="0070C0"/>
              </a:solidFill>
              <a:cs typeface="B Traffic" pitchFamily="2" charset="-78"/>
            </a:endParaRPr>
          </a:p>
          <a:p>
            <a:endParaRPr lang="en-US" sz="2400" b="1" dirty="0" smtClean="0">
              <a:solidFill>
                <a:srgbClr val="0070C0"/>
              </a:solidFill>
              <a:cs typeface="B Traffic" pitchFamily="2" charset="-78"/>
            </a:endParaRPr>
          </a:p>
          <a:p>
            <a:endParaRPr lang="en-US" sz="2400" b="1" dirty="0" smtClean="0">
              <a:solidFill>
                <a:srgbClr val="0070C0"/>
              </a:solidFill>
              <a:cs typeface="B Traffic" pitchFamily="2" charset="-78"/>
            </a:endParaRPr>
          </a:p>
          <a:p>
            <a:endParaRPr lang="fa-IR" sz="2400" b="1" dirty="0">
              <a:solidFill>
                <a:srgbClr val="0070C0"/>
              </a:solidFill>
              <a:cs typeface="B Traffic"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 calcmode="lin" valueType="num">
                                      <p:cBhvr additive="base">
                                        <p:cTn id="5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1" end="11"/>
                                            </p:txEl>
                                          </p:spTgt>
                                        </p:tgtEl>
                                        <p:attrNameLst>
                                          <p:attrName>style.visibility</p:attrName>
                                        </p:attrNameLst>
                                      </p:cBhvr>
                                      <p:to>
                                        <p:strVal val="visible"/>
                                      </p:to>
                                    </p:set>
                                    <p:anim calcmode="lin" valueType="num">
                                      <p:cBhvr additive="base">
                                        <p:cTn id="61"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normAutofit fontScale="90000"/>
          </a:bodyPr>
          <a:lstStyle/>
          <a:p>
            <a:r>
              <a:rPr lang="fa-IR" dirty="0" smtClean="0">
                <a:solidFill>
                  <a:srgbClr val="FFFF00"/>
                </a:solidFill>
                <a:cs typeface="B Traffic" pitchFamily="2" charset="-78"/>
              </a:rPr>
              <a:t>                     </a:t>
            </a:r>
            <a:r>
              <a:rPr lang="fa-IR" sz="6600" dirty="0" smtClean="0">
                <a:solidFill>
                  <a:srgbClr val="FFFF00"/>
                </a:solidFill>
                <a:cs typeface="B Traffic" pitchFamily="2" charset="-78"/>
              </a:rPr>
              <a:t>مطالعه كار               </a:t>
            </a:r>
            <a:endParaRPr lang="fa-IR" sz="6600" dirty="0">
              <a:solidFill>
                <a:srgbClr val="FFFF00"/>
              </a:solidFill>
              <a:cs typeface="B Traffic" pitchFamily="2" charset="-78"/>
            </a:endParaRPr>
          </a:p>
        </p:txBody>
      </p:sp>
      <p:sp>
        <p:nvSpPr>
          <p:cNvPr id="3" name="Subtitle 2"/>
          <p:cNvSpPr>
            <a:spLocks noGrp="1"/>
          </p:cNvSpPr>
          <p:nvPr>
            <p:ph type="subTitle" idx="1"/>
          </p:nvPr>
        </p:nvSpPr>
        <p:spPr>
          <a:xfrm>
            <a:off x="0" y="838200"/>
            <a:ext cx="8839200" cy="6019800"/>
          </a:xfrm>
        </p:spPr>
        <p:txBody>
          <a:bodyPr>
            <a:normAutofit/>
          </a:bodyPr>
          <a:lstStyle/>
          <a:p>
            <a:pPr algn="ctr">
              <a:buFont typeface="Wingdings" pitchFamily="2" charset="2"/>
              <a:buChar char="§"/>
            </a:pPr>
            <a:r>
              <a:rPr lang="fa-IR" sz="2400" b="1" dirty="0" smtClean="0">
                <a:cs typeface="B Traffic" pitchFamily="2" charset="-78"/>
              </a:rPr>
              <a:t>      </a:t>
            </a:r>
            <a:r>
              <a:rPr lang="fa-IR" sz="2400" b="1" dirty="0" smtClean="0">
                <a:solidFill>
                  <a:srgbClr val="0070C0"/>
                </a:solidFill>
                <a:cs typeface="B Traffic" pitchFamily="2" charset="-78"/>
              </a:rPr>
              <a:t>یکی از اهداف هر سازمانی دستیابی به کارایی بیشتر است . </a:t>
            </a:r>
          </a:p>
          <a:p>
            <a:pPr algn="ctr"/>
            <a:r>
              <a:rPr lang="fa-IR" sz="2400" b="1" dirty="0" smtClean="0">
                <a:solidFill>
                  <a:srgbClr val="0070C0"/>
                </a:solidFill>
                <a:cs typeface="B Traffic" pitchFamily="2" charset="-78"/>
              </a:rPr>
              <a:t>    نیروی انسانی یکی از مهمترین و حیاتی ترین منابع در اختیار مدیریت </a:t>
            </a:r>
            <a:r>
              <a:rPr lang="fa-IR" sz="2400" b="1" dirty="0" smtClean="0">
                <a:solidFill>
                  <a:srgbClr val="0070C0"/>
                </a:solidFill>
                <a:cs typeface="B Traffic" pitchFamily="2" charset="-78"/>
              </a:rPr>
              <a:t>  </a:t>
            </a:r>
          </a:p>
          <a:p>
            <a:pPr algn="ctr"/>
            <a:r>
              <a:rPr lang="fa-IR" sz="2400" b="1" dirty="0" smtClean="0">
                <a:solidFill>
                  <a:srgbClr val="0070C0"/>
                </a:solidFill>
                <a:cs typeface="B Traffic" pitchFamily="2" charset="-78"/>
              </a:rPr>
              <a:t> </a:t>
            </a:r>
            <a:r>
              <a:rPr lang="fa-IR" sz="2400" b="1" dirty="0" smtClean="0">
                <a:solidFill>
                  <a:srgbClr val="0070C0"/>
                </a:solidFill>
                <a:cs typeface="B Traffic" pitchFamily="2" charset="-78"/>
              </a:rPr>
              <a:t>    </a:t>
            </a:r>
            <a:r>
              <a:rPr lang="fa-IR" sz="2400" b="1" dirty="0" smtClean="0">
                <a:solidFill>
                  <a:srgbClr val="0070C0"/>
                </a:solidFill>
                <a:cs typeface="B Traffic" pitchFamily="2" charset="-78"/>
              </a:rPr>
              <a:t>قرار  </a:t>
            </a:r>
            <a:r>
              <a:rPr lang="fa-IR" sz="2400" b="1" dirty="0" smtClean="0">
                <a:solidFill>
                  <a:srgbClr val="0070C0"/>
                </a:solidFill>
                <a:cs typeface="B Traffic" pitchFamily="2" charset="-78"/>
              </a:rPr>
              <a:t>دارد که باید حداکثر استفاده صحیح از این منبع مورد توجه </a:t>
            </a:r>
            <a:endParaRPr lang="fa-IR" sz="2400" b="1" dirty="0" smtClean="0">
              <a:solidFill>
                <a:srgbClr val="0070C0"/>
              </a:solidFill>
              <a:cs typeface="B Traffic" pitchFamily="2" charset="-78"/>
            </a:endParaRPr>
          </a:p>
          <a:p>
            <a:pPr algn="ctr"/>
            <a:r>
              <a:rPr lang="fa-IR" sz="2400" b="1" dirty="0" smtClean="0">
                <a:solidFill>
                  <a:srgbClr val="0070C0"/>
                </a:solidFill>
                <a:cs typeface="B Traffic" pitchFamily="2" charset="-78"/>
              </a:rPr>
              <a:t> </a:t>
            </a:r>
            <a:r>
              <a:rPr lang="fa-IR" sz="2400" b="1" dirty="0" smtClean="0">
                <a:solidFill>
                  <a:srgbClr val="0070C0"/>
                </a:solidFill>
                <a:cs typeface="B Traffic" pitchFamily="2" charset="-78"/>
              </a:rPr>
              <a:t>   </a:t>
            </a:r>
            <a:r>
              <a:rPr lang="fa-IR" sz="2400" b="1" dirty="0" smtClean="0">
                <a:solidFill>
                  <a:srgbClr val="0070C0"/>
                </a:solidFill>
                <a:cs typeface="B Traffic" pitchFamily="2" charset="-78"/>
              </a:rPr>
              <a:t>مدیریت قرارگیرد </a:t>
            </a:r>
            <a:endParaRPr lang="fa-IR" sz="2400" b="1" dirty="0" smtClean="0">
              <a:solidFill>
                <a:srgbClr val="0070C0"/>
              </a:solidFill>
              <a:cs typeface="B Traffic" pitchFamily="2" charset="-78"/>
            </a:endParaRPr>
          </a:p>
          <a:p>
            <a:pPr algn="ctr">
              <a:buFont typeface="Wingdings" pitchFamily="2" charset="2"/>
              <a:buChar char="§"/>
            </a:pPr>
            <a:r>
              <a:rPr lang="fa-IR" sz="2400" b="1" dirty="0" smtClean="0">
                <a:solidFill>
                  <a:srgbClr val="0070C0"/>
                </a:solidFill>
                <a:cs typeface="B Traffic" pitchFamily="2" charset="-78"/>
              </a:rPr>
              <a:t>  شيوه علمي بررسي و تجزيه و تحليل كار بطور منظم ،كه موجب حذف فعاليتهاي غير ضرور ي و  رسيدن به روشهايي انجام كارمي شود . </a:t>
            </a:r>
          </a:p>
          <a:p>
            <a:pPr algn="ctr"/>
            <a:r>
              <a:rPr lang="fa-IR" sz="2400" b="1" dirty="0" smtClean="0">
                <a:cs typeface="B Traffic" pitchFamily="2" charset="-78"/>
              </a:rPr>
              <a:t>  </a:t>
            </a:r>
            <a:endParaRPr lang="fa-IR" sz="2400" b="1" dirty="0">
              <a:cs typeface="B Traffic" pitchFamily="2" charset="-78"/>
            </a:endParaRPr>
          </a:p>
        </p:txBody>
      </p:sp>
      <p:sp>
        <p:nvSpPr>
          <p:cNvPr id="4" name="Title 1"/>
          <p:cNvSpPr txBox="1">
            <a:spLocks/>
          </p:cNvSpPr>
          <p:nvPr/>
        </p:nvSpPr>
        <p:spPr>
          <a:xfrm>
            <a:off x="0" y="3276600"/>
            <a:ext cx="9144000" cy="990600"/>
          </a:xfrm>
          <a:prstGeom prst="rect">
            <a:avLst/>
          </a:prstGeom>
          <a:ln>
            <a:noFill/>
          </a:ln>
        </p:spPr>
        <p:txBody>
          <a:bodyPr vert="horz" lIns="0" tIns="0" rIns="18288" bIns="0" anchor="b">
            <a:normAutofit/>
            <a:scene3d>
              <a:camera prst="orthographicFront"/>
              <a:lightRig rig="freezing" dir="t">
                <a:rot lat="0" lon="0" rev="5640000"/>
              </a:lightRig>
            </a:scene3d>
            <a:sp3d prstMaterial="flat">
              <a:bevelT w="38100" h="38100"/>
              <a:contourClr>
                <a:schemeClr val="tx2"/>
              </a:contourClr>
            </a:sp3d>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a-IR" sz="5600" b="1" i="0" u="none" strike="noStrike" kern="1200" cap="none" spc="0" normalizeH="0" baseline="0" noProof="0" dirty="0" smtClean="0">
                <a:ln>
                  <a:noFill/>
                </a:ln>
                <a:solidFill>
                  <a:srgbClr val="FFFF00"/>
                </a:solidFill>
                <a:effectLst>
                  <a:outerShdw blurRad="38100" dist="25400" dir="5400000" algn="tl" rotWithShape="0">
                    <a:srgbClr val="000000">
                      <a:alpha val="43000"/>
                    </a:srgbClr>
                  </a:outerShdw>
                </a:effectLst>
                <a:uLnTx/>
                <a:uFillTx/>
                <a:latin typeface="+mj-lt"/>
                <a:ea typeface="+mj-ea"/>
                <a:cs typeface="0 Badr" pitchFamily="2" charset="-78"/>
              </a:rPr>
              <a:t>        هدفهاي مطالعه كار </a:t>
            </a:r>
            <a:endParaRPr kumimoji="0" lang="fa-IR" sz="5600" b="1" i="0" u="none" strike="noStrike" kern="1200" cap="none" spc="0" normalizeH="0" baseline="0" noProof="0" dirty="0">
              <a:ln>
                <a:noFill/>
              </a:ln>
              <a:solidFill>
                <a:srgbClr val="FFFF00"/>
              </a:solidFill>
              <a:effectLst>
                <a:outerShdw blurRad="38100" dist="25400" dir="5400000" algn="tl" rotWithShape="0">
                  <a:srgbClr val="000000">
                    <a:alpha val="43000"/>
                  </a:srgbClr>
                </a:outerShdw>
              </a:effectLst>
              <a:uLnTx/>
              <a:uFillTx/>
              <a:latin typeface="+mj-lt"/>
              <a:ea typeface="+mj-ea"/>
              <a:cs typeface="0 Badr" pitchFamily="2" charset="-78"/>
            </a:endParaRPr>
          </a:p>
        </p:txBody>
      </p:sp>
      <p:sp>
        <p:nvSpPr>
          <p:cNvPr id="5" name="Rectangle 4"/>
          <p:cNvSpPr/>
          <p:nvPr/>
        </p:nvSpPr>
        <p:spPr>
          <a:xfrm>
            <a:off x="381000" y="4495800"/>
            <a:ext cx="8458200" cy="1938992"/>
          </a:xfrm>
          <a:prstGeom prst="rect">
            <a:avLst/>
          </a:prstGeom>
        </p:spPr>
        <p:txBody>
          <a:bodyPr wrap="square">
            <a:spAutoFit/>
          </a:bodyPr>
          <a:lstStyle/>
          <a:p>
            <a:pPr algn="r" rtl="1">
              <a:buFont typeface="Wingdings" pitchFamily="2" charset="2"/>
              <a:buChar char="q"/>
            </a:pPr>
            <a:r>
              <a:rPr lang="en-US" sz="2400" b="1" dirty="0" smtClean="0">
                <a:cs typeface="B Traffic" pitchFamily="2" charset="-78"/>
              </a:rPr>
              <a:t> </a:t>
            </a:r>
            <a:r>
              <a:rPr lang="fa-IR" sz="2400" b="1" dirty="0" smtClean="0">
                <a:cs typeface="B Traffic" pitchFamily="2" charset="-78"/>
              </a:rPr>
              <a:t>استفاده از نيروي انساني </a:t>
            </a:r>
          </a:p>
          <a:p>
            <a:pPr algn="r" rtl="1"/>
            <a:endParaRPr lang="fa-IR" sz="2400" b="1" dirty="0" smtClean="0">
              <a:cs typeface="B Traffic" pitchFamily="2" charset="-78"/>
            </a:endParaRPr>
          </a:p>
          <a:p>
            <a:pPr algn="r" rtl="1">
              <a:buFont typeface="Wingdings" pitchFamily="2" charset="2"/>
              <a:buChar char="q"/>
            </a:pPr>
            <a:r>
              <a:rPr lang="en-US" sz="2400" b="1" dirty="0" smtClean="0">
                <a:cs typeface="B Traffic" pitchFamily="2" charset="-78"/>
              </a:rPr>
              <a:t> </a:t>
            </a:r>
            <a:r>
              <a:rPr lang="fa-IR" sz="2400" b="1" dirty="0" smtClean="0">
                <a:cs typeface="B Traffic" pitchFamily="2" charset="-78"/>
              </a:rPr>
              <a:t>استفاده موثر از تجهيزات و مواد اوليه </a:t>
            </a:r>
          </a:p>
          <a:p>
            <a:pPr algn="r" rtl="1">
              <a:buFont typeface="Arial" pitchFamily="34" charset="0"/>
              <a:buChar char="•"/>
            </a:pPr>
            <a:endParaRPr lang="fa-IR" sz="2400" b="1" dirty="0" smtClean="0">
              <a:cs typeface="B Traffic" pitchFamily="2" charset="-78"/>
            </a:endParaRPr>
          </a:p>
          <a:p>
            <a:pPr algn="r" rtl="1">
              <a:buFont typeface="Wingdings" pitchFamily="2" charset="2"/>
              <a:buChar char="q"/>
            </a:pPr>
            <a:r>
              <a:rPr lang="en-US" sz="2400" b="1" dirty="0" smtClean="0">
                <a:cs typeface="B Traffic" pitchFamily="2" charset="-78"/>
              </a:rPr>
              <a:t> </a:t>
            </a:r>
            <a:r>
              <a:rPr lang="fa-IR" sz="2400" b="1" dirty="0" smtClean="0">
                <a:cs typeface="B Traffic" pitchFamily="2" charset="-78"/>
              </a:rPr>
              <a:t>عملكرد مطلوب تجهيزات و مواداوليه ونيروي انساني </a:t>
            </a:r>
            <a:endParaRPr lang="fa-IR" sz="2400" b="1" dirty="0">
              <a:cs typeface="B Traffic"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0" end="0"/>
                                            </p:txEl>
                                          </p:spTgt>
                                        </p:tgtEl>
                                        <p:attrNameLst>
                                          <p:attrName>style.visibility</p:attrName>
                                        </p:attrNameLst>
                                      </p:cBhvr>
                                      <p:to>
                                        <p:strVal val="visible"/>
                                      </p:to>
                                    </p:set>
                                    <p:anim calcmode="lin" valueType="num">
                                      <p:cBhvr additive="base">
                                        <p:cTn id="4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xEl>
                                              <p:pRg st="0" end="0"/>
                                            </p:txEl>
                                          </p:spTgt>
                                        </p:tgtEl>
                                        <p:attrNameLst>
                                          <p:attrName>style.visibility</p:attrName>
                                        </p:attrNameLst>
                                      </p:cBhvr>
                                      <p:to>
                                        <p:strVal val="visible"/>
                                      </p:to>
                                    </p:set>
                                    <p:anim calcmode="lin" valueType="num">
                                      <p:cBhvr additive="base">
                                        <p:cTn id="4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xEl>
                                              <p:pRg st="2" end="2"/>
                                            </p:txEl>
                                          </p:spTgt>
                                        </p:tgtEl>
                                        <p:attrNameLst>
                                          <p:attrName>style.visibility</p:attrName>
                                        </p:attrNameLst>
                                      </p:cBhvr>
                                      <p:to>
                                        <p:strVal val="visible"/>
                                      </p:to>
                                    </p:set>
                                    <p:anim calcmode="lin" valueType="num">
                                      <p:cBhvr additive="base">
                                        <p:cTn id="5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5">
                                            <p:txEl>
                                              <p:pRg st="4" end="4"/>
                                            </p:txEl>
                                          </p:spTgt>
                                        </p:tgtEl>
                                        <p:attrNameLst>
                                          <p:attrName>style.visibility</p:attrName>
                                        </p:attrNameLst>
                                      </p:cBhvr>
                                      <p:to>
                                        <p:strVal val="visible"/>
                                      </p:to>
                                    </p:set>
                                    <p:anim calcmode="lin" valueType="num">
                                      <p:cBhvr additive="base">
                                        <p:cTn id="6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990600"/>
          </a:xfrm>
        </p:spPr>
        <p:txBody>
          <a:bodyPr>
            <a:normAutofit/>
          </a:bodyPr>
          <a:lstStyle/>
          <a:p>
            <a:r>
              <a:rPr lang="fa-IR" dirty="0" smtClean="0">
                <a:solidFill>
                  <a:srgbClr val="FFFF00"/>
                </a:solidFill>
                <a:cs typeface="B Traffic" pitchFamily="2" charset="-78"/>
              </a:rPr>
              <a:t>         اصول اساسي تقسيم كار </a:t>
            </a:r>
            <a:endParaRPr lang="fa-IR" dirty="0">
              <a:solidFill>
                <a:srgbClr val="FFFF00"/>
              </a:solidFill>
              <a:cs typeface="B Traffic" pitchFamily="2" charset="-78"/>
            </a:endParaRPr>
          </a:p>
        </p:txBody>
      </p:sp>
      <p:sp>
        <p:nvSpPr>
          <p:cNvPr id="3" name="Subtitle 2"/>
          <p:cNvSpPr>
            <a:spLocks noGrp="1"/>
          </p:cNvSpPr>
          <p:nvPr>
            <p:ph type="subTitle" idx="1"/>
          </p:nvPr>
        </p:nvSpPr>
        <p:spPr>
          <a:xfrm>
            <a:off x="304800" y="1066800"/>
            <a:ext cx="8534400" cy="5791200"/>
          </a:xfrm>
        </p:spPr>
        <p:txBody>
          <a:bodyPr>
            <a:normAutofit/>
          </a:bodyPr>
          <a:lstStyle/>
          <a:p>
            <a:pPr algn="ctr">
              <a:buFont typeface="Wingdings" pitchFamily="2" charset="2"/>
              <a:buChar char="v"/>
            </a:pPr>
            <a:endParaRPr lang="fa-IR" sz="2800" b="1" dirty="0" smtClean="0">
              <a:solidFill>
                <a:srgbClr val="0070C0"/>
              </a:solidFill>
              <a:cs typeface="B Traffic" pitchFamily="2" charset="-78"/>
            </a:endParaRPr>
          </a:p>
          <a:p>
            <a:pPr algn="ctr">
              <a:buFont typeface="Wingdings" pitchFamily="2" charset="2"/>
              <a:buChar char="v"/>
            </a:pPr>
            <a:r>
              <a:rPr lang="fa-IR" sz="2800" b="1" dirty="0" smtClean="0">
                <a:solidFill>
                  <a:srgbClr val="0070C0"/>
                </a:solidFill>
                <a:cs typeface="B Traffic" pitchFamily="2" charset="-78"/>
              </a:rPr>
              <a:t> مدير بايد عوامل كارايي موثر،اهميت نسبي هريك را بداند و با تركيب وتلفيق  آنها در طبقه بندي وظايف و تشكيل سازمان جوابگوي نيازهاي متعدد باشد . </a:t>
            </a:r>
          </a:p>
          <a:p>
            <a:pPr algn="ctr">
              <a:buFont typeface="Wingdings" pitchFamily="2" charset="2"/>
              <a:buChar char="v"/>
            </a:pPr>
            <a:endParaRPr lang="fa-IR" sz="2800" b="1" dirty="0" smtClean="0">
              <a:solidFill>
                <a:srgbClr val="0070C0"/>
              </a:solidFill>
              <a:cs typeface="B Traffic" pitchFamily="2" charset="-78"/>
            </a:endParaRPr>
          </a:p>
          <a:p>
            <a:pPr algn="ctr">
              <a:buFont typeface="Wingdings" pitchFamily="2" charset="2"/>
              <a:buChar char="v"/>
            </a:pPr>
            <a:endParaRPr lang="fa-IR" sz="2800" b="1" dirty="0" smtClean="0">
              <a:solidFill>
                <a:srgbClr val="0070C0"/>
              </a:solidFill>
              <a:cs typeface="B Traffic" pitchFamily="2" charset="-78"/>
            </a:endParaRPr>
          </a:p>
          <a:p>
            <a:pPr>
              <a:buFont typeface="Wingdings" pitchFamily="2" charset="2"/>
              <a:buChar char="q"/>
            </a:pPr>
            <a:r>
              <a:rPr lang="fa-IR" sz="2800" b="1" dirty="0" smtClean="0">
                <a:solidFill>
                  <a:srgbClr val="0070C0"/>
                </a:solidFill>
                <a:cs typeface="B Traffic" pitchFamily="2" charset="-78"/>
              </a:rPr>
              <a:t>  آ- </a:t>
            </a:r>
            <a:r>
              <a:rPr lang="fa-IR" sz="2800" b="1" dirty="0" smtClean="0">
                <a:solidFill>
                  <a:srgbClr val="C00000"/>
                </a:solidFill>
                <a:cs typeface="B Traffic" pitchFamily="2" charset="-78"/>
              </a:rPr>
              <a:t>تخصص </a:t>
            </a:r>
            <a:r>
              <a:rPr lang="fa-IR" sz="2800" b="1" dirty="0" smtClean="0">
                <a:solidFill>
                  <a:srgbClr val="0070C0"/>
                </a:solidFill>
                <a:cs typeface="B Traffic" pitchFamily="2" charset="-78"/>
              </a:rPr>
              <a:t>: (استفاده از استعداد وتخصص اهل فن )</a:t>
            </a:r>
          </a:p>
          <a:p>
            <a:pPr>
              <a:buFont typeface="Wingdings" pitchFamily="2" charset="2"/>
              <a:buChar char="q"/>
            </a:pPr>
            <a:endParaRPr lang="fa-IR" sz="2800" b="1" dirty="0" smtClean="0">
              <a:solidFill>
                <a:srgbClr val="0070C0"/>
              </a:solidFill>
              <a:cs typeface="B Traffic" pitchFamily="2" charset="-78"/>
            </a:endParaRPr>
          </a:p>
          <a:p>
            <a:pPr algn="ctr">
              <a:buFont typeface="Wingdings" pitchFamily="2" charset="2"/>
              <a:buChar char="q"/>
            </a:pPr>
            <a:r>
              <a:rPr lang="fa-IR" sz="2800" b="1" dirty="0" smtClean="0">
                <a:solidFill>
                  <a:srgbClr val="0070C0"/>
                </a:solidFill>
                <a:cs typeface="B Traffic" pitchFamily="2" charset="-78"/>
              </a:rPr>
              <a:t>  ب- </a:t>
            </a:r>
            <a:r>
              <a:rPr lang="fa-IR" sz="2800" b="1" dirty="0" smtClean="0">
                <a:solidFill>
                  <a:srgbClr val="C00000"/>
                </a:solidFill>
                <a:cs typeface="B Traffic" pitchFamily="2" charset="-78"/>
              </a:rPr>
              <a:t>صرفه جويي</a:t>
            </a:r>
            <a:r>
              <a:rPr lang="fa-IR" sz="2800" b="1" dirty="0" smtClean="0">
                <a:solidFill>
                  <a:srgbClr val="0070C0"/>
                </a:solidFill>
                <a:cs typeface="B Traffic" pitchFamily="2" charset="-78"/>
              </a:rPr>
              <a:t>(  طبقات سازماني زياد ،سرعت ارتباط كاهش وهزينه افزايش مي يابد .)</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990600"/>
          </a:xfrm>
        </p:spPr>
        <p:txBody>
          <a:bodyPr>
            <a:normAutofit/>
          </a:bodyPr>
          <a:lstStyle/>
          <a:p>
            <a:r>
              <a:rPr lang="fa-IR" dirty="0" smtClean="0">
                <a:solidFill>
                  <a:srgbClr val="FFFF00"/>
                </a:solidFill>
                <a:cs typeface="B Traffic" pitchFamily="2" charset="-78"/>
              </a:rPr>
              <a:t>         اصول اساسي تقسيم كار </a:t>
            </a:r>
            <a:endParaRPr lang="fa-IR" dirty="0">
              <a:solidFill>
                <a:srgbClr val="FFFF00"/>
              </a:solidFill>
              <a:cs typeface="B Traffic" pitchFamily="2" charset="-78"/>
            </a:endParaRPr>
          </a:p>
        </p:txBody>
      </p:sp>
      <p:sp>
        <p:nvSpPr>
          <p:cNvPr id="3" name="Subtitle 2"/>
          <p:cNvSpPr>
            <a:spLocks noGrp="1"/>
          </p:cNvSpPr>
          <p:nvPr>
            <p:ph type="subTitle" idx="1"/>
          </p:nvPr>
        </p:nvSpPr>
        <p:spPr>
          <a:xfrm>
            <a:off x="304800" y="1066800"/>
            <a:ext cx="8534400" cy="5791200"/>
          </a:xfrm>
        </p:spPr>
        <p:txBody>
          <a:bodyPr>
            <a:normAutofit/>
          </a:bodyPr>
          <a:lstStyle/>
          <a:p>
            <a:pPr algn="ctr">
              <a:buFont typeface="Wingdings" pitchFamily="2" charset="2"/>
              <a:buChar char="v"/>
            </a:pPr>
            <a:r>
              <a:rPr lang="fa-IR" sz="2800" b="1" dirty="0" smtClean="0">
                <a:solidFill>
                  <a:srgbClr val="0070C0"/>
                </a:solidFill>
                <a:cs typeface="B Traffic" pitchFamily="2" charset="-78"/>
              </a:rPr>
              <a:t>پ – </a:t>
            </a:r>
            <a:r>
              <a:rPr lang="fa-IR" sz="2800" b="1" dirty="0" smtClean="0">
                <a:solidFill>
                  <a:srgbClr val="C00000"/>
                </a:solidFill>
                <a:cs typeface="B Traffic" pitchFamily="2" charset="-78"/>
              </a:rPr>
              <a:t>كنترل </a:t>
            </a:r>
            <a:r>
              <a:rPr lang="fa-IR" sz="2800" b="1" dirty="0" smtClean="0">
                <a:solidFill>
                  <a:srgbClr val="0070C0"/>
                </a:solidFill>
                <a:cs typeface="B Traffic" pitchFamily="2" charset="-78"/>
              </a:rPr>
              <a:t>: (براي ارزيابي فعاليتهاي مختلف بايد واحد هاي متعدد ايجاد كنيم و حتي الامكان نتايج فعاليتهاي يك واحد ، يا وقوع انحراف ، در يك يا چند واحد ديگر ظاهر گردد . )</a:t>
            </a:r>
          </a:p>
          <a:p>
            <a:pPr algn="ctr">
              <a:buFont typeface="Wingdings" pitchFamily="2" charset="2"/>
              <a:buChar char="v"/>
            </a:pPr>
            <a:endParaRPr lang="fa-IR" sz="2800" b="1" dirty="0" smtClean="0">
              <a:solidFill>
                <a:srgbClr val="0070C0"/>
              </a:solidFill>
              <a:cs typeface="B Traffic" pitchFamily="2" charset="-78"/>
            </a:endParaRPr>
          </a:p>
          <a:p>
            <a:pPr algn="ctr">
              <a:buFont typeface="Wingdings" pitchFamily="2" charset="2"/>
              <a:buChar char="q"/>
            </a:pPr>
            <a:r>
              <a:rPr lang="fa-IR" sz="2800" b="1" dirty="0" smtClean="0">
                <a:solidFill>
                  <a:srgbClr val="0070C0"/>
                </a:solidFill>
                <a:cs typeface="B Traffic" pitchFamily="2" charset="-78"/>
              </a:rPr>
              <a:t> ت- </a:t>
            </a:r>
            <a:r>
              <a:rPr lang="fa-IR" sz="2800" b="1" dirty="0" smtClean="0">
                <a:solidFill>
                  <a:srgbClr val="C00000"/>
                </a:solidFill>
                <a:cs typeface="B Traffic" pitchFamily="2" charset="-78"/>
              </a:rPr>
              <a:t>هماهنگي عمليات </a:t>
            </a:r>
            <a:r>
              <a:rPr lang="fa-IR" sz="2800" b="1" dirty="0" smtClean="0">
                <a:solidFill>
                  <a:srgbClr val="0070C0"/>
                </a:solidFill>
                <a:cs typeface="B Traffic" pitchFamily="2" charset="-78"/>
              </a:rPr>
              <a:t>: (ضرورت گاهي ايجاب ميكند وظايف غير مشابه تحت يك سر پرستي قرار گيرد .)</a:t>
            </a:r>
          </a:p>
          <a:p>
            <a:pPr algn="ctr">
              <a:buFont typeface="Wingdings" pitchFamily="2" charset="2"/>
              <a:buChar char="q"/>
            </a:pPr>
            <a:endParaRPr lang="fa-IR" sz="2800" b="1" dirty="0" smtClean="0">
              <a:solidFill>
                <a:srgbClr val="0070C0"/>
              </a:solidFill>
              <a:cs typeface="B Traffic" pitchFamily="2" charset="-78"/>
            </a:endParaRPr>
          </a:p>
          <a:p>
            <a:pPr algn="ctr">
              <a:buFont typeface="Wingdings" pitchFamily="2" charset="2"/>
              <a:buChar char="q"/>
            </a:pPr>
            <a:r>
              <a:rPr lang="fa-IR" sz="2800" b="1" dirty="0" smtClean="0">
                <a:solidFill>
                  <a:srgbClr val="0070C0"/>
                </a:solidFill>
                <a:cs typeface="B Traffic" pitchFamily="2" charset="-78"/>
              </a:rPr>
              <a:t> ث- </a:t>
            </a:r>
            <a:r>
              <a:rPr lang="fa-IR" sz="2800" b="1" dirty="0" smtClean="0">
                <a:solidFill>
                  <a:srgbClr val="C00000"/>
                </a:solidFill>
                <a:cs typeface="B Traffic" pitchFamily="2" charset="-78"/>
              </a:rPr>
              <a:t>اهميت نسبي وظايف </a:t>
            </a:r>
            <a:r>
              <a:rPr lang="fa-IR" sz="2800" b="1" dirty="0" smtClean="0">
                <a:solidFill>
                  <a:srgbClr val="0070C0"/>
                </a:solidFill>
                <a:cs typeface="B Traffic" pitchFamily="2" charset="-78"/>
              </a:rPr>
              <a:t>: ( روسای واحدها مايلند زير نظر مقامات عالي قرار بگيرند كه مقدور نيست بنابر اين تقسيم كار با توجه به اهميت نسبي وظايف و مسائل گروهي و روابط اجتماعي افراد صورت گيرد .)</a:t>
            </a:r>
            <a:endParaRPr lang="fa-IR" sz="2800" b="1" dirty="0">
              <a:solidFill>
                <a:srgbClr val="0070C0"/>
              </a:solidFill>
              <a:cs typeface="B Traffic"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noAutofit/>
          </a:bodyPr>
          <a:lstStyle/>
          <a:p>
            <a:r>
              <a:rPr lang="fa-IR" sz="3200" dirty="0" smtClean="0">
                <a:solidFill>
                  <a:srgbClr val="FFFF00"/>
                </a:solidFill>
                <a:cs typeface="B Traffic" pitchFamily="2" charset="-78"/>
              </a:rPr>
              <a:t/>
            </a:r>
            <a:br>
              <a:rPr lang="fa-IR" sz="3200" dirty="0" smtClean="0">
                <a:solidFill>
                  <a:srgbClr val="FFFF00"/>
                </a:solidFill>
                <a:cs typeface="B Traffic" pitchFamily="2" charset="-78"/>
              </a:rPr>
            </a:br>
            <a:r>
              <a:rPr lang="fa-IR" sz="3200" dirty="0" smtClean="0">
                <a:solidFill>
                  <a:srgbClr val="FFFF00"/>
                </a:solidFill>
                <a:cs typeface="B Traffic" pitchFamily="2" charset="-78"/>
              </a:rPr>
              <a:t/>
            </a:r>
            <a:br>
              <a:rPr lang="fa-IR" sz="3200" dirty="0" smtClean="0">
                <a:solidFill>
                  <a:srgbClr val="FFFF00"/>
                </a:solidFill>
                <a:cs typeface="B Traffic" pitchFamily="2" charset="-78"/>
              </a:rPr>
            </a:br>
            <a:r>
              <a:rPr lang="fa-IR" sz="3200" dirty="0" smtClean="0">
                <a:solidFill>
                  <a:srgbClr val="FFFF00"/>
                </a:solidFill>
                <a:cs typeface="B Traffic" pitchFamily="2" charset="-78"/>
              </a:rPr>
              <a:t/>
            </a:r>
            <a:br>
              <a:rPr lang="fa-IR" sz="3200" dirty="0" smtClean="0">
                <a:solidFill>
                  <a:srgbClr val="FFFF00"/>
                </a:solidFill>
                <a:cs typeface="B Traffic" pitchFamily="2" charset="-78"/>
              </a:rPr>
            </a:br>
            <a:r>
              <a:rPr lang="fa-IR" sz="3200" dirty="0" smtClean="0">
                <a:solidFill>
                  <a:srgbClr val="FFFF00"/>
                </a:solidFill>
                <a:cs typeface="B Traffic" pitchFamily="2" charset="-78"/>
              </a:rPr>
              <a:t/>
            </a:r>
            <a:br>
              <a:rPr lang="fa-IR" sz="3200" dirty="0" smtClean="0">
                <a:solidFill>
                  <a:srgbClr val="FFFF00"/>
                </a:solidFill>
                <a:cs typeface="B Traffic" pitchFamily="2" charset="-78"/>
              </a:rPr>
            </a:br>
            <a:r>
              <a:rPr lang="fa-IR" sz="3200" dirty="0" smtClean="0">
                <a:solidFill>
                  <a:srgbClr val="FFFF00"/>
                </a:solidFill>
                <a:cs typeface="B Traffic" pitchFamily="2" charset="-78"/>
              </a:rPr>
              <a:t/>
            </a:r>
            <a:br>
              <a:rPr lang="fa-IR" sz="3200" dirty="0" smtClean="0">
                <a:solidFill>
                  <a:srgbClr val="FFFF00"/>
                </a:solidFill>
                <a:cs typeface="B Traffic" pitchFamily="2" charset="-78"/>
              </a:rPr>
            </a:br>
            <a:r>
              <a:rPr lang="fa-IR" sz="3200" dirty="0" smtClean="0">
                <a:solidFill>
                  <a:srgbClr val="FFFF00"/>
                </a:solidFill>
                <a:cs typeface="B Traffic" pitchFamily="2" charset="-78"/>
              </a:rPr>
              <a:t/>
            </a:r>
            <a:br>
              <a:rPr lang="fa-IR" sz="3200" dirty="0" smtClean="0">
                <a:solidFill>
                  <a:srgbClr val="FFFF00"/>
                </a:solidFill>
                <a:cs typeface="B Traffic" pitchFamily="2" charset="-78"/>
              </a:rPr>
            </a:br>
            <a:r>
              <a:rPr lang="fa-IR" sz="3200" dirty="0" smtClean="0">
                <a:solidFill>
                  <a:srgbClr val="FFFF00"/>
                </a:solidFill>
                <a:cs typeface="B Traffic" pitchFamily="2" charset="-78"/>
              </a:rPr>
              <a:t/>
            </a:r>
            <a:br>
              <a:rPr lang="fa-IR" sz="3200" dirty="0" smtClean="0">
                <a:solidFill>
                  <a:srgbClr val="FFFF00"/>
                </a:solidFill>
                <a:cs typeface="B Traffic" pitchFamily="2" charset="-78"/>
              </a:rPr>
            </a:br>
            <a:r>
              <a:rPr lang="fa-IR" sz="3200" dirty="0" smtClean="0">
                <a:solidFill>
                  <a:srgbClr val="FFFF00"/>
                </a:solidFill>
                <a:cs typeface="B Traffic" pitchFamily="2" charset="-78"/>
              </a:rPr>
              <a:t>       </a:t>
            </a:r>
            <a:br>
              <a:rPr lang="fa-IR" sz="3200" dirty="0" smtClean="0">
                <a:solidFill>
                  <a:srgbClr val="FFFF00"/>
                </a:solidFill>
                <a:cs typeface="B Traffic" pitchFamily="2" charset="-78"/>
              </a:rPr>
            </a:br>
            <a:r>
              <a:rPr lang="fa-IR" sz="3200" dirty="0" smtClean="0">
                <a:solidFill>
                  <a:srgbClr val="FFFF00"/>
                </a:solidFill>
                <a:cs typeface="B Traffic" pitchFamily="2" charset="-78"/>
              </a:rPr>
              <a:t>   روشهاي تقسيم كار و طبقه بندي وظايف    </a:t>
            </a:r>
            <a:endParaRPr lang="fa-IR" sz="3200" dirty="0">
              <a:solidFill>
                <a:srgbClr val="FFFF00"/>
              </a:solidFill>
              <a:cs typeface="B Traffic" pitchFamily="2" charset="-78"/>
            </a:endParaRPr>
          </a:p>
        </p:txBody>
      </p:sp>
      <p:sp>
        <p:nvSpPr>
          <p:cNvPr id="3" name="Subtitle 2"/>
          <p:cNvSpPr>
            <a:spLocks noGrp="1"/>
          </p:cNvSpPr>
          <p:nvPr>
            <p:ph type="subTitle" idx="1"/>
          </p:nvPr>
        </p:nvSpPr>
        <p:spPr>
          <a:xfrm>
            <a:off x="0" y="2209800"/>
            <a:ext cx="9144000" cy="4648200"/>
          </a:xfrm>
        </p:spPr>
        <p:txBody>
          <a:bodyPr>
            <a:normAutofit/>
          </a:bodyPr>
          <a:lstStyle/>
          <a:p>
            <a:r>
              <a:rPr lang="en-US" sz="2000" b="1" dirty="0" smtClean="0">
                <a:solidFill>
                  <a:srgbClr val="0070C0"/>
                </a:solidFill>
                <a:cs typeface="B Traffic" pitchFamily="2" charset="-78"/>
              </a:rPr>
              <a:t>        </a:t>
            </a:r>
            <a:endParaRPr lang="fa-IR" sz="2000" b="1" dirty="0" smtClean="0">
              <a:solidFill>
                <a:srgbClr val="0070C0"/>
              </a:solidFill>
              <a:cs typeface="B Traffic" pitchFamily="2" charset="-78"/>
            </a:endParaRPr>
          </a:p>
          <a:p>
            <a:endParaRPr lang="fa-IR" b="1" dirty="0" smtClean="0">
              <a:solidFill>
                <a:srgbClr val="0070C0"/>
              </a:solidFill>
              <a:cs typeface="B Traffic" pitchFamily="2" charset="-78"/>
            </a:endParaRPr>
          </a:p>
          <a:p>
            <a:endParaRPr lang="fa-IR" sz="2000" b="1" dirty="0" smtClean="0">
              <a:solidFill>
                <a:srgbClr val="0070C0"/>
              </a:solidFill>
              <a:cs typeface="B Traffic" pitchFamily="2" charset="-78"/>
            </a:endParaRPr>
          </a:p>
          <a:p>
            <a:endParaRPr lang="fa-IR" b="1" dirty="0" smtClean="0">
              <a:solidFill>
                <a:srgbClr val="0070C0"/>
              </a:solidFill>
              <a:cs typeface="B Traffic" pitchFamily="2" charset="-78"/>
            </a:endParaRPr>
          </a:p>
          <a:p>
            <a:endParaRPr lang="fa-IR" sz="2000" b="1" dirty="0" smtClean="0">
              <a:solidFill>
                <a:srgbClr val="0070C0"/>
              </a:solidFill>
              <a:cs typeface="B Traffic" pitchFamily="2" charset="-78"/>
            </a:endParaRPr>
          </a:p>
          <a:p>
            <a:r>
              <a:rPr lang="fa-IR" sz="2000" b="1" dirty="0" smtClean="0">
                <a:solidFill>
                  <a:srgbClr val="0070C0"/>
                </a:solidFill>
                <a:cs typeface="B Traffic" pitchFamily="2" charset="-78"/>
              </a:rPr>
              <a:t>               </a:t>
            </a:r>
          </a:p>
          <a:p>
            <a:endParaRPr lang="fa-IR" sz="2000" b="1" i="1" dirty="0" smtClean="0">
              <a:solidFill>
                <a:srgbClr val="0070C0"/>
              </a:solidFill>
              <a:cs typeface="B Traffic" pitchFamily="2" charset="-78"/>
            </a:endParaRPr>
          </a:p>
          <a:p>
            <a:endParaRPr lang="fa-IR" sz="2000" b="1" dirty="0" smtClean="0">
              <a:solidFill>
                <a:srgbClr val="0070C0"/>
              </a:solidFill>
              <a:cs typeface="B Traffic" pitchFamily="2" charset="-78"/>
            </a:endParaRPr>
          </a:p>
          <a:p>
            <a:endParaRPr lang="fa-IR" sz="2000" b="1" dirty="0" smtClean="0">
              <a:solidFill>
                <a:srgbClr val="0070C0"/>
              </a:solidFill>
              <a:cs typeface="B Traffic" pitchFamily="2" charset="-78"/>
            </a:endParaRPr>
          </a:p>
          <a:p>
            <a:r>
              <a:rPr lang="fa-IR" sz="2000" b="1" dirty="0" smtClean="0">
                <a:solidFill>
                  <a:srgbClr val="0070C0"/>
                </a:solidFill>
                <a:cs typeface="B Traffic" pitchFamily="2" charset="-78"/>
              </a:rPr>
              <a:t>     </a:t>
            </a:r>
            <a:endParaRPr lang="en-US" sz="2000" b="1" dirty="0" smtClean="0">
              <a:solidFill>
                <a:srgbClr val="0070C0"/>
              </a:solidFill>
              <a:cs typeface="B Traffic" pitchFamily="2" charset="-78"/>
            </a:endParaRPr>
          </a:p>
          <a:p>
            <a:endParaRPr lang="en-US" sz="2000" b="1" dirty="0" smtClean="0">
              <a:solidFill>
                <a:srgbClr val="0070C0"/>
              </a:solidFill>
              <a:cs typeface="B Traffic" pitchFamily="2" charset="-78"/>
            </a:endParaRPr>
          </a:p>
          <a:p>
            <a:r>
              <a:rPr lang="fa-IR" sz="2000" b="1" dirty="0" smtClean="0">
                <a:solidFill>
                  <a:srgbClr val="0070C0"/>
                </a:solidFill>
                <a:cs typeface="B Traffic" pitchFamily="2" charset="-78"/>
              </a:rPr>
              <a:t>   </a:t>
            </a:r>
          </a:p>
          <a:p>
            <a:r>
              <a:rPr lang="fa-IR" sz="2000" b="1" dirty="0" smtClean="0">
                <a:solidFill>
                  <a:srgbClr val="0070C0"/>
                </a:solidFill>
                <a:cs typeface="B Traffic" pitchFamily="2" charset="-78"/>
              </a:rPr>
              <a:t>                   </a:t>
            </a:r>
          </a:p>
          <a:p>
            <a:r>
              <a:rPr lang="fa-IR" sz="2000" b="1" dirty="0" smtClean="0">
                <a:solidFill>
                  <a:srgbClr val="0070C0"/>
                </a:solidFill>
                <a:cs typeface="B Traffic" pitchFamily="2" charset="-78"/>
              </a:rPr>
              <a:t>                                         </a:t>
            </a:r>
            <a:endParaRPr lang="en-US" sz="2000" b="1" dirty="0" smtClean="0">
              <a:solidFill>
                <a:srgbClr val="0070C0"/>
              </a:solidFill>
              <a:cs typeface="B Traffic" pitchFamily="2" charset="-78"/>
            </a:endParaRPr>
          </a:p>
          <a:p>
            <a:endParaRPr lang="en-US" sz="2000" b="1" dirty="0" smtClean="0">
              <a:solidFill>
                <a:srgbClr val="0070C0"/>
              </a:solidFill>
              <a:cs typeface="B Traffic" pitchFamily="2" charset="-78"/>
            </a:endParaRPr>
          </a:p>
          <a:p>
            <a:endParaRPr lang="en-US" sz="2000" b="1" dirty="0" smtClean="0">
              <a:solidFill>
                <a:srgbClr val="0070C0"/>
              </a:solidFill>
              <a:cs typeface="B Traffic" pitchFamily="2" charset="-78"/>
            </a:endParaRPr>
          </a:p>
          <a:p>
            <a:endParaRPr lang="fa-IR" sz="2000" b="1" dirty="0">
              <a:solidFill>
                <a:srgbClr val="0070C0"/>
              </a:solidFill>
              <a:cs typeface="B Traffic" pitchFamily="2" charset="-78"/>
            </a:endParaRPr>
          </a:p>
        </p:txBody>
      </p:sp>
      <p:sp>
        <p:nvSpPr>
          <p:cNvPr id="4" name="Down Arrow 3"/>
          <p:cNvSpPr/>
          <p:nvPr/>
        </p:nvSpPr>
        <p:spPr>
          <a:xfrm rot="5400000">
            <a:off x="6743700" y="2095500"/>
            <a:ext cx="762000" cy="685800"/>
          </a:xfrm>
          <a:prstGeom prst="downArrow">
            <a:avLst>
              <a:gd name="adj1" fmla="val 50000"/>
              <a:gd name="adj2" fmla="val 52678"/>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endParaRPr lang="fa-IR"/>
          </a:p>
        </p:txBody>
      </p:sp>
      <p:sp>
        <p:nvSpPr>
          <p:cNvPr id="5" name="Down Arrow 4"/>
          <p:cNvSpPr/>
          <p:nvPr/>
        </p:nvSpPr>
        <p:spPr>
          <a:xfrm rot="5400000">
            <a:off x="6477000" y="4495800"/>
            <a:ext cx="685800" cy="838200"/>
          </a:xfrm>
          <a:prstGeom prst="downArrow">
            <a:avLst>
              <a:gd name="adj1" fmla="val 50000"/>
              <a:gd name="adj2" fmla="val 47656"/>
            </a:avLst>
          </a:prstGeom>
        </p:spPr>
        <p:style>
          <a:lnRef idx="3">
            <a:schemeClr val="lt1"/>
          </a:lnRef>
          <a:fillRef idx="1">
            <a:schemeClr val="accent3"/>
          </a:fillRef>
          <a:effectRef idx="1">
            <a:schemeClr val="accent3"/>
          </a:effectRef>
          <a:fontRef idx="minor">
            <a:schemeClr val="lt1"/>
          </a:fontRef>
        </p:style>
        <p:txBody>
          <a:bodyPr rtlCol="1" anchor="ctr"/>
          <a:lstStyle/>
          <a:p>
            <a:pPr algn="ctr"/>
            <a:endParaRPr lang="fa-IR"/>
          </a:p>
        </p:txBody>
      </p:sp>
      <p:sp>
        <p:nvSpPr>
          <p:cNvPr id="8" name="Down Arrow 7"/>
          <p:cNvSpPr/>
          <p:nvPr/>
        </p:nvSpPr>
        <p:spPr>
          <a:xfrm rot="5400000">
            <a:off x="4381500" y="2095500"/>
            <a:ext cx="762000" cy="685800"/>
          </a:xfrm>
          <a:prstGeom prst="downArrow">
            <a:avLst>
              <a:gd name="adj1" fmla="val 50000"/>
              <a:gd name="adj2" fmla="val 52678"/>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endParaRPr lang="fa-IR"/>
          </a:p>
        </p:txBody>
      </p:sp>
      <p:sp>
        <p:nvSpPr>
          <p:cNvPr id="9" name="Down Arrow 8"/>
          <p:cNvSpPr/>
          <p:nvPr/>
        </p:nvSpPr>
        <p:spPr>
          <a:xfrm rot="5400000">
            <a:off x="1943100" y="2095500"/>
            <a:ext cx="762000" cy="685800"/>
          </a:xfrm>
          <a:prstGeom prst="downArrow">
            <a:avLst>
              <a:gd name="adj1" fmla="val 50000"/>
              <a:gd name="adj2" fmla="val 52678"/>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endParaRPr lang="fa-IR"/>
          </a:p>
        </p:txBody>
      </p:sp>
      <p:sp>
        <p:nvSpPr>
          <p:cNvPr id="11" name="Down Arrow 10"/>
          <p:cNvSpPr/>
          <p:nvPr/>
        </p:nvSpPr>
        <p:spPr>
          <a:xfrm rot="5400000">
            <a:off x="4114800" y="4495800"/>
            <a:ext cx="685800" cy="838200"/>
          </a:xfrm>
          <a:prstGeom prst="downArrow">
            <a:avLst>
              <a:gd name="adj1" fmla="val 50000"/>
              <a:gd name="adj2" fmla="val 47656"/>
            </a:avLst>
          </a:prstGeom>
        </p:spPr>
        <p:style>
          <a:lnRef idx="3">
            <a:schemeClr val="lt1"/>
          </a:lnRef>
          <a:fillRef idx="1">
            <a:schemeClr val="accent3"/>
          </a:fillRef>
          <a:effectRef idx="1">
            <a:schemeClr val="accent3"/>
          </a:effectRef>
          <a:fontRef idx="minor">
            <a:schemeClr val="lt1"/>
          </a:fontRef>
        </p:style>
        <p:txBody>
          <a:bodyPr rtlCol="1" anchor="ctr"/>
          <a:lstStyle/>
          <a:p>
            <a:pPr algn="ctr"/>
            <a:endParaRPr lang="fa-IR"/>
          </a:p>
        </p:txBody>
      </p:sp>
      <p:sp>
        <p:nvSpPr>
          <p:cNvPr id="17" name="Striped Right Arrow 16"/>
          <p:cNvSpPr/>
          <p:nvPr/>
        </p:nvSpPr>
        <p:spPr>
          <a:xfrm>
            <a:off x="838200" y="3581400"/>
            <a:ext cx="7315200" cy="48463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Down Arrow 17"/>
          <p:cNvSpPr/>
          <p:nvPr/>
        </p:nvSpPr>
        <p:spPr>
          <a:xfrm>
            <a:off x="457200" y="2667000"/>
            <a:ext cx="484632" cy="1295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Down Arrow 18"/>
          <p:cNvSpPr/>
          <p:nvPr/>
        </p:nvSpPr>
        <p:spPr>
          <a:xfrm>
            <a:off x="8077200" y="373380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124200" y="4724400"/>
            <a:ext cx="662361" cy="369332"/>
          </a:xfrm>
          <a:prstGeom prst="rect">
            <a:avLst/>
          </a:prstGeom>
        </p:spPr>
        <p:txBody>
          <a:bodyPr wrap="none">
            <a:spAutoFit/>
          </a:bodyPr>
          <a:lstStyle/>
          <a:p>
            <a:r>
              <a:rPr lang="fa-IR" b="1" dirty="0" smtClean="0">
                <a:cs typeface="B Traffic" pitchFamily="2" charset="-78"/>
              </a:rPr>
              <a:t>شغل </a:t>
            </a:r>
            <a:endParaRPr lang="en-US" dirty="0"/>
          </a:p>
        </p:txBody>
      </p:sp>
      <p:sp>
        <p:nvSpPr>
          <p:cNvPr id="13" name="Rectangle 12"/>
          <p:cNvSpPr/>
          <p:nvPr/>
        </p:nvSpPr>
        <p:spPr>
          <a:xfrm>
            <a:off x="5105400" y="4724400"/>
            <a:ext cx="1361270" cy="369332"/>
          </a:xfrm>
          <a:prstGeom prst="rect">
            <a:avLst/>
          </a:prstGeom>
        </p:spPr>
        <p:txBody>
          <a:bodyPr wrap="none">
            <a:spAutoFit/>
          </a:bodyPr>
          <a:lstStyle/>
          <a:p>
            <a:r>
              <a:rPr lang="fa-IR" b="1" dirty="0" smtClean="0">
                <a:cs typeface="B Traffic" pitchFamily="2" charset="-78"/>
              </a:rPr>
              <a:t>وظایف فرعي</a:t>
            </a:r>
            <a:endParaRPr lang="en-US" dirty="0"/>
          </a:p>
        </p:txBody>
      </p:sp>
      <p:sp>
        <p:nvSpPr>
          <p:cNvPr id="14" name="Rectangle 13"/>
          <p:cNvSpPr/>
          <p:nvPr/>
        </p:nvSpPr>
        <p:spPr>
          <a:xfrm>
            <a:off x="7543800" y="4724400"/>
            <a:ext cx="1311578" cy="369332"/>
          </a:xfrm>
          <a:prstGeom prst="rect">
            <a:avLst/>
          </a:prstGeom>
        </p:spPr>
        <p:txBody>
          <a:bodyPr wrap="none">
            <a:spAutoFit/>
          </a:bodyPr>
          <a:lstStyle/>
          <a:p>
            <a:r>
              <a:rPr lang="fa-IR" b="1" dirty="0" smtClean="0">
                <a:cs typeface="B Traffic" pitchFamily="2" charset="-78"/>
              </a:rPr>
              <a:t>وظايف اصلی</a:t>
            </a:r>
            <a:endParaRPr lang="en-US" dirty="0"/>
          </a:p>
        </p:txBody>
      </p:sp>
      <p:sp>
        <p:nvSpPr>
          <p:cNvPr id="15" name="Rectangle 14"/>
          <p:cNvSpPr/>
          <p:nvPr/>
        </p:nvSpPr>
        <p:spPr>
          <a:xfrm>
            <a:off x="381000" y="2209800"/>
            <a:ext cx="1531188" cy="369332"/>
          </a:xfrm>
          <a:prstGeom prst="rect">
            <a:avLst/>
          </a:prstGeom>
        </p:spPr>
        <p:txBody>
          <a:bodyPr wrap="none">
            <a:spAutoFit/>
          </a:bodyPr>
          <a:lstStyle/>
          <a:p>
            <a:r>
              <a:rPr lang="fa-IR" b="1" dirty="0" smtClean="0">
                <a:cs typeface="B Traffic" pitchFamily="2" charset="-78"/>
              </a:rPr>
              <a:t>فعاليتهاي فرعي</a:t>
            </a:r>
            <a:endParaRPr lang="en-US" dirty="0"/>
          </a:p>
        </p:txBody>
      </p:sp>
      <p:sp>
        <p:nvSpPr>
          <p:cNvPr id="16" name="Rectangle 15"/>
          <p:cNvSpPr/>
          <p:nvPr/>
        </p:nvSpPr>
        <p:spPr>
          <a:xfrm>
            <a:off x="2819400" y="2209800"/>
            <a:ext cx="1481496" cy="369332"/>
          </a:xfrm>
          <a:prstGeom prst="rect">
            <a:avLst/>
          </a:prstGeom>
        </p:spPr>
        <p:txBody>
          <a:bodyPr wrap="square">
            <a:spAutoFit/>
          </a:bodyPr>
          <a:lstStyle/>
          <a:p>
            <a:r>
              <a:rPr lang="fa-IR" b="1" dirty="0" smtClean="0">
                <a:cs typeface="B Traffic" pitchFamily="2" charset="-78"/>
              </a:rPr>
              <a:t>فعاليتهاي اصلی</a:t>
            </a:r>
            <a:endParaRPr lang="en-US" dirty="0"/>
          </a:p>
        </p:txBody>
      </p:sp>
      <p:sp>
        <p:nvSpPr>
          <p:cNvPr id="20" name="Rectangle 19"/>
          <p:cNvSpPr/>
          <p:nvPr/>
        </p:nvSpPr>
        <p:spPr>
          <a:xfrm>
            <a:off x="5334000" y="2209800"/>
            <a:ext cx="1473480" cy="369332"/>
          </a:xfrm>
          <a:prstGeom prst="rect">
            <a:avLst/>
          </a:prstGeom>
        </p:spPr>
        <p:txBody>
          <a:bodyPr wrap="none">
            <a:spAutoFit/>
          </a:bodyPr>
          <a:lstStyle/>
          <a:p>
            <a:r>
              <a:rPr lang="fa-IR" b="1" dirty="0" smtClean="0">
                <a:cs typeface="B Traffic" pitchFamily="2" charset="-78"/>
              </a:rPr>
              <a:t>هدفهای فرعی</a:t>
            </a:r>
            <a:endParaRPr lang="en-US" dirty="0"/>
          </a:p>
        </p:txBody>
      </p:sp>
      <p:sp>
        <p:nvSpPr>
          <p:cNvPr id="21" name="Rectangle 20"/>
          <p:cNvSpPr/>
          <p:nvPr/>
        </p:nvSpPr>
        <p:spPr>
          <a:xfrm>
            <a:off x="7543800" y="2209800"/>
            <a:ext cx="1269899" cy="369332"/>
          </a:xfrm>
          <a:prstGeom prst="rect">
            <a:avLst/>
          </a:prstGeom>
        </p:spPr>
        <p:txBody>
          <a:bodyPr wrap="none">
            <a:spAutoFit/>
          </a:bodyPr>
          <a:lstStyle/>
          <a:p>
            <a:r>
              <a:rPr lang="fa-IR" b="1" dirty="0" smtClean="0">
                <a:cs typeface="B Traffic" pitchFamily="2" charset="-78"/>
              </a:rPr>
              <a:t> هدف اصلي</a:t>
            </a:r>
            <a:endParaRPr lang="en-US" dirty="0"/>
          </a:p>
        </p:txBody>
      </p:sp>
      <p:sp>
        <p:nvSpPr>
          <p:cNvPr id="22" name="Rectangle 21"/>
          <p:cNvSpPr/>
          <p:nvPr/>
        </p:nvSpPr>
        <p:spPr>
          <a:xfrm>
            <a:off x="457200" y="1143000"/>
            <a:ext cx="8153400" cy="461665"/>
          </a:xfrm>
          <a:prstGeom prst="rect">
            <a:avLst/>
          </a:prstGeom>
        </p:spPr>
        <p:txBody>
          <a:bodyPr wrap="square">
            <a:spAutoFit/>
          </a:bodyPr>
          <a:lstStyle/>
          <a:p>
            <a:r>
              <a:rPr lang="fa-IR" sz="2400" b="1" dirty="0" smtClean="0">
                <a:solidFill>
                  <a:srgbClr val="0070C0"/>
                </a:solidFill>
                <a:cs typeface="B Traffic" pitchFamily="2" charset="-78"/>
              </a:rPr>
              <a:t>اول تهیه طرح سازمانی و تقسیم کار به روش تحليلي (بالا به پايين )</a:t>
            </a:r>
            <a:endParaRPr lang="fa-IR" sz="2400"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ppt_x"/>
                                          </p:val>
                                        </p:tav>
                                        <p:tav tm="100000">
                                          <p:val>
                                            <p:strVal val="#ppt_x"/>
                                          </p:val>
                                        </p:tav>
                                      </p:tavLst>
                                    </p:anim>
                                    <p:anim calcmode="lin" valueType="num">
                                      <p:cBhvr additive="base">
                                        <p:cTn id="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anim calcmode="lin" valueType="num">
                                      <p:cBhvr additive="base">
                                        <p:cTn id="19" dur="500" fill="hold"/>
                                        <p:tgtEl>
                                          <p:spTgt spid="19"/>
                                        </p:tgtEl>
                                        <p:attrNameLst>
                                          <p:attrName>ppt_x</p:attrName>
                                        </p:attrNameLst>
                                      </p:cBhvr>
                                      <p:tavLst>
                                        <p:tav tm="0">
                                          <p:val>
                                            <p:strVal val="#ppt_x"/>
                                          </p:val>
                                        </p:tav>
                                        <p:tav tm="100000">
                                          <p:val>
                                            <p:strVal val="#ppt_x"/>
                                          </p:val>
                                        </p:tav>
                                      </p:tavLst>
                                    </p:anim>
                                    <p:anim calcmode="lin" valueType="num">
                                      <p:cBhvr additive="base">
                                        <p:cTn id="2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 calcmode="lin" valueType="num">
                                      <p:cBhvr additive="base">
                                        <p:cTn id="3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anim calcmode="lin" valueType="num">
                                      <p:cBhvr additive="base">
                                        <p:cTn id="4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12" end="12"/>
                                            </p:txEl>
                                          </p:spTgt>
                                        </p:tgtEl>
                                        <p:attrNameLst>
                                          <p:attrName>style.visibility</p:attrName>
                                        </p:attrNameLst>
                                      </p:cBhvr>
                                      <p:to>
                                        <p:strVal val="visible"/>
                                      </p:to>
                                    </p:set>
                                    <p:anim calcmode="lin" valueType="num">
                                      <p:cBhvr additive="base">
                                        <p:cTn id="4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13" end="13"/>
                                            </p:txEl>
                                          </p:spTgt>
                                        </p:tgtEl>
                                        <p:attrNameLst>
                                          <p:attrName>style.visibility</p:attrName>
                                        </p:attrNameLst>
                                      </p:cBhvr>
                                      <p:to>
                                        <p:strVal val="visible"/>
                                      </p:to>
                                    </p:set>
                                    <p:anim calcmode="lin" valueType="num">
                                      <p:cBhvr additive="base">
                                        <p:cTn id="5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1">
                                            <p:txEl>
                                              <p:pRg st="0" end="0"/>
                                            </p:txEl>
                                          </p:spTgt>
                                        </p:tgtEl>
                                        <p:attrNameLst>
                                          <p:attrName>style.visibility</p:attrName>
                                        </p:attrNameLst>
                                      </p:cBhvr>
                                      <p:to>
                                        <p:strVal val="visible"/>
                                      </p:to>
                                    </p:set>
                                    <p:anim calcmode="lin" valueType="num">
                                      <p:cBhvr additive="base">
                                        <p:cTn id="61"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4"/>
                                        </p:tgtEl>
                                        <p:attrNameLst>
                                          <p:attrName>style.visibility</p:attrName>
                                        </p:attrNameLst>
                                      </p:cBhvr>
                                      <p:to>
                                        <p:strVal val="visible"/>
                                      </p:to>
                                    </p:set>
                                    <p:animEffect transition="in" filter="wipe(down)">
                                      <p:cBhvr>
                                        <p:cTn id="67" dur="500"/>
                                        <p:tgtEl>
                                          <p:spTgt spid="4"/>
                                        </p:tgtEl>
                                      </p:cBhvr>
                                    </p:animEffect>
                                  </p:childTnLst>
                                </p:cTn>
                              </p:par>
                            </p:childTnLst>
                          </p:cTn>
                        </p:par>
                      </p:childTnLst>
                    </p:cTn>
                  </p:par>
                  <p:par>
                    <p:cTn id="68" fill="hold">
                      <p:stCondLst>
                        <p:cond delay="indefinite"/>
                      </p:stCondLst>
                      <p:childTnLst>
                        <p:par>
                          <p:cTn id="69" fill="hold">
                            <p:stCondLst>
                              <p:cond delay="0"/>
                            </p:stCondLst>
                            <p:childTnLst>
                              <p:par>
                                <p:cTn id="70" presetID="2" presetClass="entr" presetSubtype="4" fill="hold" grpId="0" nodeType="clickEffect">
                                  <p:stCondLst>
                                    <p:cond delay="0"/>
                                  </p:stCondLst>
                                  <p:childTnLst>
                                    <p:set>
                                      <p:cBhvr>
                                        <p:cTn id="71" dur="1" fill="hold">
                                          <p:stCondLst>
                                            <p:cond delay="0"/>
                                          </p:stCondLst>
                                        </p:cTn>
                                        <p:tgtEl>
                                          <p:spTgt spid="20">
                                            <p:txEl>
                                              <p:pRg st="0" end="0"/>
                                            </p:txEl>
                                          </p:spTgt>
                                        </p:tgtEl>
                                        <p:attrNameLst>
                                          <p:attrName>style.visibility</p:attrName>
                                        </p:attrNameLst>
                                      </p:cBhvr>
                                      <p:to>
                                        <p:strVal val="visible"/>
                                      </p:to>
                                    </p:set>
                                    <p:anim calcmode="lin" valueType="num">
                                      <p:cBhvr additive="base">
                                        <p:cTn id="72"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additive="base">
                                        <p:cTn id="73" dur="500" fill="hold"/>
                                        <p:tgtEl>
                                          <p:spTgt spid="2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 presetClass="entr" presetSubtype="4" fill="hold" grpId="0" nodeType="clickEffect">
                                  <p:stCondLst>
                                    <p:cond delay="0"/>
                                  </p:stCondLst>
                                  <p:childTnLst>
                                    <p:set>
                                      <p:cBhvr>
                                        <p:cTn id="77" dur="1" fill="hold">
                                          <p:stCondLst>
                                            <p:cond delay="0"/>
                                          </p:stCondLst>
                                        </p:cTn>
                                        <p:tgtEl>
                                          <p:spTgt spid="8"/>
                                        </p:tgtEl>
                                        <p:attrNameLst>
                                          <p:attrName>style.visibility</p:attrName>
                                        </p:attrNameLst>
                                      </p:cBhvr>
                                      <p:to>
                                        <p:strVal val="visible"/>
                                      </p:to>
                                    </p:set>
                                    <p:anim calcmode="lin" valueType="num">
                                      <p:cBhvr additive="base">
                                        <p:cTn id="78" dur="500" fill="hold"/>
                                        <p:tgtEl>
                                          <p:spTgt spid="8"/>
                                        </p:tgtEl>
                                        <p:attrNameLst>
                                          <p:attrName>ppt_x</p:attrName>
                                        </p:attrNameLst>
                                      </p:cBhvr>
                                      <p:tavLst>
                                        <p:tav tm="0">
                                          <p:val>
                                            <p:strVal val="#ppt_x"/>
                                          </p:val>
                                        </p:tav>
                                        <p:tav tm="100000">
                                          <p:val>
                                            <p:strVal val="#ppt_x"/>
                                          </p:val>
                                        </p:tav>
                                      </p:tavLst>
                                    </p:anim>
                                    <p:anim calcmode="lin" valueType="num">
                                      <p:cBhvr additive="base">
                                        <p:cTn id="7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2" presetClass="entr" presetSubtype="4" fill="hold" grpId="0" nodeType="clickEffect">
                                  <p:stCondLst>
                                    <p:cond delay="0"/>
                                  </p:stCondLst>
                                  <p:childTnLst>
                                    <p:set>
                                      <p:cBhvr>
                                        <p:cTn id="83" dur="1" fill="hold">
                                          <p:stCondLst>
                                            <p:cond delay="0"/>
                                          </p:stCondLst>
                                        </p:cTn>
                                        <p:tgtEl>
                                          <p:spTgt spid="16">
                                            <p:txEl>
                                              <p:pRg st="0" end="0"/>
                                            </p:txEl>
                                          </p:spTgt>
                                        </p:tgtEl>
                                        <p:attrNameLst>
                                          <p:attrName>style.visibility</p:attrName>
                                        </p:attrNameLst>
                                      </p:cBhvr>
                                      <p:to>
                                        <p:strVal val="visible"/>
                                      </p:to>
                                    </p:set>
                                    <p:anim calcmode="lin" valueType="num">
                                      <p:cBhvr additive="base">
                                        <p:cTn id="84"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additive="base">
                                        <p:cTn id="85" dur="500" fill="hold"/>
                                        <p:tgtEl>
                                          <p:spTgt spid="1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22" presetClass="entr" presetSubtype="4" fill="hold" grpId="0" nodeType="clickEffect">
                                  <p:stCondLst>
                                    <p:cond delay="0"/>
                                  </p:stCondLst>
                                  <p:childTnLst>
                                    <p:set>
                                      <p:cBhvr>
                                        <p:cTn id="89" dur="1" fill="hold">
                                          <p:stCondLst>
                                            <p:cond delay="0"/>
                                          </p:stCondLst>
                                        </p:cTn>
                                        <p:tgtEl>
                                          <p:spTgt spid="9"/>
                                        </p:tgtEl>
                                        <p:attrNameLst>
                                          <p:attrName>style.visibility</p:attrName>
                                        </p:attrNameLst>
                                      </p:cBhvr>
                                      <p:to>
                                        <p:strVal val="visible"/>
                                      </p:to>
                                    </p:set>
                                    <p:animEffect transition="in" filter="wipe(down)">
                                      <p:cBhvr>
                                        <p:cTn id="90" dur="500"/>
                                        <p:tgtEl>
                                          <p:spTgt spid="9"/>
                                        </p:tgtEl>
                                      </p:cBhvr>
                                    </p:animEffect>
                                  </p:childTnLst>
                                </p:cTn>
                              </p:par>
                            </p:childTnLst>
                          </p:cTn>
                        </p:par>
                      </p:childTnLst>
                    </p:cTn>
                  </p:par>
                  <p:par>
                    <p:cTn id="91" fill="hold">
                      <p:stCondLst>
                        <p:cond delay="indefinite"/>
                      </p:stCondLst>
                      <p:childTnLst>
                        <p:par>
                          <p:cTn id="92" fill="hold">
                            <p:stCondLst>
                              <p:cond delay="0"/>
                            </p:stCondLst>
                            <p:childTnLst>
                              <p:par>
                                <p:cTn id="93" presetID="2" presetClass="entr" presetSubtype="4" fill="hold" grpId="0" nodeType="clickEffect">
                                  <p:stCondLst>
                                    <p:cond delay="0"/>
                                  </p:stCondLst>
                                  <p:childTnLst>
                                    <p:set>
                                      <p:cBhvr>
                                        <p:cTn id="94" dur="1" fill="hold">
                                          <p:stCondLst>
                                            <p:cond delay="0"/>
                                          </p:stCondLst>
                                        </p:cTn>
                                        <p:tgtEl>
                                          <p:spTgt spid="15">
                                            <p:txEl>
                                              <p:pRg st="0" end="0"/>
                                            </p:txEl>
                                          </p:spTgt>
                                        </p:tgtEl>
                                        <p:attrNameLst>
                                          <p:attrName>style.visibility</p:attrName>
                                        </p:attrNameLst>
                                      </p:cBhvr>
                                      <p:to>
                                        <p:strVal val="visible"/>
                                      </p:to>
                                    </p:set>
                                    <p:anim calcmode="lin" valueType="num">
                                      <p:cBhvr additive="base">
                                        <p:cTn id="95"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96"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 presetClass="entr" presetSubtype="4" fill="hold" grpId="0" nodeType="clickEffect">
                                  <p:stCondLst>
                                    <p:cond delay="0"/>
                                  </p:stCondLst>
                                  <p:childTnLst>
                                    <p:set>
                                      <p:cBhvr>
                                        <p:cTn id="100" dur="1" fill="hold">
                                          <p:stCondLst>
                                            <p:cond delay="0"/>
                                          </p:stCondLst>
                                        </p:cTn>
                                        <p:tgtEl>
                                          <p:spTgt spid="14">
                                            <p:txEl>
                                              <p:pRg st="0" end="0"/>
                                            </p:txEl>
                                          </p:spTgt>
                                        </p:tgtEl>
                                        <p:attrNameLst>
                                          <p:attrName>style.visibility</p:attrName>
                                        </p:attrNameLst>
                                      </p:cBhvr>
                                      <p:to>
                                        <p:strVal val="visible"/>
                                      </p:to>
                                    </p:set>
                                    <p:anim calcmode="lin" valueType="num">
                                      <p:cBhvr additive="base">
                                        <p:cTn id="101"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102"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2" presetClass="entr" presetSubtype="4" fill="hold" grpId="0" nodeType="clickEffect">
                                  <p:stCondLst>
                                    <p:cond delay="0"/>
                                  </p:stCondLst>
                                  <p:childTnLst>
                                    <p:set>
                                      <p:cBhvr>
                                        <p:cTn id="106" dur="1" fill="hold">
                                          <p:stCondLst>
                                            <p:cond delay="0"/>
                                          </p:stCondLst>
                                        </p:cTn>
                                        <p:tgtEl>
                                          <p:spTgt spid="5"/>
                                        </p:tgtEl>
                                        <p:attrNameLst>
                                          <p:attrName>style.visibility</p:attrName>
                                        </p:attrNameLst>
                                      </p:cBhvr>
                                      <p:to>
                                        <p:strVal val="visible"/>
                                      </p:to>
                                    </p:set>
                                    <p:anim calcmode="lin" valueType="num">
                                      <p:cBhvr additive="base">
                                        <p:cTn id="107" dur="500" fill="hold"/>
                                        <p:tgtEl>
                                          <p:spTgt spid="5"/>
                                        </p:tgtEl>
                                        <p:attrNameLst>
                                          <p:attrName>ppt_x</p:attrName>
                                        </p:attrNameLst>
                                      </p:cBhvr>
                                      <p:tavLst>
                                        <p:tav tm="0">
                                          <p:val>
                                            <p:strVal val="#ppt_x"/>
                                          </p:val>
                                        </p:tav>
                                        <p:tav tm="100000">
                                          <p:val>
                                            <p:strVal val="#ppt_x"/>
                                          </p:val>
                                        </p:tav>
                                      </p:tavLst>
                                    </p:anim>
                                    <p:anim calcmode="lin" valueType="num">
                                      <p:cBhvr additive="base">
                                        <p:cTn id="10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09" fill="hold">
                      <p:stCondLst>
                        <p:cond delay="indefinite"/>
                      </p:stCondLst>
                      <p:childTnLst>
                        <p:par>
                          <p:cTn id="110" fill="hold">
                            <p:stCondLst>
                              <p:cond delay="0"/>
                            </p:stCondLst>
                            <p:childTnLst>
                              <p:par>
                                <p:cTn id="111" presetID="2" presetClass="entr" presetSubtype="4" fill="hold" grpId="0" nodeType="clickEffect">
                                  <p:stCondLst>
                                    <p:cond delay="0"/>
                                  </p:stCondLst>
                                  <p:childTnLst>
                                    <p:set>
                                      <p:cBhvr>
                                        <p:cTn id="112" dur="1" fill="hold">
                                          <p:stCondLst>
                                            <p:cond delay="0"/>
                                          </p:stCondLst>
                                        </p:cTn>
                                        <p:tgtEl>
                                          <p:spTgt spid="13">
                                            <p:txEl>
                                              <p:pRg st="0" end="0"/>
                                            </p:txEl>
                                          </p:spTgt>
                                        </p:tgtEl>
                                        <p:attrNameLst>
                                          <p:attrName>style.visibility</p:attrName>
                                        </p:attrNameLst>
                                      </p:cBhvr>
                                      <p:to>
                                        <p:strVal val="visible"/>
                                      </p:to>
                                    </p:set>
                                    <p:anim calcmode="lin" valueType="num">
                                      <p:cBhvr additive="base">
                                        <p:cTn id="113"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114"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2" presetClass="entr" presetSubtype="4" fill="hold" grpId="0" nodeType="clickEffect">
                                  <p:stCondLst>
                                    <p:cond delay="0"/>
                                  </p:stCondLst>
                                  <p:childTnLst>
                                    <p:set>
                                      <p:cBhvr>
                                        <p:cTn id="118" dur="1" fill="hold">
                                          <p:stCondLst>
                                            <p:cond delay="0"/>
                                          </p:stCondLst>
                                        </p:cTn>
                                        <p:tgtEl>
                                          <p:spTgt spid="11"/>
                                        </p:tgtEl>
                                        <p:attrNameLst>
                                          <p:attrName>style.visibility</p:attrName>
                                        </p:attrNameLst>
                                      </p:cBhvr>
                                      <p:to>
                                        <p:strVal val="visible"/>
                                      </p:to>
                                    </p:set>
                                    <p:anim calcmode="lin" valueType="num">
                                      <p:cBhvr additive="base">
                                        <p:cTn id="119" dur="500" fill="hold"/>
                                        <p:tgtEl>
                                          <p:spTgt spid="11"/>
                                        </p:tgtEl>
                                        <p:attrNameLst>
                                          <p:attrName>ppt_x</p:attrName>
                                        </p:attrNameLst>
                                      </p:cBhvr>
                                      <p:tavLst>
                                        <p:tav tm="0">
                                          <p:val>
                                            <p:strVal val="#ppt_x"/>
                                          </p:val>
                                        </p:tav>
                                        <p:tav tm="100000">
                                          <p:val>
                                            <p:strVal val="#ppt_x"/>
                                          </p:val>
                                        </p:tav>
                                      </p:tavLst>
                                    </p:anim>
                                    <p:anim calcmode="lin" valueType="num">
                                      <p:cBhvr additive="base">
                                        <p:cTn id="1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21" fill="hold">
                      <p:stCondLst>
                        <p:cond delay="indefinite"/>
                      </p:stCondLst>
                      <p:childTnLst>
                        <p:par>
                          <p:cTn id="122" fill="hold">
                            <p:stCondLst>
                              <p:cond delay="0"/>
                            </p:stCondLst>
                            <p:childTnLst>
                              <p:par>
                                <p:cTn id="123" presetID="2" presetClass="entr" presetSubtype="4" fill="hold" grpId="0" nodeType="clickEffect">
                                  <p:stCondLst>
                                    <p:cond delay="0"/>
                                  </p:stCondLst>
                                  <p:childTnLst>
                                    <p:set>
                                      <p:cBhvr>
                                        <p:cTn id="124" dur="1" fill="hold">
                                          <p:stCondLst>
                                            <p:cond delay="0"/>
                                          </p:stCondLst>
                                        </p:cTn>
                                        <p:tgtEl>
                                          <p:spTgt spid="12">
                                            <p:txEl>
                                              <p:pRg st="0" end="0"/>
                                            </p:txEl>
                                          </p:spTgt>
                                        </p:tgtEl>
                                        <p:attrNameLst>
                                          <p:attrName>style.visibility</p:attrName>
                                        </p:attrNameLst>
                                      </p:cBhvr>
                                      <p:to>
                                        <p:strVal val="visible"/>
                                      </p:to>
                                    </p:set>
                                    <p:anim calcmode="lin" valueType="num">
                                      <p:cBhvr additive="base">
                                        <p:cTn id="125"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126"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P spid="8" grpId="0" animBg="1"/>
      <p:bldP spid="9" grpId="0" animBg="1"/>
      <p:bldP spid="11" grpId="0" animBg="1"/>
      <p:bldP spid="17" grpId="0" animBg="1"/>
      <p:bldP spid="18" grpId="0" animBg="1"/>
      <p:bldP spid="19" grpId="0" animBg="1"/>
      <p:bldP spid="12" grpId="0" build="p"/>
      <p:bldP spid="13" grpId="0" build="p"/>
      <p:bldP spid="14" grpId="0" build="p"/>
      <p:bldP spid="15" grpId="0" build="p"/>
      <p:bldP spid="16" grpId="0" build="p"/>
      <p:bldP spid="20" grpId="0" build="p"/>
      <p:bldP spid="21"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noAutofit/>
          </a:bodyPr>
          <a:lstStyle/>
          <a:p>
            <a:r>
              <a:rPr lang="fa-IR" sz="3600" dirty="0" smtClean="0">
                <a:solidFill>
                  <a:srgbClr val="FFFF00"/>
                </a:solidFill>
                <a:cs typeface="B Traffic" pitchFamily="2" charset="-78"/>
              </a:rPr>
              <a:t> </a:t>
            </a:r>
            <a:br>
              <a:rPr lang="fa-IR" sz="3600" dirty="0" smtClean="0">
                <a:solidFill>
                  <a:srgbClr val="FFFF00"/>
                </a:solidFill>
                <a:cs typeface="B Traffic" pitchFamily="2" charset="-78"/>
              </a:rPr>
            </a:br>
            <a:r>
              <a:rPr lang="fa-IR" sz="3600" dirty="0" smtClean="0">
                <a:solidFill>
                  <a:srgbClr val="FFFF00"/>
                </a:solidFill>
                <a:cs typeface="B Traffic" pitchFamily="2" charset="-78"/>
              </a:rPr>
              <a:t>   روشهاي تقسيم كار و طبقه بندي وظايف </a:t>
            </a:r>
            <a:endParaRPr lang="fa-IR" sz="3600" dirty="0">
              <a:solidFill>
                <a:srgbClr val="FFFF00"/>
              </a:solidFill>
              <a:cs typeface="B Traffic" pitchFamily="2" charset="-78"/>
            </a:endParaRPr>
          </a:p>
        </p:txBody>
      </p:sp>
      <p:sp>
        <p:nvSpPr>
          <p:cNvPr id="3" name="Subtitle 2"/>
          <p:cNvSpPr>
            <a:spLocks noGrp="1"/>
          </p:cNvSpPr>
          <p:nvPr>
            <p:ph type="subTitle" idx="1"/>
          </p:nvPr>
        </p:nvSpPr>
        <p:spPr>
          <a:xfrm>
            <a:off x="304800" y="1066800"/>
            <a:ext cx="8610600" cy="5791200"/>
          </a:xfrm>
        </p:spPr>
        <p:txBody>
          <a:bodyPr>
            <a:normAutofit/>
          </a:bodyPr>
          <a:lstStyle/>
          <a:p>
            <a:pPr>
              <a:buFont typeface="Wingdings" pitchFamily="2" charset="2"/>
              <a:buChar char="v"/>
            </a:pPr>
            <a:r>
              <a:rPr lang="fa-IR" sz="3200" b="1" dirty="0" smtClean="0">
                <a:solidFill>
                  <a:srgbClr val="0070C0"/>
                </a:solidFill>
                <a:cs typeface="B Traffic" pitchFamily="2" charset="-78"/>
              </a:rPr>
              <a:t>دو</a:t>
            </a:r>
            <a:r>
              <a:rPr lang="fa-IR" sz="4000" b="1" dirty="0" smtClean="0">
                <a:solidFill>
                  <a:srgbClr val="0070C0"/>
                </a:solidFill>
                <a:cs typeface="B Traffic" pitchFamily="2" charset="-78"/>
              </a:rPr>
              <a:t>م - </a:t>
            </a:r>
            <a:r>
              <a:rPr lang="fa-IR" sz="4000" b="1" dirty="0" smtClean="0">
                <a:solidFill>
                  <a:srgbClr val="C00000"/>
                </a:solidFill>
                <a:cs typeface="B Traffic" pitchFamily="2" charset="-78"/>
              </a:rPr>
              <a:t>روش تركيبي </a:t>
            </a:r>
            <a:r>
              <a:rPr lang="fa-IR" sz="4000" b="1" dirty="0" smtClean="0">
                <a:solidFill>
                  <a:srgbClr val="0070C0"/>
                </a:solidFill>
                <a:cs typeface="B Traffic" pitchFamily="2" charset="-78"/>
              </a:rPr>
              <a:t>: (از پايين به بالا ) </a:t>
            </a:r>
          </a:p>
          <a:p>
            <a:pPr algn="ctr">
              <a:buFont typeface="Wingdings" pitchFamily="2" charset="2"/>
              <a:buChar char="q"/>
            </a:pPr>
            <a:r>
              <a:rPr lang="fa-IR" sz="4000" b="1" dirty="0" smtClean="0">
                <a:solidFill>
                  <a:srgbClr val="0070C0"/>
                </a:solidFill>
                <a:cs typeface="B Traffic" pitchFamily="2" charset="-78"/>
              </a:rPr>
              <a:t>مشاغل مختلف را كه بايد ایجاد شود تعيين ميكنند وسپس  آنها را دسته بندي نموده و به ايجاد وظايف مي پردازند. </a:t>
            </a:r>
          </a:p>
          <a:p>
            <a:pPr algn="ctr"/>
            <a:endParaRPr lang="fa-IR" sz="4400" b="1" dirty="0" smtClean="0">
              <a:solidFill>
                <a:srgbClr val="0070C0"/>
              </a:solidFill>
              <a:cs typeface="B Traffic" pitchFamily="2" charset="-78"/>
            </a:endParaRPr>
          </a:p>
          <a:p>
            <a:pPr algn="ctr">
              <a:buFont typeface="Wingdings" pitchFamily="2" charset="2"/>
              <a:buChar char="q"/>
            </a:pPr>
            <a:r>
              <a:rPr lang="fa-IR" sz="4400" b="1" dirty="0" smtClean="0">
                <a:solidFill>
                  <a:srgbClr val="0070C0"/>
                </a:solidFill>
                <a:cs typeface="B Traffic" pitchFamily="2" charset="-78"/>
              </a:rPr>
              <a:t>- براي تنظيم طرح سازماني بهتر است از هر دو روش استفاده شود .   </a:t>
            </a:r>
          </a:p>
          <a:p>
            <a:pPr algn="ctr"/>
            <a:r>
              <a:rPr lang="fa-IR" sz="3200" b="1" dirty="0" smtClean="0">
                <a:solidFill>
                  <a:srgbClr val="0070C0"/>
                </a:solidFill>
                <a:cs typeface="B Traffic" pitchFamily="2" charset="-78"/>
              </a:rPr>
              <a:t>  </a:t>
            </a:r>
            <a:endParaRPr lang="en-US" sz="3200" b="1" dirty="0" smtClean="0">
              <a:solidFill>
                <a:srgbClr val="0070C0"/>
              </a:solidFill>
              <a:cs typeface="B Traffic" pitchFamily="2" charset="-78"/>
            </a:endParaRPr>
          </a:p>
          <a:p>
            <a:endParaRPr lang="en-US" sz="3200" b="1" dirty="0" smtClean="0">
              <a:solidFill>
                <a:srgbClr val="0070C0"/>
              </a:solidFill>
              <a:cs typeface="B Traffic" pitchFamily="2" charset="-78"/>
            </a:endParaRPr>
          </a:p>
          <a:p>
            <a:endParaRPr lang="en-US" sz="3200" b="1" dirty="0" smtClean="0">
              <a:solidFill>
                <a:srgbClr val="0070C0"/>
              </a:solidFill>
              <a:cs typeface="B Traffic"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2000"/>
          </a:xfrm>
        </p:spPr>
        <p:txBody>
          <a:bodyPr>
            <a:normAutofit/>
          </a:bodyPr>
          <a:lstStyle/>
          <a:p>
            <a:r>
              <a:rPr lang="fa-IR" sz="3200" dirty="0" smtClean="0">
                <a:solidFill>
                  <a:srgbClr val="C00000"/>
                </a:solidFill>
                <a:cs typeface="B Traffic" pitchFamily="2" charset="-78"/>
              </a:rPr>
              <a:t>                     </a:t>
            </a:r>
            <a:r>
              <a:rPr lang="fa-IR" sz="4000" dirty="0" smtClean="0">
                <a:solidFill>
                  <a:srgbClr val="C00000"/>
                </a:solidFill>
                <a:cs typeface="B Traffic" pitchFamily="2" charset="-78"/>
              </a:rPr>
              <a:t>مزايا ومعايب تقسيم كار </a:t>
            </a:r>
            <a:endParaRPr lang="fa-IR" sz="4000" dirty="0">
              <a:solidFill>
                <a:srgbClr val="C00000"/>
              </a:solidFill>
              <a:cs typeface="B Traffic" pitchFamily="2" charset="-78"/>
            </a:endParaRPr>
          </a:p>
        </p:txBody>
      </p:sp>
      <p:sp>
        <p:nvSpPr>
          <p:cNvPr id="3" name="Subtitle 2"/>
          <p:cNvSpPr>
            <a:spLocks noGrp="1"/>
          </p:cNvSpPr>
          <p:nvPr>
            <p:ph type="subTitle" idx="1"/>
          </p:nvPr>
        </p:nvSpPr>
        <p:spPr>
          <a:xfrm>
            <a:off x="0" y="914400"/>
            <a:ext cx="8839200" cy="5943600"/>
          </a:xfrm>
        </p:spPr>
        <p:txBody>
          <a:bodyPr>
            <a:normAutofit/>
          </a:bodyPr>
          <a:lstStyle/>
          <a:p>
            <a:pPr>
              <a:buFont typeface="Wingdings" pitchFamily="2" charset="2"/>
              <a:buChar char="v"/>
            </a:pPr>
            <a:r>
              <a:rPr lang="fa-IR" sz="2800" b="1" dirty="0" smtClean="0">
                <a:solidFill>
                  <a:srgbClr val="0070C0"/>
                </a:solidFill>
                <a:cs typeface="B Traffic" pitchFamily="2" charset="-78"/>
              </a:rPr>
              <a:t>  آ – </a:t>
            </a:r>
            <a:r>
              <a:rPr lang="fa-IR" sz="2800" b="1" dirty="0" smtClean="0">
                <a:solidFill>
                  <a:srgbClr val="FF0000"/>
                </a:solidFill>
                <a:cs typeface="B Traffic" pitchFamily="2" charset="-78"/>
              </a:rPr>
              <a:t>مزايا : </a:t>
            </a:r>
          </a:p>
          <a:p>
            <a:pPr>
              <a:buFont typeface="Wingdings" pitchFamily="2" charset="2"/>
              <a:buChar char="q"/>
            </a:pPr>
            <a:r>
              <a:rPr lang="fa-IR" sz="2800" b="1" dirty="0" smtClean="0">
                <a:solidFill>
                  <a:srgbClr val="0070C0"/>
                </a:solidFill>
                <a:cs typeface="B Traffic" pitchFamily="2" charset="-78"/>
              </a:rPr>
              <a:t>هزينه آموزش كارگران كاهش مي يابد .</a:t>
            </a:r>
          </a:p>
          <a:p>
            <a:pPr>
              <a:buFont typeface="Wingdings" pitchFamily="2" charset="2"/>
              <a:buChar char="q"/>
            </a:pPr>
            <a:r>
              <a:rPr lang="fa-IR" sz="2800" b="1" dirty="0" smtClean="0">
                <a:solidFill>
                  <a:srgbClr val="0070C0"/>
                </a:solidFill>
                <a:cs typeface="B Traffic" pitchFamily="2" charset="-78"/>
              </a:rPr>
              <a:t>درجه اتكاي سازمان به افراد به حد افل ميرسد. </a:t>
            </a:r>
          </a:p>
          <a:p>
            <a:pPr>
              <a:buFont typeface="Wingdings" pitchFamily="2" charset="2"/>
              <a:buChar char="q"/>
            </a:pPr>
            <a:r>
              <a:rPr lang="fa-IR" sz="2800" b="1" dirty="0" smtClean="0">
                <a:solidFill>
                  <a:srgbClr val="0070C0"/>
                </a:solidFill>
                <a:cs typeface="B Traffic" pitchFamily="2" charset="-78"/>
              </a:rPr>
              <a:t>بعلت كوتاه بودن دوره انجام كار و تكرار كار ، كارگر تلاش ميكند</a:t>
            </a:r>
          </a:p>
          <a:p>
            <a:pPr>
              <a:buFont typeface="Wingdings" pitchFamily="2" charset="2"/>
              <a:buChar char="q"/>
            </a:pPr>
            <a:r>
              <a:rPr lang="fa-IR" sz="2800" b="1" dirty="0" smtClean="0">
                <a:solidFill>
                  <a:srgbClr val="0070C0"/>
                </a:solidFill>
                <a:cs typeface="B Traffic" pitchFamily="2" charset="-78"/>
              </a:rPr>
              <a:t>  حركات بي فايده و زايد را انجام ندهد و محصول بيشتر مي شود.  </a:t>
            </a:r>
          </a:p>
          <a:p>
            <a:pPr>
              <a:buFont typeface="Wingdings" pitchFamily="2" charset="2"/>
              <a:buChar char="v"/>
            </a:pPr>
            <a:r>
              <a:rPr lang="fa-IR" sz="2800" b="1" dirty="0" smtClean="0">
                <a:solidFill>
                  <a:srgbClr val="0070C0"/>
                </a:solidFill>
                <a:cs typeface="B Traffic" pitchFamily="2" charset="-78"/>
              </a:rPr>
              <a:t>    </a:t>
            </a:r>
            <a:r>
              <a:rPr lang="fa-IR" sz="2800" b="1" dirty="0" smtClean="0">
                <a:solidFill>
                  <a:srgbClr val="FF0000"/>
                </a:solidFill>
                <a:cs typeface="B Traffic" pitchFamily="2" charset="-78"/>
              </a:rPr>
              <a:t>ب- معايب : </a:t>
            </a:r>
          </a:p>
          <a:p>
            <a:pPr>
              <a:buFont typeface="Wingdings" pitchFamily="2" charset="2"/>
              <a:buChar char="q"/>
            </a:pPr>
            <a:r>
              <a:rPr lang="fa-IR" sz="2800" b="1" dirty="0" smtClean="0">
                <a:solidFill>
                  <a:srgbClr val="0070C0"/>
                </a:solidFill>
                <a:cs typeface="B Traffic" pitchFamily="2" charset="-78"/>
              </a:rPr>
              <a:t>فرد نمي تواند احتياجات رواني خود را بطور بايد وشايد برآورده نمايد لذا غيبت  </a:t>
            </a:r>
          </a:p>
          <a:p>
            <a:r>
              <a:rPr lang="fa-IR" sz="2800" b="1" dirty="0" smtClean="0">
                <a:solidFill>
                  <a:srgbClr val="0070C0"/>
                </a:solidFill>
                <a:cs typeface="B Traffic" pitchFamily="2" charset="-78"/>
              </a:rPr>
              <a:t>         افزايش مي يابد . </a:t>
            </a:r>
          </a:p>
          <a:p>
            <a:pPr marL="514350" indent="-514350">
              <a:buFont typeface="Wingdings" pitchFamily="2" charset="2"/>
              <a:buChar char="q"/>
            </a:pPr>
            <a:r>
              <a:rPr lang="fa-IR" sz="2800" b="1" dirty="0" smtClean="0">
                <a:solidFill>
                  <a:srgbClr val="0070C0"/>
                </a:solidFill>
                <a:cs typeface="B Traffic" pitchFamily="2" charset="-78"/>
              </a:rPr>
              <a:t>با كم شدن اتكاي سازمان به مهارت كارگران، فرد احتياجات ايمني خود را در خطر مي بيند</a:t>
            </a:r>
            <a:endParaRPr lang="en-US" sz="2800" b="1" dirty="0" smtClean="0">
              <a:solidFill>
                <a:srgbClr val="0070C0"/>
              </a:solidFill>
              <a:cs typeface="B Traffic" pitchFamily="2" charset="-78"/>
            </a:endParaRPr>
          </a:p>
          <a:p>
            <a:endParaRPr lang="en-US" sz="2800" b="1" dirty="0" smtClean="0">
              <a:solidFill>
                <a:srgbClr val="0070C0"/>
              </a:solidFill>
              <a:cs typeface="B Traffic" pitchFamily="2" charset="-78"/>
            </a:endParaRPr>
          </a:p>
          <a:p>
            <a:endParaRPr lang="en-US" sz="2800" b="1" dirty="0" smtClean="0">
              <a:solidFill>
                <a:srgbClr val="0070C0"/>
              </a:solidFill>
              <a:cs typeface="B Traffic" pitchFamily="2" charset="-78"/>
            </a:endParaRPr>
          </a:p>
          <a:p>
            <a:endParaRPr lang="fa-IR" sz="2800" b="1" dirty="0">
              <a:solidFill>
                <a:srgbClr val="0070C0"/>
              </a:solidFill>
              <a:cs typeface="B Traffic" pitchFamily="2" charset="-78"/>
            </a:endParaRPr>
          </a:p>
        </p:txBody>
      </p:sp>
    </p:spTree>
  </p:cSld>
  <p:clrMapOvr>
    <a:masterClrMapping/>
  </p:clrMapOvr>
  <p:transition>
    <p:random/>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lstStyle/>
          <a:p>
            <a:r>
              <a:rPr lang="fa-IR" dirty="0" smtClean="0">
                <a:solidFill>
                  <a:srgbClr val="C00000"/>
                </a:solidFill>
                <a:cs typeface="B Traffic" pitchFamily="2" charset="-78"/>
              </a:rPr>
              <a:t>               شيفت هاي  كاري </a:t>
            </a:r>
            <a:endParaRPr lang="fa-IR" dirty="0">
              <a:solidFill>
                <a:srgbClr val="C00000"/>
              </a:solidFill>
              <a:cs typeface="B Traffic" pitchFamily="2" charset="-78"/>
            </a:endParaRPr>
          </a:p>
        </p:txBody>
      </p:sp>
      <p:sp>
        <p:nvSpPr>
          <p:cNvPr id="3" name="Subtitle 2"/>
          <p:cNvSpPr>
            <a:spLocks noGrp="1"/>
          </p:cNvSpPr>
          <p:nvPr>
            <p:ph type="subTitle" idx="1"/>
          </p:nvPr>
        </p:nvSpPr>
        <p:spPr>
          <a:xfrm>
            <a:off x="304800" y="1066800"/>
            <a:ext cx="8534400" cy="5791200"/>
          </a:xfrm>
        </p:spPr>
        <p:txBody>
          <a:bodyPr>
            <a:noAutofit/>
          </a:bodyPr>
          <a:lstStyle/>
          <a:p>
            <a:pPr algn="ctr">
              <a:buFont typeface="Wingdings" pitchFamily="2" charset="2"/>
              <a:buChar char="q"/>
            </a:pPr>
            <a:r>
              <a:rPr lang="fa-IR" sz="3200" dirty="0" smtClean="0">
                <a:solidFill>
                  <a:srgbClr val="0070C0"/>
                </a:solidFill>
                <a:cs typeface="B Traffic" pitchFamily="2" charset="-78"/>
              </a:rPr>
              <a:t>  هنگامي كه صرف كار ، به ساعات كاري روز ، مقرون به صرفه نباشد .( هزينه تامين دستگاهها و...) از كارگران بصورت نوبتي استفاده مي شود .</a:t>
            </a:r>
          </a:p>
          <a:p>
            <a:pPr algn="ctr">
              <a:buFont typeface="Wingdings" pitchFamily="2" charset="2"/>
              <a:buChar char="q"/>
            </a:pPr>
            <a:r>
              <a:rPr lang="fa-IR" sz="3200" dirty="0" smtClean="0">
                <a:solidFill>
                  <a:srgbClr val="0070C0"/>
                </a:solidFill>
                <a:cs typeface="B Traffic" pitchFamily="2" charset="-78"/>
              </a:rPr>
              <a:t> مشكل عمده ، افزايش هزينه ها و كاهش كارايي در نوبت عصر و شب   است.  ونظارت براي مديران دشوارتر.  </a:t>
            </a:r>
          </a:p>
          <a:p>
            <a:pPr algn="ctr"/>
            <a:endParaRPr lang="fa-IR" sz="3200" dirty="0" smtClean="0">
              <a:solidFill>
                <a:srgbClr val="0070C0"/>
              </a:solidFill>
              <a:cs typeface="B Traffic" pitchFamily="2" charset="-78"/>
            </a:endParaRPr>
          </a:p>
          <a:p>
            <a:pPr>
              <a:buFont typeface="Wingdings" pitchFamily="2" charset="2"/>
              <a:buChar char="Ø"/>
            </a:pPr>
            <a:r>
              <a:rPr lang="fa-IR" sz="3200" dirty="0" smtClean="0">
                <a:solidFill>
                  <a:srgbClr val="0070C0"/>
                </a:solidFill>
                <a:cs typeface="B Traffic" pitchFamily="2" charset="-78"/>
              </a:rPr>
              <a:t>    - شيفت اول از ساعت 6 صبح تا 14 </a:t>
            </a:r>
          </a:p>
          <a:p>
            <a:pPr>
              <a:buFont typeface="Wingdings" pitchFamily="2" charset="2"/>
              <a:buChar char="Ø"/>
            </a:pPr>
            <a:r>
              <a:rPr lang="fa-IR" sz="3200" dirty="0" smtClean="0">
                <a:solidFill>
                  <a:srgbClr val="0070C0"/>
                </a:solidFill>
                <a:cs typeface="B Traffic" pitchFamily="2" charset="-78"/>
              </a:rPr>
              <a:t>    - شيفت دوم از ساعت 14 تا 22 </a:t>
            </a:r>
          </a:p>
          <a:p>
            <a:pPr>
              <a:buFont typeface="Wingdings" pitchFamily="2" charset="2"/>
              <a:buChar char="Ø"/>
            </a:pPr>
            <a:r>
              <a:rPr lang="fa-IR" sz="3200" dirty="0" smtClean="0">
                <a:solidFill>
                  <a:srgbClr val="0070C0"/>
                </a:solidFill>
                <a:cs typeface="B Traffic" pitchFamily="2" charset="-78"/>
              </a:rPr>
              <a:t>    - شيفت سوم از ساعت 22 تا 6 صبح </a:t>
            </a:r>
            <a:endParaRPr lang="en-US" sz="3200" dirty="0" smtClean="0">
              <a:solidFill>
                <a:srgbClr val="0070C0"/>
              </a:solidFill>
              <a:cs typeface="B Traffic" pitchFamily="2" charset="-78"/>
            </a:endParaRPr>
          </a:p>
          <a:p>
            <a:endParaRPr lang="en-US" sz="3200" dirty="0" smtClean="0">
              <a:solidFill>
                <a:srgbClr val="0070C0"/>
              </a:solidFill>
              <a:cs typeface="B Traffic" pitchFamily="2" charset="-78"/>
            </a:endParaRPr>
          </a:p>
          <a:p>
            <a:endParaRPr lang="en-US" sz="3200" dirty="0" smtClean="0">
              <a:solidFill>
                <a:srgbClr val="0070C0"/>
              </a:solidFill>
              <a:cs typeface="B Traffic" pitchFamily="2" charset="-78"/>
            </a:endParaRPr>
          </a:p>
          <a:p>
            <a:r>
              <a:rPr lang="fa-IR" sz="3200" dirty="0" smtClean="0">
                <a:solidFill>
                  <a:srgbClr val="0070C0"/>
                </a:solidFill>
                <a:cs typeface="B Traffic" pitchFamily="2" charset="-78"/>
              </a:rPr>
              <a:t> </a:t>
            </a:r>
            <a:endParaRPr lang="fa-IR" sz="3200" dirty="0">
              <a:solidFill>
                <a:srgbClr val="0070C0"/>
              </a:solidFill>
              <a:cs typeface="B Traffic"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838200"/>
          </a:xfrm>
        </p:spPr>
        <p:txBody>
          <a:bodyPr>
            <a:normAutofit/>
          </a:bodyPr>
          <a:lstStyle/>
          <a:p>
            <a:r>
              <a:rPr lang="fa-IR" sz="3200" dirty="0" smtClean="0">
                <a:solidFill>
                  <a:srgbClr val="C00000"/>
                </a:solidFill>
                <a:cs typeface="B Traffic" pitchFamily="2" charset="-78"/>
              </a:rPr>
              <a:t>        امتيازات قانوني براي كارگران نوبتي </a:t>
            </a:r>
            <a:endParaRPr lang="fa-IR" sz="3200" dirty="0">
              <a:solidFill>
                <a:srgbClr val="C00000"/>
              </a:solidFill>
              <a:cs typeface="B Traffic" pitchFamily="2" charset="-78"/>
            </a:endParaRPr>
          </a:p>
        </p:txBody>
      </p:sp>
      <p:sp>
        <p:nvSpPr>
          <p:cNvPr id="3" name="Subtitle 2"/>
          <p:cNvSpPr>
            <a:spLocks noGrp="1"/>
          </p:cNvSpPr>
          <p:nvPr>
            <p:ph type="subTitle" idx="1"/>
          </p:nvPr>
        </p:nvSpPr>
        <p:spPr>
          <a:xfrm>
            <a:off x="304800" y="1066800"/>
            <a:ext cx="8534400" cy="5791200"/>
          </a:xfrm>
        </p:spPr>
        <p:txBody>
          <a:bodyPr>
            <a:normAutofit/>
          </a:bodyPr>
          <a:lstStyle/>
          <a:p>
            <a:pPr algn="ctr"/>
            <a:r>
              <a:rPr lang="fa-IR" b="1" dirty="0" smtClean="0">
                <a:solidFill>
                  <a:srgbClr val="0070C0"/>
                </a:solidFill>
                <a:cs typeface="B Traffic" pitchFamily="2" charset="-78"/>
              </a:rPr>
              <a:t>كارگري كه در نوبتهاي صبح وعصر در طول ماه كار ميكند از %10 فوق </a:t>
            </a:r>
            <a:r>
              <a:rPr lang="fa-IR" b="1" dirty="0" smtClean="0">
                <a:solidFill>
                  <a:srgbClr val="0070C0"/>
                </a:solidFill>
                <a:cs typeface="B Traffic" pitchFamily="2" charset="-78"/>
              </a:rPr>
              <a:t>العاده </a:t>
            </a:r>
          </a:p>
          <a:p>
            <a:pPr algn="ctr"/>
            <a:endParaRPr lang="fa-IR" b="1" dirty="0" smtClean="0">
              <a:solidFill>
                <a:srgbClr val="0070C0"/>
              </a:solidFill>
              <a:cs typeface="B Traffic" pitchFamily="2" charset="-78"/>
            </a:endParaRPr>
          </a:p>
          <a:p>
            <a:pPr algn="ctr"/>
            <a:r>
              <a:rPr lang="fa-IR" b="1" dirty="0" smtClean="0">
                <a:solidFill>
                  <a:srgbClr val="0070C0"/>
                </a:solidFill>
                <a:cs typeface="B Traffic" pitchFamily="2" charset="-78"/>
              </a:rPr>
              <a:t>و</a:t>
            </a:r>
            <a:r>
              <a:rPr lang="fa-IR" b="1" dirty="0" smtClean="0">
                <a:solidFill>
                  <a:srgbClr val="0070C0"/>
                </a:solidFill>
                <a:cs typeface="B Traffic" pitchFamily="2" charset="-78"/>
              </a:rPr>
              <a:t>كارگري </a:t>
            </a:r>
            <a:r>
              <a:rPr lang="fa-IR" b="1" dirty="0" smtClean="0">
                <a:solidFill>
                  <a:srgbClr val="0070C0"/>
                </a:solidFill>
                <a:cs typeface="B Traffic" pitchFamily="2" charset="-78"/>
              </a:rPr>
              <a:t>كه در نوبتهاي صبح وعصرو شب در طول ماه كار ميكند از %15   ...</a:t>
            </a:r>
            <a:endParaRPr lang="en-US" b="1" dirty="0" smtClean="0">
              <a:solidFill>
                <a:srgbClr val="0070C0"/>
              </a:solidFill>
              <a:cs typeface="B Traffic" pitchFamily="2" charset="-78"/>
            </a:endParaRPr>
          </a:p>
          <a:p>
            <a:pPr algn="ctr"/>
            <a:endParaRPr lang="fa-IR" b="1" dirty="0" smtClean="0">
              <a:solidFill>
                <a:srgbClr val="0070C0"/>
              </a:solidFill>
              <a:cs typeface="B Traffic" pitchFamily="2" charset="-78"/>
            </a:endParaRPr>
          </a:p>
          <a:p>
            <a:pPr algn="ctr"/>
            <a:r>
              <a:rPr lang="fa-IR" b="1" dirty="0" smtClean="0">
                <a:solidFill>
                  <a:srgbClr val="0070C0"/>
                </a:solidFill>
                <a:cs typeface="B Traffic" pitchFamily="2" charset="-78"/>
              </a:rPr>
              <a:t> وكارگري كه در </a:t>
            </a:r>
            <a:r>
              <a:rPr lang="fa-IR" b="1" dirty="0" smtClean="0">
                <a:solidFill>
                  <a:srgbClr val="0070C0"/>
                </a:solidFill>
                <a:cs typeface="B Traffic" pitchFamily="2" charset="-78"/>
              </a:rPr>
              <a:t>صبح وشب ياعصروشب در طول ماه كار ميكند از%22.5     </a:t>
            </a:r>
            <a:r>
              <a:rPr lang="fa-IR" b="1" dirty="0" smtClean="0">
                <a:solidFill>
                  <a:srgbClr val="0070C0"/>
                </a:solidFill>
                <a:cs typeface="B Traffic" pitchFamily="2" charset="-78"/>
              </a:rPr>
              <a:t>...</a:t>
            </a:r>
          </a:p>
          <a:p>
            <a:pPr algn="ctr"/>
            <a:endParaRPr lang="en-US" b="1" dirty="0" smtClean="0">
              <a:solidFill>
                <a:srgbClr val="0070C0"/>
              </a:solidFill>
              <a:cs typeface="B Traffic" pitchFamily="2" charset="-78"/>
            </a:endParaRPr>
          </a:p>
          <a:p>
            <a:pPr algn="ctr"/>
            <a:r>
              <a:rPr lang="fa-IR" b="1" dirty="0" smtClean="0">
                <a:solidFill>
                  <a:srgbClr val="0070C0"/>
                </a:solidFill>
                <a:cs typeface="B Traffic" pitchFamily="2" charset="-78"/>
              </a:rPr>
              <a:t>كارگري كه شب كاري غير نوبتي انجام ميدهد از % 35  فوق العاده علاوه بر مزد عادي در يافت مي نمايد </a:t>
            </a:r>
            <a:r>
              <a:rPr lang="fa-IR" b="1" dirty="0" smtClean="0">
                <a:solidFill>
                  <a:srgbClr val="0070C0"/>
                </a:solidFill>
                <a:cs typeface="B Traffic" pitchFamily="2" charset="-78"/>
              </a:rPr>
              <a:t>.</a:t>
            </a:r>
          </a:p>
          <a:p>
            <a:pPr algn="ctr"/>
            <a:endParaRPr lang="fa-IR" b="1" dirty="0" smtClean="0">
              <a:solidFill>
                <a:srgbClr val="0070C0"/>
              </a:solidFill>
              <a:cs typeface="B Traffic" pitchFamily="2" charset="-78"/>
            </a:endParaRPr>
          </a:p>
          <a:p>
            <a:pPr algn="ctr"/>
            <a:r>
              <a:rPr lang="fa-IR" b="1" dirty="0" smtClean="0">
                <a:solidFill>
                  <a:srgbClr val="0070C0"/>
                </a:solidFill>
                <a:cs typeface="B Traffic" pitchFamily="2" charset="-78"/>
              </a:rPr>
              <a:t>  * در كار نوبتي ممكنست  ساعت كار از 8ساعت در شبانه روز </a:t>
            </a:r>
            <a:endParaRPr lang="fa-IR" b="1" dirty="0" smtClean="0">
              <a:solidFill>
                <a:srgbClr val="0070C0"/>
              </a:solidFill>
              <a:cs typeface="B Traffic" pitchFamily="2" charset="-78"/>
            </a:endParaRPr>
          </a:p>
          <a:p>
            <a:pPr algn="ctr"/>
            <a:r>
              <a:rPr lang="fa-IR" b="1" dirty="0" smtClean="0">
                <a:solidFill>
                  <a:srgbClr val="0070C0"/>
                </a:solidFill>
                <a:cs typeface="B Traffic" pitchFamily="2" charset="-78"/>
              </a:rPr>
              <a:t> </a:t>
            </a:r>
            <a:r>
              <a:rPr lang="fa-IR" b="1" dirty="0" smtClean="0">
                <a:solidFill>
                  <a:srgbClr val="0070C0"/>
                </a:solidFill>
                <a:cs typeface="B Traffic" pitchFamily="2" charset="-78"/>
              </a:rPr>
              <a:t>و 44 ساعت در هفته تجاوز </a:t>
            </a:r>
            <a:r>
              <a:rPr lang="fa-IR" b="1" dirty="0" smtClean="0">
                <a:solidFill>
                  <a:srgbClr val="0070C0"/>
                </a:solidFill>
                <a:cs typeface="B Traffic" pitchFamily="2" charset="-78"/>
              </a:rPr>
              <a:t>نمايد</a:t>
            </a:r>
          </a:p>
          <a:p>
            <a:pPr algn="ctr"/>
            <a:r>
              <a:rPr lang="fa-IR" b="1" dirty="0" smtClean="0">
                <a:solidFill>
                  <a:srgbClr val="0070C0"/>
                </a:solidFill>
                <a:cs typeface="B Traffic" pitchFamily="2" charset="-78"/>
              </a:rPr>
              <a:t> </a:t>
            </a:r>
            <a:r>
              <a:rPr lang="fa-IR" b="1" dirty="0" smtClean="0">
                <a:solidFill>
                  <a:srgbClr val="0070C0"/>
                </a:solidFill>
                <a:cs typeface="B Traffic" pitchFamily="2" charset="-78"/>
              </a:rPr>
              <a:t>ليكن جمع ساعات كار در چهار هفته متوالي نبايد از 176 ساعت بيشتر شود .</a:t>
            </a:r>
            <a:endParaRPr lang="fa-IR" b="1" dirty="0">
              <a:solidFill>
                <a:srgbClr val="0070C0"/>
              </a:solidFill>
              <a:cs typeface="B Traffic"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 calcmode="lin" valueType="num">
                                      <p:cBhvr additive="base">
                                        <p:cTn id="3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 calcmode="lin" valueType="num">
                                      <p:cBhvr additive="base">
                                        <p:cTn id="4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lstStyle/>
          <a:p>
            <a:r>
              <a:rPr lang="fa-IR" dirty="0" smtClean="0">
                <a:cs typeface="0 Badr" pitchFamily="2" charset="-78"/>
              </a:rPr>
              <a:t>        </a:t>
            </a:r>
            <a:endParaRPr lang="fa-IR" dirty="0">
              <a:cs typeface="0 Badr" pitchFamily="2" charset="-78"/>
            </a:endParaRPr>
          </a:p>
        </p:txBody>
      </p:sp>
      <p:sp>
        <p:nvSpPr>
          <p:cNvPr id="3" name="Subtitle 2"/>
          <p:cNvSpPr>
            <a:spLocks noGrp="1"/>
          </p:cNvSpPr>
          <p:nvPr>
            <p:ph type="subTitle" idx="1"/>
          </p:nvPr>
        </p:nvSpPr>
        <p:spPr>
          <a:xfrm>
            <a:off x="0" y="1066800"/>
            <a:ext cx="9144000" cy="5791200"/>
          </a:xfrm>
        </p:spPr>
        <p:txBody>
          <a:bodyPr>
            <a:normAutofit/>
          </a:bodyPr>
          <a:lstStyle/>
          <a:p>
            <a:endParaRPr lang="fa-IR" sz="3200" dirty="0" smtClean="0">
              <a:cs typeface="0 Badr" pitchFamily="2" charset="-78"/>
            </a:endParaRPr>
          </a:p>
          <a:p>
            <a:r>
              <a:rPr lang="fa-IR" sz="3200" dirty="0" smtClean="0">
                <a:cs typeface="0 Badr" pitchFamily="2" charset="-78"/>
              </a:rPr>
              <a:t>  </a:t>
            </a:r>
            <a:endParaRPr lang="en-US" sz="3200" dirty="0" smtClean="0">
              <a:cs typeface="0 Badr" pitchFamily="2" charset="-78"/>
            </a:endParaRPr>
          </a:p>
          <a:p>
            <a:endParaRPr lang="en-US" sz="3200" dirty="0" smtClean="0">
              <a:cs typeface="0 Badr" pitchFamily="2" charset="-78"/>
            </a:endParaRPr>
          </a:p>
          <a:p>
            <a:endParaRPr lang="en-US" sz="3200" dirty="0" smtClean="0">
              <a:cs typeface="0 Badr" pitchFamily="2" charset="-78"/>
            </a:endParaRPr>
          </a:p>
          <a:p>
            <a:endParaRPr lang="fa-IR" sz="3200" dirty="0">
              <a:cs typeface="0 Badr" pitchFamily="2" charset="-78"/>
            </a:endParaRPr>
          </a:p>
        </p:txBody>
      </p:sp>
    </p:spTree>
  </p:cSld>
  <p:clrMapOvr>
    <a:masterClrMapping/>
  </p:clrMapOvr>
  <p:transition>
    <p:random/>
  </p:transition>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lstStyle/>
          <a:p>
            <a:r>
              <a:rPr lang="fa-IR" dirty="0" smtClean="0">
                <a:cs typeface="0 Badr" pitchFamily="2" charset="-78"/>
              </a:rPr>
              <a:t>        </a:t>
            </a:r>
            <a:endParaRPr lang="fa-IR" dirty="0">
              <a:cs typeface="0 Badr" pitchFamily="2" charset="-78"/>
            </a:endParaRPr>
          </a:p>
        </p:txBody>
      </p:sp>
      <p:sp>
        <p:nvSpPr>
          <p:cNvPr id="3" name="Subtitle 2"/>
          <p:cNvSpPr>
            <a:spLocks noGrp="1"/>
          </p:cNvSpPr>
          <p:nvPr>
            <p:ph type="subTitle" idx="1"/>
          </p:nvPr>
        </p:nvSpPr>
        <p:spPr>
          <a:xfrm>
            <a:off x="0" y="1066800"/>
            <a:ext cx="9144000" cy="5791200"/>
          </a:xfrm>
        </p:spPr>
        <p:txBody>
          <a:bodyPr>
            <a:normAutofit/>
          </a:bodyPr>
          <a:lstStyle/>
          <a:p>
            <a:endParaRPr lang="fa-IR" sz="3200" dirty="0" smtClean="0">
              <a:cs typeface="0 Badr" pitchFamily="2" charset="-78"/>
            </a:endParaRPr>
          </a:p>
          <a:p>
            <a:r>
              <a:rPr lang="fa-IR" sz="3200" dirty="0" smtClean="0">
                <a:cs typeface="0 Badr" pitchFamily="2" charset="-78"/>
              </a:rPr>
              <a:t>  </a:t>
            </a:r>
            <a:endParaRPr lang="en-US" sz="3200" dirty="0" smtClean="0">
              <a:cs typeface="0 Badr" pitchFamily="2" charset="-78"/>
            </a:endParaRPr>
          </a:p>
          <a:p>
            <a:endParaRPr lang="en-US" sz="3200" dirty="0" smtClean="0">
              <a:cs typeface="0 Badr" pitchFamily="2" charset="-78"/>
            </a:endParaRPr>
          </a:p>
          <a:p>
            <a:endParaRPr lang="en-US" sz="3200" dirty="0" smtClean="0">
              <a:cs typeface="0 Badr" pitchFamily="2" charset="-78"/>
            </a:endParaRPr>
          </a:p>
          <a:p>
            <a:endParaRPr lang="fa-IR" sz="3200" dirty="0">
              <a:cs typeface="0 Badr" pitchFamily="2" charset="-78"/>
            </a:endParaRPr>
          </a:p>
        </p:txBody>
      </p:sp>
      <p:sp>
        <p:nvSpPr>
          <p:cNvPr id="4" name="Horizontal Scroll 3"/>
          <p:cNvSpPr/>
          <p:nvPr/>
        </p:nvSpPr>
        <p:spPr>
          <a:xfrm>
            <a:off x="152400" y="1066800"/>
            <a:ext cx="8763000" cy="880872"/>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4000" dirty="0">
              <a:cs typeface="0 Badr" pitchFamily="2" charset="-78"/>
            </a:endParaRPr>
          </a:p>
        </p:txBody>
      </p:sp>
      <p:sp>
        <p:nvSpPr>
          <p:cNvPr id="5" name="Horizontal Scroll 4"/>
          <p:cNvSpPr/>
          <p:nvPr/>
        </p:nvSpPr>
        <p:spPr>
          <a:xfrm>
            <a:off x="152400" y="1905000"/>
            <a:ext cx="8839200" cy="83820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4000" dirty="0">
              <a:cs typeface="0 Badr" pitchFamily="2" charset="-78"/>
            </a:endParaRPr>
          </a:p>
        </p:txBody>
      </p:sp>
      <p:sp>
        <p:nvSpPr>
          <p:cNvPr id="6" name="Horizontal Scroll 5"/>
          <p:cNvSpPr/>
          <p:nvPr/>
        </p:nvSpPr>
        <p:spPr>
          <a:xfrm>
            <a:off x="152400" y="2667000"/>
            <a:ext cx="8991600" cy="91440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2400" dirty="0">
              <a:solidFill>
                <a:srgbClr val="FFFF00"/>
              </a:solidFill>
              <a:cs typeface="0 Badr" pitchFamily="2" charset="-78"/>
            </a:endParaRPr>
          </a:p>
        </p:txBody>
      </p:sp>
      <p:sp>
        <p:nvSpPr>
          <p:cNvPr id="7" name="Horizontal Scroll 6"/>
          <p:cNvSpPr/>
          <p:nvPr/>
        </p:nvSpPr>
        <p:spPr>
          <a:xfrm>
            <a:off x="152400" y="3505200"/>
            <a:ext cx="8839200" cy="91440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3200" dirty="0">
              <a:solidFill>
                <a:srgbClr val="002060"/>
              </a:solidFill>
              <a:cs typeface="0 Badr" pitchFamily="2" charset="-78"/>
            </a:endParaRPr>
          </a:p>
        </p:txBody>
      </p:sp>
      <p:sp>
        <p:nvSpPr>
          <p:cNvPr id="8" name="Horizontal Scroll 7"/>
          <p:cNvSpPr/>
          <p:nvPr/>
        </p:nvSpPr>
        <p:spPr>
          <a:xfrm>
            <a:off x="152400" y="4343400"/>
            <a:ext cx="8839200" cy="99060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3200" dirty="0">
              <a:solidFill>
                <a:srgbClr val="002060"/>
              </a:solidFill>
              <a:cs typeface="0 Badr" pitchFamily="2" charset="-78"/>
            </a:endParaRPr>
          </a:p>
        </p:txBody>
      </p:sp>
      <p:sp>
        <p:nvSpPr>
          <p:cNvPr id="9" name="Horizontal Scroll 8"/>
          <p:cNvSpPr/>
          <p:nvPr/>
        </p:nvSpPr>
        <p:spPr>
          <a:xfrm>
            <a:off x="152400" y="5257800"/>
            <a:ext cx="8839200" cy="76200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3200" dirty="0">
              <a:solidFill>
                <a:srgbClr val="002060"/>
              </a:solidFill>
              <a:cs typeface="0 Badr" pitchFamily="2" charset="-78"/>
            </a:endParaRPr>
          </a:p>
        </p:txBody>
      </p:sp>
      <p:sp>
        <p:nvSpPr>
          <p:cNvPr id="10" name="Horizontal Scroll 9"/>
          <p:cNvSpPr/>
          <p:nvPr/>
        </p:nvSpPr>
        <p:spPr>
          <a:xfrm>
            <a:off x="152400" y="5943600"/>
            <a:ext cx="8839200" cy="91440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2800" dirty="0">
              <a:solidFill>
                <a:srgbClr val="002060"/>
              </a:solidFill>
              <a:cs typeface="0 Badr" pitchFamily="2" charset="-78"/>
            </a:endParaRPr>
          </a:p>
        </p:txBody>
      </p:sp>
      <p:sp>
        <p:nvSpPr>
          <p:cNvPr id="11" name="Subtitle 2"/>
          <p:cNvSpPr txBox="1">
            <a:spLocks/>
          </p:cNvSpPr>
          <p:nvPr/>
        </p:nvSpPr>
        <p:spPr>
          <a:xfrm>
            <a:off x="152400" y="1219200"/>
            <a:ext cx="9144000" cy="5791200"/>
          </a:xfrm>
          <a:prstGeom prst="rect">
            <a:avLst/>
          </a:prstGeom>
        </p:spPr>
        <p:txBody>
          <a:bodyPr vert="horz" lIns="0" rIns="18288">
            <a:normAutofit/>
          </a:bodyPr>
          <a:lstStyle/>
          <a:p>
            <a:pPr marL="0" marR="45720" lvl="0" indent="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fa-IR" sz="3200" b="0" i="0" u="none" strike="noStrike" kern="1200" cap="none" spc="0" normalizeH="0" baseline="0" noProof="0" smtClean="0">
              <a:ln>
                <a:noFill/>
              </a:ln>
              <a:solidFill>
                <a:schemeClr val="tx1"/>
              </a:solidFill>
              <a:effectLst/>
              <a:uLnTx/>
              <a:uFillTx/>
              <a:latin typeface="+mn-lt"/>
              <a:ea typeface="+mn-ea"/>
              <a:cs typeface="0 Badr" pitchFamily="2" charset="-78"/>
            </a:endParaRPr>
          </a:p>
          <a:p>
            <a:pPr marL="0" marR="45720" lvl="0" indent="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r>
              <a:rPr kumimoji="0" lang="fa-IR" sz="3200" b="0" i="0" u="none" strike="noStrike" kern="1200" cap="none" spc="0" normalizeH="0" baseline="0" noProof="0" smtClean="0">
                <a:ln>
                  <a:noFill/>
                </a:ln>
                <a:solidFill>
                  <a:schemeClr val="tx1"/>
                </a:solidFill>
                <a:effectLst/>
                <a:uLnTx/>
                <a:uFillTx/>
                <a:latin typeface="+mn-lt"/>
                <a:ea typeface="+mn-ea"/>
                <a:cs typeface="0 Badr" pitchFamily="2" charset="-78"/>
              </a:rPr>
              <a:t>  </a:t>
            </a:r>
            <a:endParaRPr kumimoji="0" lang="en-US" sz="3200" b="0" i="0" u="none" strike="noStrike" kern="1200" cap="none" spc="0" normalizeH="0" baseline="0" noProof="0" dirty="0" smtClean="0">
              <a:ln>
                <a:noFill/>
              </a:ln>
              <a:solidFill>
                <a:schemeClr val="tx1"/>
              </a:solidFill>
              <a:effectLst/>
              <a:uLnTx/>
              <a:uFillTx/>
              <a:latin typeface="+mn-lt"/>
              <a:ea typeface="+mn-ea"/>
              <a:cs typeface="0 Badr" pitchFamily="2" charset="-78"/>
            </a:endParaRPr>
          </a:p>
          <a:p>
            <a:pPr marL="0" marR="45720" lvl="0" indent="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0 Badr" pitchFamily="2" charset="-78"/>
            </a:endParaRPr>
          </a:p>
          <a:p>
            <a:pPr marL="0" marR="45720" lvl="0" indent="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0 Badr" pitchFamily="2" charset="-78"/>
            </a:endParaRPr>
          </a:p>
          <a:p>
            <a:pPr marL="0" marR="45720" lvl="0" indent="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fa-IR" sz="3200" b="0" i="0" u="none" strike="noStrike" kern="1200" cap="none" spc="0" normalizeH="0" baseline="0" noProof="0" dirty="0">
              <a:ln>
                <a:noFill/>
              </a:ln>
              <a:solidFill>
                <a:schemeClr val="tx1"/>
              </a:solidFill>
              <a:effectLst/>
              <a:uLnTx/>
              <a:uFillTx/>
              <a:latin typeface="+mn-lt"/>
              <a:ea typeface="+mn-ea"/>
              <a:cs typeface="0 Badr" pitchFamily="2" charset="-78"/>
            </a:endParaRPr>
          </a:p>
        </p:txBody>
      </p:sp>
      <p:sp>
        <p:nvSpPr>
          <p:cNvPr id="12" name="Subtitle 2"/>
          <p:cNvSpPr txBox="1">
            <a:spLocks/>
          </p:cNvSpPr>
          <p:nvPr/>
        </p:nvSpPr>
        <p:spPr>
          <a:xfrm>
            <a:off x="304800" y="1371600"/>
            <a:ext cx="9144000" cy="5791200"/>
          </a:xfrm>
          <a:prstGeom prst="rect">
            <a:avLst/>
          </a:prstGeom>
        </p:spPr>
        <p:txBody>
          <a:bodyPr vert="horz" lIns="0" rIns="18288">
            <a:normAutofit/>
          </a:bodyPr>
          <a:lstStyle/>
          <a:p>
            <a:pPr marL="0" marR="45720" lvl="0" indent="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fa-IR" sz="3200" b="0" i="0" u="none" strike="noStrike" kern="1200" cap="none" spc="0" normalizeH="0" baseline="0" noProof="0" smtClean="0">
              <a:ln>
                <a:noFill/>
              </a:ln>
              <a:solidFill>
                <a:schemeClr val="tx1"/>
              </a:solidFill>
              <a:effectLst/>
              <a:uLnTx/>
              <a:uFillTx/>
              <a:latin typeface="+mn-lt"/>
              <a:ea typeface="+mn-ea"/>
              <a:cs typeface="0 Badr" pitchFamily="2" charset="-78"/>
            </a:endParaRPr>
          </a:p>
          <a:p>
            <a:pPr marL="0" marR="45720" lvl="0" indent="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r>
              <a:rPr kumimoji="0" lang="fa-IR" sz="3200" b="0" i="0" u="none" strike="noStrike" kern="1200" cap="none" spc="0" normalizeH="0" baseline="0" noProof="0" smtClean="0">
                <a:ln>
                  <a:noFill/>
                </a:ln>
                <a:solidFill>
                  <a:schemeClr val="tx1"/>
                </a:solidFill>
                <a:effectLst/>
                <a:uLnTx/>
                <a:uFillTx/>
                <a:latin typeface="+mn-lt"/>
                <a:ea typeface="+mn-ea"/>
                <a:cs typeface="0 Badr" pitchFamily="2" charset="-78"/>
              </a:rPr>
              <a:t>  </a:t>
            </a:r>
            <a:endParaRPr kumimoji="0" lang="en-US" sz="3200" b="0" i="0" u="none" strike="noStrike" kern="1200" cap="none" spc="0" normalizeH="0" baseline="0" noProof="0" dirty="0" smtClean="0">
              <a:ln>
                <a:noFill/>
              </a:ln>
              <a:solidFill>
                <a:schemeClr val="tx1"/>
              </a:solidFill>
              <a:effectLst/>
              <a:uLnTx/>
              <a:uFillTx/>
              <a:latin typeface="+mn-lt"/>
              <a:ea typeface="+mn-ea"/>
              <a:cs typeface="0 Badr" pitchFamily="2" charset="-78"/>
            </a:endParaRPr>
          </a:p>
          <a:p>
            <a:pPr marL="0" marR="45720" lvl="0" indent="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0 Badr" pitchFamily="2" charset="-78"/>
            </a:endParaRPr>
          </a:p>
          <a:p>
            <a:pPr marL="0" marR="45720" lvl="0" indent="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0 Badr" pitchFamily="2" charset="-78"/>
            </a:endParaRPr>
          </a:p>
          <a:p>
            <a:pPr marL="0" marR="45720" lvl="0" indent="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fa-IR" sz="3200" b="0" i="0" u="none" strike="noStrike" kern="1200" cap="none" spc="0" normalizeH="0" baseline="0" noProof="0" dirty="0">
              <a:ln>
                <a:noFill/>
              </a:ln>
              <a:solidFill>
                <a:schemeClr val="tx1"/>
              </a:solidFill>
              <a:effectLst/>
              <a:uLnTx/>
              <a:uFillTx/>
              <a:latin typeface="+mn-lt"/>
              <a:ea typeface="+mn-ea"/>
              <a:cs typeface="0 Badr" pitchFamily="2" charset="-78"/>
            </a:endParaRPr>
          </a:p>
        </p:txBody>
      </p:sp>
    </p:spTree>
  </p:cSld>
  <p:clrMapOvr>
    <a:masterClrMapping/>
  </p:clrMapOvr>
  <p:transition>
    <p:rand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838200"/>
          </a:xfrm>
        </p:spPr>
        <p:txBody>
          <a:bodyPr>
            <a:normAutofit/>
          </a:bodyPr>
          <a:lstStyle/>
          <a:p>
            <a:r>
              <a:rPr lang="fa-IR" dirty="0" smtClean="0">
                <a:solidFill>
                  <a:srgbClr val="FFFF00"/>
                </a:solidFill>
                <a:cs typeface="B Traffic" pitchFamily="2" charset="-78"/>
              </a:rPr>
              <a:t>          شيوه هاي مطالعه كار </a:t>
            </a:r>
            <a:endParaRPr lang="fa-IR" dirty="0">
              <a:solidFill>
                <a:srgbClr val="FFFF00"/>
              </a:solidFill>
              <a:cs typeface="B Traffic" pitchFamily="2" charset="-78"/>
            </a:endParaRPr>
          </a:p>
        </p:txBody>
      </p:sp>
      <p:sp>
        <p:nvSpPr>
          <p:cNvPr id="3" name="Subtitle 2"/>
          <p:cNvSpPr>
            <a:spLocks noGrp="1"/>
          </p:cNvSpPr>
          <p:nvPr>
            <p:ph type="subTitle" idx="1"/>
          </p:nvPr>
        </p:nvSpPr>
        <p:spPr>
          <a:xfrm>
            <a:off x="0" y="1066800"/>
            <a:ext cx="8686800" cy="5791200"/>
          </a:xfrm>
        </p:spPr>
        <p:txBody>
          <a:bodyPr>
            <a:normAutofit/>
          </a:bodyPr>
          <a:lstStyle/>
          <a:p>
            <a:r>
              <a:rPr lang="en-US" sz="3200" dirty="0" smtClean="0">
                <a:cs typeface="0 Badr" pitchFamily="2" charset="-78"/>
              </a:rPr>
              <a:t> </a:t>
            </a:r>
            <a:r>
              <a:rPr lang="fa-IR" sz="2400" b="1" dirty="0" smtClean="0">
                <a:solidFill>
                  <a:srgbClr val="0070C0"/>
                </a:solidFill>
                <a:cs typeface="B Traffic" pitchFamily="2" charset="-78"/>
              </a:rPr>
              <a:t>عموما   دو مبحث کار سنجی و روش سنجی مطرح است که در روش سنجی بیشتر کاهش عملیات غیر ضرور در یک کار خاص و در کارسنجی کاهش زمانهای زاید و تعیین زمان </a:t>
            </a:r>
            <a:r>
              <a:rPr lang="fa-IR" sz="2400" b="1" dirty="0" smtClean="0">
                <a:solidFill>
                  <a:srgbClr val="0070C0"/>
                </a:solidFill>
                <a:cs typeface="B Traffic" pitchFamily="2" charset="-78"/>
              </a:rPr>
              <a:t>استادارد بحث می </a:t>
            </a:r>
            <a:r>
              <a:rPr lang="fa-IR" sz="2400" b="1" dirty="0" smtClean="0">
                <a:solidFill>
                  <a:srgbClr val="0070C0"/>
                </a:solidFill>
                <a:cs typeface="B Traffic" pitchFamily="2" charset="-78"/>
              </a:rPr>
              <a:t>شود </a:t>
            </a:r>
            <a:endParaRPr lang="en-US" sz="2400" b="1" dirty="0" smtClean="0">
              <a:solidFill>
                <a:srgbClr val="0070C0"/>
              </a:solidFill>
              <a:cs typeface="B Traffic" pitchFamily="2" charset="-78"/>
            </a:endParaRPr>
          </a:p>
          <a:p>
            <a:endParaRPr lang="en-US" sz="3200" dirty="0" smtClean="0">
              <a:cs typeface="0 Badr" pitchFamily="2" charset="-78"/>
            </a:endParaRPr>
          </a:p>
          <a:p>
            <a:endParaRPr lang="en-US" sz="3200" dirty="0" smtClean="0">
              <a:cs typeface="0 Badr" pitchFamily="2" charset="-78"/>
            </a:endParaRPr>
          </a:p>
          <a:p>
            <a:endParaRPr lang="fa-IR" sz="3200" dirty="0">
              <a:cs typeface="0 Badr" pitchFamily="2" charset="-78"/>
            </a:endParaRPr>
          </a:p>
        </p:txBody>
      </p:sp>
      <p:sp>
        <p:nvSpPr>
          <p:cNvPr id="4" name="Explosion 2 3"/>
          <p:cNvSpPr/>
          <p:nvPr/>
        </p:nvSpPr>
        <p:spPr>
          <a:xfrm>
            <a:off x="4800600" y="2590800"/>
            <a:ext cx="4648200" cy="1828800"/>
          </a:xfrm>
          <a:prstGeom prst="irregularSeal2">
            <a:avLst/>
          </a:prstGeom>
        </p:spPr>
        <p:style>
          <a:lnRef idx="1">
            <a:schemeClr val="accent4"/>
          </a:lnRef>
          <a:fillRef idx="2">
            <a:schemeClr val="accent4"/>
          </a:fillRef>
          <a:effectRef idx="1">
            <a:schemeClr val="accent4"/>
          </a:effectRef>
          <a:fontRef idx="minor">
            <a:schemeClr val="dk1"/>
          </a:fontRef>
        </p:style>
        <p:txBody>
          <a:bodyPr rtlCol="1" anchor="ctr"/>
          <a:lstStyle/>
          <a:p>
            <a:pPr algn="ctr"/>
            <a:r>
              <a:rPr lang="fa-IR" sz="2800" dirty="0" smtClean="0">
                <a:cs typeface="B Traffic" pitchFamily="2" charset="-78"/>
              </a:rPr>
              <a:t>روش سنجي </a:t>
            </a:r>
            <a:endParaRPr lang="fa-IR" sz="2800" dirty="0">
              <a:cs typeface="B Traffic" pitchFamily="2" charset="-78"/>
            </a:endParaRPr>
          </a:p>
        </p:txBody>
      </p:sp>
      <p:sp>
        <p:nvSpPr>
          <p:cNvPr id="5" name="Explosion 2 4"/>
          <p:cNvSpPr/>
          <p:nvPr/>
        </p:nvSpPr>
        <p:spPr>
          <a:xfrm>
            <a:off x="228600" y="2667000"/>
            <a:ext cx="4495800" cy="1905000"/>
          </a:xfrm>
          <a:prstGeom prst="irregularSeal2">
            <a:avLst/>
          </a:prstGeom>
        </p:spPr>
        <p:style>
          <a:lnRef idx="3">
            <a:schemeClr val="lt1"/>
          </a:lnRef>
          <a:fillRef idx="1">
            <a:schemeClr val="accent4"/>
          </a:fillRef>
          <a:effectRef idx="1">
            <a:schemeClr val="accent4"/>
          </a:effectRef>
          <a:fontRef idx="minor">
            <a:schemeClr val="lt1"/>
          </a:fontRef>
        </p:style>
        <p:txBody>
          <a:bodyPr rtlCol="1" anchor="ctr"/>
          <a:lstStyle/>
          <a:p>
            <a:pPr algn="ctr"/>
            <a:r>
              <a:rPr lang="fa-IR" sz="2400" dirty="0" smtClean="0">
                <a:solidFill>
                  <a:schemeClr val="bg1"/>
                </a:solidFill>
                <a:cs typeface="B Traffic" pitchFamily="2" charset="-78"/>
              </a:rPr>
              <a:t>زمان سنجي </a:t>
            </a:r>
            <a:endParaRPr lang="fa-IR" sz="2400" dirty="0">
              <a:solidFill>
                <a:schemeClr val="bg1"/>
              </a:solidFill>
              <a:cs typeface="B Traffic" pitchFamily="2" charset="-78"/>
            </a:endParaRPr>
          </a:p>
        </p:txBody>
      </p:sp>
      <p:sp>
        <p:nvSpPr>
          <p:cNvPr id="6" name="Title 1"/>
          <p:cNvSpPr txBox="1">
            <a:spLocks/>
          </p:cNvSpPr>
          <p:nvPr/>
        </p:nvSpPr>
        <p:spPr>
          <a:xfrm>
            <a:off x="0" y="4114800"/>
            <a:ext cx="9144000" cy="1066800"/>
          </a:xfrm>
          <a:prstGeom prst="rect">
            <a:avLst/>
          </a:prstGeom>
          <a:ln>
            <a:noFill/>
          </a:ln>
        </p:spPr>
        <p:txBody>
          <a:bodyPr vert="horz" lIns="0" tIns="0" rIns="18288" bIns="0" anchor="b">
            <a:normAutofit/>
            <a:scene3d>
              <a:camera prst="orthographicFront"/>
              <a:lightRig rig="freezing" dir="t">
                <a:rot lat="0" lon="0" rev="5640000"/>
              </a:lightRig>
            </a:scene3d>
            <a:sp3d prstMaterial="flat">
              <a:bevelT w="38100" h="38100"/>
              <a:contourClr>
                <a:schemeClr val="tx2"/>
              </a:contourClr>
            </a:sp3d>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a-IR" sz="5600" b="1" i="0" u="none" strike="noStrike" kern="1200" cap="none" spc="0" normalizeH="0" baseline="0" noProof="0" dirty="0" smtClean="0">
                <a:ln>
                  <a:noFill/>
                </a:ln>
                <a:solidFill>
                  <a:srgbClr val="FFFF00"/>
                </a:solidFill>
                <a:effectLst>
                  <a:outerShdw blurRad="38100" dist="25400" dir="5400000" algn="tl" rotWithShape="0">
                    <a:srgbClr val="000000">
                      <a:alpha val="43000"/>
                    </a:srgbClr>
                  </a:outerShdw>
                </a:effectLst>
                <a:uLnTx/>
                <a:uFillTx/>
                <a:latin typeface="+mj-lt"/>
                <a:ea typeface="+mj-ea"/>
                <a:cs typeface="B Traffic" pitchFamily="2" charset="-78"/>
              </a:rPr>
              <a:t>                  مطالعه روش </a:t>
            </a:r>
            <a:endParaRPr kumimoji="0" lang="fa-IR" sz="5600" b="1" i="0" u="none" strike="noStrike" kern="1200" cap="none" spc="0" normalizeH="0" baseline="0" noProof="0" dirty="0">
              <a:ln>
                <a:noFill/>
              </a:ln>
              <a:solidFill>
                <a:srgbClr val="FFFF00"/>
              </a:solidFill>
              <a:effectLst>
                <a:outerShdw blurRad="38100" dist="25400" dir="5400000" algn="tl" rotWithShape="0">
                  <a:srgbClr val="000000">
                    <a:alpha val="43000"/>
                  </a:srgbClr>
                </a:outerShdw>
              </a:effectLst>
              <a:uLnTx/>
              <a:uFillTx/>
              <a:latin typeface="+mj-lt"/>
              <a:ea typeface="+mj-ea"/>
              <a:cs typeface="B Traffic" pitchFamily="2" charset="-78"/>
            </a:endParaRPr>
          </a:p>
        </p:txBody>
      </p:sp>
      <p:sp>
        <p:nvSpPr>
          <p:cNvPr id="7" name="Rectangle 6"/>
          <p:cNvSpPr/>
          <p:nvPr/>
        </p:nvSpPr>
        <p:spPr>
          <a:xfrm>
            <a:off x="0" y="5410200"/>
            <a:ext cx="8839200" cy="1200329"/>
          </a:xfrm>
          <a:prstGeom prst="rect">
            <a:avLst/>
          </a:prstGeom>
        </p:spPr>
        <p:txBody>
          <a:bodyPr wrap="square">
            <a:spAutoFit/>
          </a:bodyPr>
          <a:lstStyle/>
          <a:p>
            <a:pPr algn="ctr"/>
            <a:r>
              <a:rPr lang="fa-IR" sz="2400" b="1" dirty="0" smtClean="0">
                <a:solidFill>
                  <a:srgbClr val="0070C0"/>
                </a:solidFill>
                <a:cs typeface="B Traffic" pitchFamily="2" charset="-78"/>
              </a:rPr>
              <a:t>ثبت منظم و بررسي دقيق روشهاي انجام كار و پيشنهاد روشهاي </a:t>
            </a:r>
            <a:r>
              <a:rPr lang="fa-IR" sz="2400" b="1" dirty="0" smtClean="0">
                <a:solidFill>
                  <a:srgbClr val="0070C0"/>
                </a:solidFill>
                <a:cs typeface="B Traffic" pitchFamily="2" charset="-78"/>
              </a:rPr>
              <a:t>اصلاحي</a:t>
            </a:r>
          </a:p>
          <a:p>
            <a:pPr algn="ctr"/>
            <a:r>
              <a:rPr lang="fa-IR" sz="2400" b="1" dirty="0" smtClean="0">
                <a:solidFill>
                  <a:srgbClr val="0070C0"/>
                </a:solidFill>
                <a:cs typeface="B Traffic" pitchFamily="2" charset="-78"/>
              </a:rPr>
              <a:t> </a:t>
            </a:r>
            <a:r>
              <a:rPr lang="fa-IR" sz="2400" b="1" dirty="0" smtClean="0">
                <a:solidFill>
                  <a:srgbClr val="0070C0"/>
                </a:solidFill>
                <a:cs typeface="B Traffic" pitchFamily="2" charset="-78"/>
              </a:rPr>
              <a:t>به منظور كاهش هزينه ها ، ساده تر كردن عمليات و افزايش بازدهي .</a:t>
            </a:r>
            <a:endParaRPr lang="en-US" sz="2400" b="1" dirty="0" smtClean="0">
              <a:solidFill>
                <a:srgbClr val="0070C0"/>
              </a:solidFill>
              <a:cs typeface="B Traffic" pitchFamily="2" charset="-78"/>
            </a:endParaRPr>
          </a:p>
          <a:p>
            <a:endParaRPr lang="en-US" sz="2400" dirty="0" smtClean="0">
              <a:solidFill>
                <a:srgbClr val="FF0000"/>
              </a:solidFill>
              <a:cs typeface="B Traffic"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additive="base">
                                        <p:cTn id="7" dur="500" fill="hold"/>
                                        <p:tgtEl>
                                          <p:spTgt spid="4">
                                            <p:bg/>
                                          </p:spTgt>
                                        </p:tgtEl>
                                        <p:attrNameLst>
                                          <p:attrName>ppt_x</p:attrName>
                                        </p:attrNameLst>
                                      </p:cBhvr>
                                      <p:tavLst>
                                        <p:tav tm="0">
                                          <p:val>
                                            <p:strVal val="#ppt_x"/>
                                          </p:val>
                                        </p:tav>
                                        <p:tav tm="100000">
                                          <p:val>
                                            <p:strVal val="#ppt_x"/>
                                          </p:val>
                                        </p:tav>
                                      </p:tavLst>
                                    </p:anim>
                                    <p:anim calcmode="lin" valueType="num">
                                      <p:cBhvr additive="base">
                                        <p:cTn id="8" dur="500" fill="hold"/>
                                        <p:tgtEl>
                                          <p:spTgt spid="4">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5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 calcmode="lin" valueType="num">
                                      <p:cBhvr additive="base">
                                        <p:cTn id="3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xEl>
                                              <p:pRg st="0" end="0"/>
                                            </p:txEl>
                                          </p:spTgt>
                                        </p:tgtEl>
                                        <p:attrNameLst>
                                          <p:attrName>style.visibility</p:attrName>
                                        </p:attrNameLst>
                                      </p:cBhvr>
                                      <p:to>
                                        <p:strVal val="visible"/>
                                      </p:to>
                                    </p:set>
                                    <p:anim calcmode="lin" valueType="num">
                                      <p:cBhvr additive="base">
                                        <p:cTn id="3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
                                            <p:txEl>
                                              <p:pRg st="1" end="1"/>
                                            </p:txEl>
                                          </p:spTgt>
                                        </p:tgtEl>
                                        <p:attrNameLst>
                                          <p:attrName>style.visibility</p:attrName>
                                        </p:attrNameLst>
                                      </p:cBhvr>
                                      <p:to>
                                        <p:strVal val="visible"/>
                                      </p:to>
                                    </p:set>
                                    <p:anim calcmode="lin" valueType="num">
                                      <p:cBhvr additive="base">
                                        <p:cTn id="4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P spid="5" grpId="0" build="p" animBg="1"/>
      <p:bldP spid="6" grpId="0" build="p"/>
      <p:bldP spid="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lstStyle/>
          <a:p>
            <a:r>
              <a:rPr lang="fa-IR" dirty="0" smtClean="0">
                <a:solidFill>
                  <a:srgbClr val="FFFF00"/>
                </a:solidFill>
                <a:cs typeface="B Traffic" pitchFamily="2" charset="-78"/>
              </a:rPr>
              <a:t>        مراحل روش سنجي </a:t>
            </a:r>
            <a:endParaRPr lang="fa-IR" dirty="0">
              <a:solidFill>
                <a:srgbClr val="FFFF00"/>
              </a:solidFill>
              <a:cs typeface="B Traffic" pitchFamily="2" charset="-78"/>
            </a:endParaRPr>
          </a:p>
        </p:txBody>
      </p:sp>
      <p:sp>
        <p:nvSpPr>
          <p:cNvPr id="3" name="Subtitle 2"/>
          <p:cNvSpPr>
            <a:spLocks noGrp="1"/>
          </p:cNvSpPr>
          <p:nvPr>
            <p:ph type="subTitle" idx="1"/>
          </p:nvPr>
        </p:nvSpPr>
        <p:spPr>
          <a:xfrm>
            <a:off x="0" y="1066800"/>
            <a:ext cx="9144000" cy="5791200"/>
          </a:xfrm>
        </p:spPr>
        <p:txBody>
          <a:bodyPr>
            <a:normAutofit/>
          </a:bodyPr>
          <a:lstStyle/>
          <a:p>
            <a:endParaRPr lang="fa-IR" sz="3200" dirty="0" smtClean="0">
              <a:cs typeface="0 Badr" pitchFamily="2" charset="-78"/>
            </a:endParaRPr>
          </a:p>
          <a:p>
            <a:r>
              <a:rPr lang="fa-IR" sz="3200" dirty="0" smtClean="0">
                <a:cs typeface="0 Badr" pitchFamily="2" charset="-78"/>
              </a:rPr>
              <a:t>  </a:t>
            </a:r>
            <a:endParaRPr lang="en-US" sz="3200" dirty="0" smtClean="0">
              <a:cs typeface="0 Badr" pitchFamily="2" charset="-78"/>
            </a:endParaRPr>
          </a:p>
          <a:p>
            <a:endParaRPr lang="en-US" sz="3200" dirty="0" smtClean="0">
              <a:cs typeface="0 Badr" pitchFamily="2" charset="-78"/>
            </a:endParaRPr>
          </a:p>
          <a:p>
            <a:endParaRPr lang="en-US" sz="3200" dirty="0" smtClean="0">
              <a:cs typeface="0 Badr" pitchFamily="2" charset="-78"/>
            </a:endParaRPr>
          </a:p>
          <a:p>
            <a:endParaRPr lang="fa-IR" sz="3200" dirty="0" smtClean="0">
              <a:cs typeface="0 Badr" pitchFamily="2" charset="-78"/>
            </a:endParaRPr>
          </a:p>
          <a:p>
            <a:endParaRPr lang="fa-IR" sz="3200" dirty="0" smtClean="0">
              <a:cs typeface="0 Badr" pitchFamily="2" charset="-78"/>
            </a:endParaRPr>
          </a:p>
          <a:p>
            <a:endParaRPr lang="fa-IR" sz="3200" dirty="0" smtClean="0">
              <a:cs typeface="0 Badr" pitchFamily="2" charset="-78"/>
            </a:endParaRPr>
          </a:p>
          <a:p>
            <a:endParaRPr lang="fa-IR" sz="3200" dirty="0" smtClean="0">
              <a:cs typeface="0 Badr" pitchFamily="2" charset="-78"/>
            </a:endParaRPr>
          </a:p>
          <a:p>
            <a:endParaRPr lang="fa-IR" sz="3200" dirty="0">
              <a:cs typeface="0 Badr" pitchFamily="2" charset="-78"/>
            </a:endParaRPr>
          </a:p>
        </p:txBody>
      </p:sp>
      <p:sp>
        <p:nvSpPr>
          <p:cNvPr id="4" name="7-Point Star 3"/>
          <p:cNvSpPr/>
          <p:nvPr/>
        </p:nvSpPr>
        <p:spPr>
          <a:xfrm>
            <a:off x="5791200" y="1447800"/>
            <a:ext cx="2971800" cy="2209800"/>
          </a:xfrm>
          <a:prstGeom prst="star7">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fa-IR" dirty="0" smtClean="0">
                <a:cs typeface="B Traffic" pitchFamily="2" charset="-78"/>
              </a:rPr>
              <a:t> </a:t>
            </a:r>
            <a:r>
              <a:rPr lang="fa-IR" sz="4000" dirty="0" smtClean="0">
                <a:cs typeface="B Traffic" pitchFamily="2" charset="-78"/>
              </a:rPr>
              <a:t>انتخاب </a:t>
            </a:r>
            <a:endParaRPr lang="fa-IR" sz="4000" dirty="0">
              <a:cs typeface="B Traffic" pitchFamily="2" charset="-78"/>
            </a:endParaRPr>
          </a:p>
        </p:txBody>
      </p:sp>
      <p:sp>
        <p:nvSpPr>
          <p:cNvPr id="5" name="6-Point Star 4"/>
          <p:cNvSpPr/>
          <p:nvPr/>
        </p:nvSpPr>
        <p:spPr>
          <a:xfrm>
            <a:off x="3276600" y="1295400"/>
            <a:ext cx="2514600" cy="3962400"/>
          </a:xfrm>
          <a:prstGeom prst="star6">
            <a:avLst/>
          </a:prstGeom>
        </p:spPr>
        <p:style>
          <a:lnRef idx="3">
            <a:schemeClr val="lt1"/>
          </a:lnRef>
          <a:fillRef idx="1">
            <a:schemeClr val="accent2"/>
          </a:fillRef>
          <a:effectRef idx="1">
            <a:schemeClr val="accent2"/>
          </a:effectRef>
          <a:fontRef idx="minor">
            <a:schemeClr val="lt1"/>
          </a:fontRef>
        </p:style>
        <p:txBody>
          <a:bodyPr rtlCol="1" anchor="ctr"/>
          <a:lstStyle/>
          <a:p>
            <a:pPr algn="ctr"/>
            <a:r>
              <a:rPr lang="fa-IR" sz="4000" dirty="0" smtClean="0">
                <a:cs typeface="B Traffic" pitchFamily="2" charset="-78"/>
              </a:rPr>
              <a:t>ثبت</a:t>
            </a:r>
            <a:endParaRPr lang="fa-IR" sz="4000" dirty="0">
              <a:cs typeface="B Traffic" pitchFamily="2" charset="-78"/>
            </a:endParaRPr>
          </a:p>
        </p:txBody>
      </p:sp>
      <p:sp>
        <p:nvSpPr>
          <p:cNvPr id="6" name="6-Point Star 5"/>
          <p:cNvSpPr/>
          <p:nvPr/>
        </p:nvSpPr>
        <p:spPr>
          <a:xfrm>
            <a:off x="304800" y="609600"/>
            <a:ext cx="2362200" cy="2743200"/>
          </a:xfrm>
          <a:prstGeom prst="star6">
            <a:avLst/>
          </a:prstGeom>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r>
              <a:rPr lang="fa-IR" sz="4000" dirty="0" smtClean="0">
                <a:cs typeface="B Traffic" pitchFamily="2" charset="-78"/>
              </a:rPr>
              <a:t>پيشنهاد</a:t>
            </a:r>
            <a:endParaRPr lang="fa-IR" sz="4000" dirty="0">
              <a:cs typeface="B Traffic" pitchFamily="2" charset="-78"/>
            </a:endParaRPr>
          </a:p>
        </p:txBody>
      </p:sp>
      <p:sp>
        <p:nvSpPr>
          <p:cNvPr id="7" name="6-Point Star 6"/>
          <p:cNvSpPr/>
          <p:nvPr/>
        </p:nvSpPr>
        <p:spPr>
          <a:xfrm>
            <a:off x="6019800" y="3581400"/>
            <a:ext cx="2819400" cy="3276600"/>
          </a:xfrm>
          <a:prstGeom prst="star6">
            <a:avLst/>
          </a:prstGeom>
        </p:spPr>
        <p:style>
          <a:lnRef idx="1">
            <a:schemeClr val="accent6"/>
          </a:lnRef>
          <a:fillRef idx="3">
            <a:schemeClr val="accent6"/>
          </a:fillRef>
          <a:effectRef idx="2">
            <a:schemeClr val="accent6"/>
          </a:effectRef>
          <a:fontRef idx="minor">
            <a:schemeClr val="lt1"/>
          </a:fontRef>
        </p:style>
        <p:txBody>
          <a:bodyPr rtlCol="1" anchor="ctr"/>
          <a:lstStyle/>
          <a:p>
            <a:pPr algn="ctr"/>
            <a:r>
              <a:rPr lang="fa-IR" sz="4000" dirty="0" smtClean="0">
                <a:cs typeface="B Traffic" pitchFamily="2" charset="-78"/>
              </a:rPr>
              <a:t>اعمال</a:t>
            </a:r>
            <a:endParaRPr lang="fa-IR" sz="4000" dirty="0">
              <a:cs typeface="B Traffic" pitchFamily="2" charset="-78"/>
            </a:endParaRPr>
          </a:p>
        </p:txBody>
      </p:sp>
      <p:sp>
        <p:nvSpPr>
          <p:cNvPr id="8" name="6-Point Star 7"/>
          <p:cNvSpPr/>
          <p:nvPr/>
        </p:nvSpPr>
        <p:spPr>
          <a:xfrm>
            <a:off x="0" y="4191000"/>
            <a:ext cx="3048000" cy="2667000"/>
          </a:xfrm>
          <a:prstGeom prst="star6">
            <a:avLst/>
          </a:prstGeom>
        </p:spPr>
        <p:style>
          <a:lnRef idx="0">
            <a:schemeClr val="accent1"/>
          </a:lnRef>
          <a:fillRef idx="3">
            <a:schemeClr val="accent1"/>
          </a:fillRef>
          <a:effectRef idx="3">
            <a:schemeClr val="accent1"/>
          </a:effectRef>
          <a:fontRef idx="minor">
            <a:schemeClr val="lt1"/>
          </a:fontRef>
        </p:style>
        <p:txBody>
          <a:bodyPr rtlCol="1" anchor="ctr"/>
          <a:lstStyle/>
          <a:p>
            <a:pPr algn="ctr"/>
            <a:r>
              <a:rPr lang="fa-IR" sz="4400" dirty="0" smtClean="0">
                <a:cs typeface="B Traffic" pitchFamily="2" charset="-78"/>
              </a:rPr>
              <a:t>ابقا</a:t>
            </a:r>
            <a:endParaRPr lang="fa-IR" sz="4400" dirty="0">
              <a:cs typeface="B Traffic"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additive="base">
                                        <p:cTn id="7" dur="500" fill="hold"/>
                                        <p:tgtEl>
                                          <p:spTgt spid="4">
                                            <p:bg/>
                                          </p:spTgt>
                                        </p:tgtEl>
                                        <p:attrNameLst>
                                          <p:attrName>ppt_x</p:attrName>
                                        </p:attrNameLst>
                                      </p:cBhvr>
                                      <p:tavLst>
                                        <p:tav tm="0">
                                          <p:val>
                                            <p:strVal val="#ppt_x"/>
                                          </p:val>
                                        </p:tav>
                                        <p:tav tm="100000">
                                          <p:val>
                                            <p:strVal val="#ppt_x"/>
                                          </p:val>
                                        </p:tav>
                                      </p:tavLst>
                                    </p:anim>
                                    <p:anim calcmode="lin" valueType="num">
                                      <p:cBhvr additive="base">
                                        <p:cTn id="8" dur="500" fill="hold"/>
                                        <p:tgtEl>
                                          <p:spTgt spid="4">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5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bg/>
                                          </p:spTgt>
                                        </p:tgtEl>
                                        <p:attrNameLst>
                                          <p:attrName>style.visibility</p:attrName>
                                        </p:attrNameLst>
                                      </p:cBhvr>
                                      <p:to>
                                        <p:strVal val="visible"/>
                                      </p:to>
                                    </p:set>
                                    <p:anim calcmode="lin" valueType="num">
                                      <p:cBhvr additive="base">
                                        <p:cTn id="31" dur="500" fill="hold"/>
                                        <p:tgtEl>
                                          <p:spTgt spid="6">
                                            <p:bg/>
                                          </p:spTgt>
                                        </p:tgtEl>
                                        <p:attrNameLst>
                                          <p:attrName>ppt_x</p:attrName>
                                        </p:attrNameLst>
                                      </p:cBhvr>
                                      <p:tavLst>
                                        <p:tav tm="0">
                                          <p:val>
                                            <p:strVal val="#ppt_x"/>
                                          </p:val>
                                        </p:tav>
                                        <p:tav tm="100000">
                                          <p:val>
                                            <p:strVal val="#ppt_x"/>
                                          </p:val>
                                        </p:tav>
                                      </p:tavLst>
                                    </p:anim>
                                    <p:anim calcmode="lin" valueType="num">
                                      <p:cBhvr additive="base">
                                        <p:cTn id="32" dur="5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 calcmode="lin" valueType="num">
                                      <p:cBhvr additive="base">
                                        <p:cTn id="3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
                                            <p:bg/>
                                          </p:spTgt>
                                        </p:tgtEl>
                                        <p:attrNameLst>
                                          <p:attrName>style.visibility</p:attrName>
                                        </p:attrNameLst>
                                      </p:cBhvr>
                                      <p:to>
                                        <p:strVal val="visible"/>
                                      </p:to>
                                    </p:set>
                                    <p:anim calcmode="lin" valueType="num">
                                      <p:cBhvr additive="base">
                                        <p:cTn id="43" dur="500" fill="hold"/>
                                        <p:tgtEl>
                                          <p:spTgt spid="7">
                                            <p:bg/>
                                          </p:spTgt>
                                        </p:tgtEl>
                                        <p:attrNameLst>
                                          <p:attrName>ppt_x</p:attrName>
                                        </p:attrNameLst>
                                      </p:cBhvr>
                                      <p:tavLst>
                                        <p:tav tm="0">
                                          <p:val>
                                            <p:strVal val="#ppt_x"/>
                                          </p:val>
                                        </p:tav>
                                        <p:tav tm="100000">
                                          <p:val>
                                            <p:strVal val="#ppt_x"/>
                                          </p:val>
                                        </p:tav>
                                      </p:tavLst>
                                    </p:anim>
                                    <p:anim calcmode="lin" valueType="num">
                                      <p:cBhvr additive="base">
                                        <p:cTn id="44" dur="500" fill="hold"/>
                                        <p:tgtEl>
                                          <p:spTgt spid="7">
                                            <p:bg/>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
                                            <p:txEl>
                                              <p:pRg st="0" end="0"/>
                                            </p:txEl>
                                          </p:spTgt>
                                        </p:tgtEl>
                                        <p:attrNameLst>
                                          <p:attrName>style.visibility</p:attrName>
                                        </p:attrNameLst>
                                      </p:cBhvr>
                                      <p:to>
                                        <p:strVal val="visible"/>
                                      </p:to>
                                    </p:set>
                                    <p:anim calcmode="lin" valueType="num">
                                      <p:cBhvr additive="base">
                                        <p:cTn id="4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8">
                                            <p:bg/>
                                          </p:spTgt>
                                        </p:tgtEl>
                                        <p:attrNameLst>
                                          <p:attrName>style.visibility</p:attrName>
                                        </p:attrNameLst>
                                      </p:cBhvr>
                                      <p:to>
                                        <p:strVal val="visible"/>
                                      </p:to>
                                    </p:set>
                                    <p:anim calcmode="lin" valueType="num">
                                      <p:cBhvr additive="base">
                                        <p:cTn id="55" dur="500" fill="hold"/>
                                        <p:tgtEl>
                                          <p:spTgt spid="8">
                                            <p:bg/>
                                          </p:spTgt>
                                        </p:tgtEl>
                                        <p:attrNameLst>
                                          <p:attrName>ppt_x</p:attrName>
                                        </p:attrNameLst>
                                      </p:cBhvr>
                                      <p:tavLst>
                                        <p:tav tm="0">
                                          <p:val>
                                            <p:strVal val="#ppt_x"/>
                                          </p:val>
                                        </p:tav>
                                        <p:tav tm="100000">
                                          <p:val>
                                            <p:strVal val="#ppt_x"/>
                                          </p:val>
                                        </p:tav>
                                      </p:tavLst>
                                    </p:anim>
                                    <p:anim calcmode="lin" valueType="num">
                                      <p:cBhvr additive="base">
                                        <p:cTn id="56" dur="500" fill="hold"/>
                                        <p:tgtEl>
                                          <p:spTgt spid="8">
                                            <p:bg/>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8">
                                            <p:txEl>
                                              <p:pRg st="0" end="0"/>
                                            </p:txEl>
                                          </p:spTgt>
                                        </p:tgtEl>
                                        <p:attrNameLst>
                                          <p:attrName>style.visibility</p:attrName>
                                        </p:attrNameLst>
                                      </p:cBhvr>
                                      <p:to>
                                        <p:strVal val="visible"/>
                                      </p:to>
                                    </p:set>
                                    <p:anim calcmode="lin" valueType="num">
                                      <p:cBhvr additive="base">
                                        <p:cTn id="61"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P spid="5" grpId="0" build="p" animBg="1"/>
      <p:bldP spid="6" grpId="0" build="p" animBg="1"/>
      <p:bldP spid="7" grpId="0" build="p" animBg="1"/>
      <p:bldP spid="8"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lstStyle/>
          <a:p>
            <a:r>
              <a:rPr lang="fa-IR" dirty="0" smtClean="0">
                <a:solidFill>
                  <a:srgbClr val="FFFF00"/>
                </a:solidFill>
                <a:cs typeface="B Traffic" pitchFamily="2" charset="-78"/>
              </a:rPr>
              <a:t>             مراحل روش سنجي </a:t>
            </a:r>
            <a:endParaRPr lang="fa-IR" dirty="0">
              <a:solidFill>
                <a:srgbClr val="FFFF00"/>
              </a:solidFill>
              <a:cs typeface="B Traffic" pitchFamily="2" charset="-78"/>
            </a:endParaRPr>
          </a:p>
        </p:txBody>
      </p:sp>
      <p:sp>
        <p:nvSpPr>
          <p:cNvPr id="3" name="Subtitle 2"/>
          <p:cNvSpPr>
            <a:spLocks noGrp="1"/>
          </p:cNvSpPr>
          <p:nvPr>
            <p:ph type="subTitle" idx="1"/>
          </p:nvPr>
        </p:nvSpPr>
        <p:spPr>
          <a:xfrm>
            <a:off x="0" y="1066800"/>
            <a:ext cx="8763000" cy="5791200"/>
          </a:xfrm>
        </p:spPr>
        <p:txBody>
          <a:bodyPr>
            <a:normAutofit/>
          </a:bodyPr>
          <a:lstStyle/>
          <a:p>
            <a:pPr>
              <a:buFont typeface="Wingdings" pitchFamily="2" charset="2"/>
              <a:buChar char="v"/>
            </a:pPr>
            <a:r>
              <a:rPr lang="fa-IR" sz="2400" b="1" dirty="0" smtClean="0">
                <a:solidFill>
                  <a:srgbClr val="C00000"/>
                </a:solidFill>
                <a:cs typeface="B Traffic" pitchFamily="2" charset="-78"/>
              </a:rPr>
              <a:t>  ب - ثبت :</a:t>
            </a:r>
          </a:p>
          <a:p>
            <a:r>
              <a:rPr lang="fa-IR" sz="2400" b="1" dirty="0" smtClean="0">
                <a:cs typeface="B Traffic" pitchFamily="2" charset="-78"/>
              </a:rPr>
              <a:t> </a:t>
            </a:r>
            <a:r>
              <a:rPr lang="fa-IR" sz="2400" b="1" dirty="0" smtClean="0">
                <a:solidFill>
                  <a:srgbClr val="0070C0"/>
                </a:solidFill>
                <a:cs typeface="B Traffic" pitchFamily="2" charset="-78"/>
              </a:rPr>
              <a:t>روش انجام كار دقيقا آن گونه كه هست ثبت شود تا نقاط قوت و </a:t>
            </a:r>
            <a:endParaRPr lang="fa-IR" sz="2400" b="1" dirty="0" smtClean="0">
              <a:solidFill>
                <a:srgbClr val="0070C0"/>
              </a:solidFill>
              <a:cs typeface="B Traffic" pitchFamily="2" charset="-78"/>
            </a:endParaRPr>
          </a:p>
          <a:p>
            <a:r>
              <a:rPr lang="fa-IR" sz="2400" b="1" dirty="0" smtClean="0">
                <a:solidFill>
                  <a:srgbClr val="0070C0"/>
                </a:solidFill>
                <a:cs typeface="B Traffic" pitchFamily="2" charset="-78"/>
              </a:rPr>
              <a:t> </a:t>
            </a:r>
            <a:r>
              <a:rPr lang="fa-IR" sz="2400" b="1" dirty="0" smtClean="0">
                <a:solidFill>
                  <a:srgbClr val="0070C0"/>
                </a:solidFill>
                <a:cs typeface="B Traffic" pitchFamily="2" charset="-78"/>
              </a:rPr>
              <a:t>ضعف </a:t>
            </a:r>
            <a:r>
              <a:rPr lang="fa-IR" sz="2400" b="1" dirty="0" smtClean="0">
                <a:solidFill>
                  <a:srgbClr val="0070C0"/>
                </a:solidFill>
                <a:cs typeface="B Traffic" pitchFamily="2" charset="-78"/>
              </a:rPr>
              <a:t>شناخته شود. در صورت لزوم نسبت به اصلاح آن اقدام شود.  </a:t>
            </a:r>
            <a:endParaRPr lang="en-US" sz="2400" b="1" dirty="0" smtClean="0">
              <a:solidFill>
                <a:srgbClr val="0070C0"/>
              </a:solidFill>
              <a:cs typeface="B Traffic" pitchFamily="2" charset="-78"/>
            </a:endParaRPr>
          </a:p>
          <a:p>
            <a:endParaRPr lang="en-US" sz="2400" b="1" dirty="0" smtClean="0">
              <a:solidFill>
                <a:srgbClr val="0070C0"/>
              </a:solidFill>
              <a:cs typeface="B Traffic" pitchFamily="2" charset="-78"/>
            </a:endParaRPr>
          </a:p>
          <a:p>
            <a:pPr>
              <a:buFont typeface="Wingdings" pitchFamily="2" charset="2"/>
              <a:buChar char="q"/>
            </a:pPr>
            <a:r>
              <a:rPr lang="fa-IR" sz="2400" b="1" dirty="0" smtClean="0">
                <a:solidFill>
                  <a:srgbClr val="C00000"/>
                </a:solidFill>
                <a:cs typeface="B Traffic" pitchFamily="2" charset="-78"/>
              </a:rPr>
              <a:t>  شيوه </a:t>
            </a:r>
            <a:r>
              <a:rPr lang="fa-IR" sz="2400" b="1" dirty="0" smtClean="0">
                <a:solidFill>
                  <a:srgbClr val="C00000"/>
                </a:solidFill>
                <a:cs typeface="B Traffic" pitchFamily="2" charset="-78"/>
              </a:rPr>
              <a:t>هاي ثبت</a:t>
            </a:r>
            <a:endParaRPr lang="en-US" sz="2400" b="1" dirty="0" smtClean="0">
              <a:solidFill>
                <a:srgbClr val="C00000"/>
              </a:solidFill>
              <a:cs typeface="B Traffic" pitchFamily="2" charset="-78"/>
            </a:endParaRPr>
          </a:p>
          <a:p>
            <a:r>
              <a:rPr lang="fa-IR" sz="2400" b="1" dirty="0" smtClean="0">
                <a:solidFill>
                  <a:srgbClr val="0070C0"/>
                </a:solidFill>
                <a:cs typeface="B Traffic" pitchFamily="2" charset="-78"/>
              </a:rPr>
              <a:t>                                            </a:t>
            </a:r>
            <a:r>
              <a:rPr lang="fa-IR" sz="2400" b="1" dirty="0" smtClean="0">
                <a:solidFill>
                  <a:srgbClr val="C00000"/>
                </a:solidFill>
                <a:cs typeface="B Traffic" pitchFamily="2" charset="-78"/>
              </a:rPr>
              <a:t> توضيحي </a:t>
            </a:r>
            <a:r>
              <a:rPr lang="fa-IR" sz="2400" b="1" dirty="0" smtClean="0">
                <a:solidFill>
                  <a:srgbClr val="0070C0"/>
                </a:solidFill>
                <a:cs typeface="B Traffic" pitchFamily="2" charset="-78"/>
              </a:rPr>
              <a:t>( انشايي) </a:t>
            </a:r>
            <a:endParaRPr lang="en-US" sz="2400" b="1" dirty="0" smtClean="0">
              <a:solidFill>
                <a:srgbClr val="0070C0"/>
              </a:solidFill>
              <a:cs typeface="B Traffic" pitchFamily="2" charset="-78"/>
            </a:endParaRPr>
          </a:p>
          <a:p>
            <a:r>
              <a:rPr lang="fa-IR" sz="2400" b="1" dirty="0" smtClean="0">
                <a:solidFill>
                  <a:srgbClr val="0070C0"/>
                </a:solidFill>
                <a:cs typeface="B Traffic" pitchFamily="2" charset="-78"/>
              </a:rPr>
              <a:t> </a:t>
            </a:r>
          </a:p>
          <a:p>
            <a:r>
              <a:rPr lang="fa-IR" sz="2400" b="1" dirty="0" smtClean="0">
                <a:solidFill>
                  <a:srgbClr val="0070C0"/>
                </a:solidFill>
                <a:cs typeface="B Traffic" pitchFamily="2" charset="-78"/>
              </a:rPr>
              <a:t>                                           </a:t>
            </a:r>
            <a:r>
              <a:rPr lang="fa-IR" sz="2400" b="1" dirty="0" smtClean="0">
                <a:solidFill>
                  <a:srgbClr val="C00000"/>
                </a:solidFill>
                <a:cs typeface="B Traffic" pitchFamily="2" charset="-78"/>
              </a:rPr>
              <a:t>  تصويري</a:t>
            </a:r>
            <a:r>
              <a:rPr lang="fa-IR" sz="2400" b="1" dirty="0" smtClean="0">
                <a:solidFill>
                  <a:srgbClr val="0070C0"/>
                </a:solidFill>
                <a:cs typeface="B Traffic" pitchFamily="2" charset="-78"/>
              </a:rPr>
              <a:t>( عكس ،فيلم و اسلايد )</a:t>
            </a:r>
          </a:p>
          <a:p>
            <a:r>
              <a:rPr lang="fa-IR" sz="2400" b="1" dirty="0" smtClean="0">
                <a:solidFill>
                  <a:srgbClr val="0070C0"/>
                </a:solidFill>
                <a:cs typeface="B Traffic" pitchFamily="2" charset="-78"/>
              </a:rPr>
              <a:t>                               </a:t>
            </a:r>
          </a:p>
          <a:p>
            <a:r>
              <a:rPr lang="fa-IR" sz="2400" b="1" dirty="0" smtClean="0">
                <a:solidFill>
                  <a:srgbClr val="0070C0"/>
                </a:solidFill>
                <a:cs typeface="B Traffic" pitchFamily="2" charset="-78"/>
              </a:rPr>
              <a:t>                               </a:t>
            </a:r>
            <a:r>
              <a:rPr lang="fa-IR" sz="2400" b="1" dirty="0" smtClean="0">
                <a:solidFill>
                  <a:srgbClr val="0070C0"/>
                </a:solidFill>
                <a:cs typeface="B Traffic" pitchFamily="2" charset="-78"/>
              </a:rPr>
              <a:t>  </a:t>
            </a:r>
            <a:r>
              <a:rPr lang="fa-IR" sz="2400" b="1" dirty="0" smtClean="0">
                <a:solidFill>
                  <a:srgbClr val="0070C0"/>
                </a:solidFill>
                <a:cs typeface="B Traffic" pitchFamily="2" charset="-78"/>
              </a:rPr>
              <a:t>ن</a:t>
            </a:r>
            <a:r>
              <a:rPr lang="fa-IR" sz="2400" b="1" dirty="0" smtClean="0">
                <a:solidFill>
                  <a:srgbClr val="C00000"/>
                </a:solidFill>
                <a:cs typeface="B Traffic" pitchFamily="2" charset="-78"/>
              </a:rPr>
              <a:t>موداري</a:t>
            </a:r>
            <a:r>
              <a:rPr lang="fa-IR" sz="2400" b="1" dirty="0" smtClean="0">
                <a:solidFill>
                  <a:srgbClr val="0070C0"/>
                </a:solidFill>
                <a:cs typeface="B Traffic" pitchFamily="2" charset="-78"/>
              </a:rPr>
              <a:t>(ثبت فرايند انجام كار به روشي فشرده </a:t>
            </a:r>
            <a:r>
              <a:rPr lang="fa-IR" sz="2400" b="1" dirty="0" smtClean="0">
                <a:solidFill>
                  <a:srgbClr val="0070C0"/>
                </a:solidFill>
                <a:cs typeface="B Traffic" pitchFamily="2" charset="-78"/>
              </a:rPr>
              <a:t>و </a:t>
            </a:r>
          </a:p>
          <a:p>
            <a:r>
              <a:rPr lang="fa-IR" sz="2400" b="1" dirty="0" smtClean="0">
                <a:solidFill>
                  <a:srgbClr val="0070C0"/>
                </a:solidFill>
                <a:cs typeface="B Traffic" pitchFamily="2" charset="-78"/>
              </a:rPr>
              <a:t> </a:t>
            </a:r>
            <a:r>
              <a:rPr lang="fa-IR" sz="2400" b="1" dirty="0" smtClean="0">
                <a:solidFill>
                  <a:srgbClr val="0070C0"/>
                </a:solidFill>
                <a:cs typeface="B Traffic" pitchFamily="2" charset="-78"/>
              </a:rPr>
              <a:t>                                      </a:t>
            </a:r>
            <a:r>
              <a:rPr lang="fa-IR" sz="2400" b="1" dirty="0" smtClean="0">
                <a:solidFill>
                  <a:srgbClr val="00B0F0"/>
                </a:solidFill>
                <a:cs typeface="B Traffic" pitchFamily="2" charset="-78"/>
              </a:rPr>
              <a:t>مختصر</a:t>
            </a:r>
            <a:r>
              <a:rPr lang="fa-IR" sz="2400" b="1" dirty="0" smtClean="0">
                <a:solidFill>
                  <a:srgbClr val="0070C0"/>
                </a:solidFill>
                <a:cs typeface="B Traffic" pitchFamily="2" charset="-78"/>
              </a:rPr>
              <a:t> </a:t>
            </a:r>
            <a:r>
              <a:rPr lang="fa-IR" sz="2400" b="1" dirty="0" smtClean="0">
                <a:solidFill>
                  <a:srgbClr val="0070C0"/>
                </a:solidFill>
                <a:cs typeface="B Traffic" pitchFamily="2" charset="-78"/>
              </a:rPr>
              <a:t>كه مراحل جداگانه رخداد نشان داده شود)     </a:t>
            </a:r>
            <a:endParaRPr lang="fa-IR" sz="2400" b="1" dirty="0">
              <a:solidFill>
                <a:srgbClr val="0070C0"/>
              </a:solidFill>
              <a:cs typeface="B Traffic" pitchFamily="2" charset="-78"/>
            </a:endParaRPr>
          </a:p>
        </p:txBody>
      </p:sp>
      <p:cxnSp>
        <p:nvCxnSpPr>
          <p:cNvPr id="5" name="Straight Arrow Connector 4"/>
          <p:cNvCxnSpPr/>
          <p:nvPr/>
        </p:nvCxnSpPr>
        <p:spPr>
          <a:xfrm rot="10800000">
            <a:off x="6248400" y="3048000"/>
            <a:ext cx="990600" cy="76200"/>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5400000">
            <a:off x="6210300" y="3238500"/>
            <a:ext cx="1143000" cy="914400"/>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10800000" flipV="1">
            <a:off x="5715000" y="3124200"/>
            <a:ext cx="1524000" cy="609600"/>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0"/>
          </a:xfrm>
        </p:spPr>
        <p:txBody>
          <a:bodyPr/>
          <a:lstStyle/>
          <a:p>
            <a:r>
              <a:rPr lang="fa-IR" dirty="0" smtClean="0">
                <a:solidFill>
                  <a:srgbClr val="FFFF00"/>
                </a:solidFill>
                <a:cs typeface="B Traffic" pitchFamily="2" charset="-78"/>
              </a:rPr>
              <a:t>               مراحل روش سنجي </a:t>
            </a:r>
            <a:endParaRPr lang="fa-IR" dirty="0">
              <a:solidFill>
                <a:srgbClr val="FFFF00"/>
              </a:solidFill>
              <a:cs typeface="B Traffic" pitchFamily="2" charset="-78"/>
            </a:endParaRPr>
          </a:p>
        </p:txBody>
      </p:sp>
      <p:sp>
        <p:nvSpPr>
          <p:cNvPr id="3" name="Subtitle 2"/>
          <p:cNvSpPr>
            <a:spLocks noGrp="1"/>
          </p:cNvSpPr>
          <p:nvPr>
            <p:ph type="subTitle" idx="1"/>
          </p:nvPr>
        </p:nvSpPr>
        <p:spPr>
          <a:xfrm>
            <a:off x="0" y="1066800"/>
            <a:ext cx="9144000" cy="5791200"/>
          </a:xfrm>
        </p:spPr>
        <p:txBody>
          <a:bodyPr>
            <a:normAutofit/>
          </a:bodyPr>
          <a:lstStyle/>
          <a:p>
            <a:endParaRPr lang="fa-IR" sz="4000" dirty="0" smtClean="0">
              <a:cs typeface="0 Badr" pitchFamily="2" charset="-78"/>
            </a:endParaRPr>
          </a:p>
          <a:p>
            <a:r>
              <a:rPr lang="fa-IR" sz="4000" dirty="0" smtClean="0">
                <a:cs typeface="B Traffic" pitchFamily="2" charset="-78"/>
              </a:rPr>
              <a:t>  </a:t>
            </a:r>
            <a:r>
              <a:rPr lang="fa-IR" sz="4000" dirty="0" smtClean="0">
                <a:solidFill>
                  <a:srgbClr val="002060"/>
                </a:solidFill>
                <a:cs typeface="B Traffic" pitchFamily="2" charset="-78"/>
              </a:rPr>
              <a:t>آ : انتخاب </a:t>
            </a:r>
            <a:endParaRPr lang="en-US" sz="4000" dirty="0" smtClean="0">
              <a:solidFill>
                <a:srgbClr val="002060"/>
              </a:solidFill>
              <a:cs typeface="B Traffic" pitchFamily="2" charset="-78"/>
            </a:endParaRPr>
          </a:p>
          <a:p>
            <a:endParaRPr lang="en-US" sz="4000" dirty="0" smtClean="0">
              <a:cs typeface="0 Badr" pitchFamily="2" charset="-78"/>
            </a:endParaRPr>
          </a:p>
          <a:p>
            <a:endParaRPr lang="en-US" sz="4000" dirty="0" smtClean="0">
              <a:cs typeface="0 Badr" pitchFamily="2" charset="-78"/>
            </a:endParaRPr>
          </a:p>
          <a:p>
            <a:endParaRPr lang="fa-IR" sz="4000" dirty="0">
              <a:cs typeface="0 Badr" pitchFamily="2" charset="-78"/>
            </a:endParaRPr>
          </a:p>
        </p:txBody>
      </p:sp>
      <p:sp>
        <p:nvSpPr>
          <p:cNvPr id="4" name="Cloud Callout 3"/>
          <p:cNvSpPr/>
          <p:nvPr/>
        </p:nvSpPr>
        <p:spPr>
          <a:xfrm>
            <a:off x="0" y="1219200"/>
            <a:ext cx="6934200" cy="2133600"/>
          </a:xfrm>
          <a:prstGeom prst="cloudCallout">
            <a:avLst/>
          </a:prstGeom>
        </p:spPr>
        <p:style>
          <a:lnRef idx="3">
            <a:schemeClr val="lt1"/>
          </a:lnRef>
          <a:fillRef idx="1">
            <a:schemeClr val="accent2"/>
          </a:fillRef>
          <a:effectRef idx="1">
            <a:schemeClr val="accent2"/>
          </a:effectRef>
          <a:fontRef idx="minor">
            <a:schemeClr val="lt1"/>
          </a:fontRef>
        </p:style>
        <p:txBody>
          <a:bodyPr rtlCol="1" anchor="ctr"/>
          <a:lstStyle/>
          <a:p>
            <a:pPr algn="ctr"/>
            <a:endParaRPr lang="fa-IR" sz="2400" b="1" dirty="0" smtClean="0">
              <a:cs typeface="B Traffic" pitchFamily="2" charset="-78"/>
            </a:endParaRPr>
          </a:p>
          <a:p>
            <a:pPr algn="ctr"/>
            <a:r>
              <a:rPr lang="fa-IR" sz="2400" b="1" dirty="0" smtClean="0">
                <a:solidFill>
                  <a:srgbClr val="FFFF00"/>
                </a:solidFill>
                <a:cs typeface="B Traffic" pitchFamily="2" charset="-78"/>
              </a:rPr>
              <a:t>ملاحظات اقتصادي </a:t>
            </a:r>
          </a:p>
          <a:p>
            <a:pPr algn="ctr"/>
            <a:r>
              <a:rPr lang="fa-IR" sz="2400" b="1" dirty="0" smtClean="0">
                <a:cs typeface="B Traffic" pitchFamily="2" charset="-78"/>
              </a:rPr>
              <a:t>            كار مدت زيادي ادامه داشته باشد              </a:t>
            </a:r>
            <a:endParaRPr lang="fa-IR" sz="2400" b="1" dirty="0">
              <a:cs typeface="B Traffic" pitchFamily="2" charset="-78"/>
            </a:endParaRPr>
          </a:p>
        </p:txBody>
      </p:sp>
      <p:sp>
        <p:nvSpPr>
          <p:cNvPr id="5" name="Cloud Callout 4"/>
          <p:cNvSpPr/>
          <p:nvPr/>
        </p:nvSpPr>
        <p:spPr>
          <a:xfrm>
            <a:off x="152400" y="3124200"/>
            <a:ext cx="8153400" cy="3048000"/>
          </a:xfrm>
          <a:prstGeom prst="cloudCallou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en-US" sz="2400" b="1" dirty="0" smtClean="0">
              <a:cs typeface="B Traffic" pitchFamily="2" charset="-78"/>
            </a:endParaRPr>
          </a:p>
          <a:p>
            <a:pPr algn="ctr"/>
            <a:r>
              <a:rPr lang="fa-IR" sz="2400" b="1" dirty="0" smtClean="0">
                <a:solidFill>
                  <a:srgbClr val="FFFF00"/>
                </a:solidFill>
                <a:cs typeface="B Traffic" pitchFamily="2" charset="-78"/>
              </a:rPr>
              <a:t>ملاحظات تكنيكي  </a:t>
            </a:r>
          </a:p>
          <a:p>
            <a:pPr algn="ctr"/>
            <a:r>
              <a:rPr lang="fa-IR" sz="2400" b="1" dirty="0" smtClean="0">
                <a:cs typeface="B Traffic" pitchFamily="2" charset="-78"/>
              </a:rPr>
              <a:t> ممكن است تغيير روش موجب افزايش كارايي توليد شود ولي شايد بدليل تكنيكي امكان پذير نباشد                                     </a:t>
            </a:r>
            <a:endParaRPr lang="fa-IR" sz="2400" b="1" dirty="0">
              <a:cs typeface="B Traffic"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bg/>
                                          </p:spTgt>
                                        </p:tgtEl>
                                        <p:attrNameLst>
                                          <p:attrName>style.visibility</p:attrName>
                                        </p:attrNameLst>
                                      </p:cBhvr>
                                      <p:to>
                                        <p:strVal val="visible"/>
                                      </p:to>
                                    </p:set>
                                    <p:anim calcmode="lin" valueType="num">
                                      <p:cBhvr additive="base">
                                        <p:cTn id="13" dur="500" fill="hold"/>
                                        <p:tgtEl>
                                          <p:spTgt spid="4">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4">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 calcmode="lin" valueType="num">
                                      <p:cBhvr additive="base">
                                        <p:cTn id="2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bg/>
                                          </p:spTgt>
                                        </p:tgtEl>
                                        <p:attrNameLst>
                                          <p:attrName>style.visibility</p:attrName>
                                        </p:attrNameLst>
                                      </p:cBhvr>
                                      <p:to>
                                        <p:strVal val="visible"/>
                                      </p:to>
                                    </p:set>
                                    <p:anim calcmode="lin" valueType="num">
                                      <p:cBhvr additive="base">
                                        <p:cTn id="31" dur="500" fill="hold"/>
                                        <p:tgtEl>
                                          <p:spTgt spid="5">
                                            <p:bg/>
                                          </p:spTgt>
                                        </p:tgtEl>
                                        <p:attrNameLst>
                                          <p:attrName>ppt_x</p:attrName>
                                        </p:attrNameLst>
                                      </p:cBhvr>
                                      <p:tavLst>
                                        <p:tav tm="0">
                                          <p:val>
                                            <p:strVal val="#ppt_x"/>
                                          </p:val>
                                        </p:tav>
                                        <p:tav tm="100000">
                                          <p:val>
                                            <p:strVal val="#ppt_x"/>
                                          </p:val>
                                        </p:tav>
                                      </p:tavLst>
                                    </p:anim>
                                    <p:anim calcmode="lin" valueType="num">
                                      <p:cBhvr additive="base">
                                        <p:cTn id="32"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1" end="1"/>
                                            </p:txEl>
                                          </p:spTgt>
                                        </p:tgtEl>
                                        <p:attrNameLst>
                                          <p:attrName>style.visibility</p:attrName>
                                        </p:attrNameLst>
                                      </p:cBhvr>
                                      <p:to>
                                        <p:strVal val="visible"/>
                                      </p:to>
                                    </p:set>
                                    <p:anim calcmode="lin" valueType="num">
                                      <p:cBhvr additive="base">
                                        <p:cTn id="3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xEl>
                                              <p:pRg st="2" end="2"/>
                                            </p:txEl>
                                          </p:spTgt>
                                        </p:tgtEl>
                                        <p:attrNameLst>
                                          <p:attrName>style.visibility</p:attrName>
                                        </p:attrNameLst>
                                      </p:cBhvr>
                                      <p:to>
                                        <p:strVal val="visible"/>
                                      </p:to>
                                    </p:set>
                                    <p:anim calcmode="lin" valueType="num">
                                      <p:cBhvr additive="base">
                                        <p:cTn id="4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animBg="1"/>
      <p:bldP spid="5"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2000"/>
          </a:xfrm>
        </p:spPr>
        <p:txBody>
          <a:bodyPr>
            <a:normAutofit fontScale="90000"/>
          </a:bodyPr>
          <a:lstStyle/>
          <a:p>
            <a:r>
              <a:rPr lang="fa-IR" dirty="0" smtClean="0">
                <a:solidFill>
                  <a:srgbClr val="FFFF00"/>
                </a:solidFill>
                <a:cs typeface="B Traffic" pitchFamily="2" charset="-78"/>
              </a:rPr>
              <a:t>                   </a:t>
            </a:r>
            <a:r>
              <a:rPr lang="fa-IR" sz="3200" dirty="0" smtClean="0">
                <a:solidFill>
                  <a:srgbClr val="FFFF00"/>
                </a:solidFill>
                <a:cs typeface="B Traffic" pitchFamily="2" charset="-78"/>
              </a:rPr>
              <a:t>مراحل روش سنجي </a:t>
            </a:r>
            <a:endParaRPr lang="fa-IR" sz="3200" dirty="0">
              <a:solidFill>
                <a:srgbClr val="FFFF00"/>
              </a:solidFill>
              <a:cs typeface="B Traffic" pitchFamily="2" charset="-78"/>
            </a:endParaRPr>
          </a:p>
        </p:txBody>
      </p:sp>
      <p:sp>
        <p:nvSpPr>
          <p:cNvPr id="3" name="Subtitle 2"/>
          <p:cNvSpPr>
            <a:spLocks noGrp="1"/>
          </p:cNvSpPr>
          <p:nvPr>
            <p:ph type="subTitle" idx="1"/>
          </p:nvPr>
        </p:nvSpPr>
        <p:spPr>
          <a:xfrm>
            <a:off x="381000" y="685800"/>
            <a:ext cx="8305800" cy="6172200"/>
          </a:xfrm>
        </p:spPr>
        <p:txBody>
          <a:bodyPr>
            <a:normAutofit/>
          </a:bodyPr>
          <a:lstStyle/>
          <a:p>
            <a:r>
              <a:rPr lang="fa-IR" sz="2400" b="1" dirty="0" smtClean="0">
                <a:solidFill>
                  <a:srgbClr val="002060"/>
                </a:solidFill>
                <a:cs typeface="B Traffic" pitchFamily="2" charset="-78"/>
              </a:rPr>
              <a:t>روش نموداری ابتدا توسط زوجین گیلبرت ابداع شد وآنرا  ” </a:t>
            </a:r>
            <a:r>
              <a:rPr lang="fa-IR" sz="2400" b="1" dirty="0" smtClean="0">
                <a:solidFill>
                  <a:srgbClr val="FF0000"/>
                </a:solidFill>
                <a:cs typeface="B Traffic" pitchFamily="2" charset="-78"/>
              </a:rPr>
              <a:t>تر بلیگ</a:t>
            </a:r>
            <a:r>
              <a:rPr lang="fa-IR" sz="2400" b="1" dirty="0" smtClean="0">
                <a:solidFill>
                  <a:srgbClr val="002060"/>
                </a:solidFill>
                <a:cs typeface="B Traffic" pitchFamily="2" charset="-78"/>
              </a:rPr>
              <a:t>“ نامیدند </a:t>
            </a:r>
            <a:r>
              <a:rPr lang="fa-IR" sz="2400" b="1" dirty="0" smtClean="0">
                <a:solidFill>
                  <a:srgbClr val="002060"/>
                </a:solidFill>
                <a:cs typeface="B Traffic" pitchFamily="2" charset="-78"/>
              </a:rPr>
              <a:t> </a:t>
            </a:r>
            <a:r>
              <a:rPr lang="fa-IR" sz="2400" b="1" dirty="0" smtClean="0">
                <a:solidFill>
                  <a:srgbClr val="002060"/>
                </a:solidFill>
                <a:cs typeface="B Traffic" pitchFamily="2" charset="-78"/>
              </a:rPr>
              <a:t>اما امروز علائم </a:t>
            </a:r>
            <a:r>
              <a:rPr lang="en-US" sz="2400" b="1" dirty="0" smtClean="0">
                <a:solidFill>
                  <a:srgbClr val="002060"/>
                </a:solidFill>
                <a:cs typeface="B Traffic" pitchFamily="2" charset="-78"/>
              </a:rPr>
              <a:t>ASME </a:t>
            </a:r>
            <a:r>
              <a:rPr lang="fa-IR" sz="2400" b="1" dirty="0" smtClean="0">
                <a:solidFill>
                  <a:srgbClr val="002060"/>
                </a:solidFill>
                <a:cs typeface="B Traffic" pitchFamily="2" charset="-78"/>
              </a:rPr>
              <a:t> مورد استفاده همگان قرار گرفته است </a:t>
            </a:r>
          </a:p>
          <a:p>
            <a:r>
              <a:rPr lang="fa-IR" sz="3200" dirty="0" smtClean="0">
                <a:cs typeface="0 Badr" pitchFamily="2" charset="-78"/>
              </a:rPr>
              <a:t>  </a:t>
            </a:r>
            <a:endParaRPr lang="en-US" sz="3200" dirty="0" smtClean="0">
              <a:cs typeface="0 Badr" pitchFamily="2" charset="-78"/>
            </a:endParaRPr>
          </a:p>
          <a:p>
            <a:endParaRPr lang="en-US" sz="3200" dirty="0" smtClean="0">
              <a:cs typeface="0 Badr" pitchFamily="2" charset="-78"/>
            </a:endParaRPr>
          </a:p>
        </p:txBody>
      </p:sp>
      <p:graphicFrame>
        <p:nvGraphicFramePr>
          <p:cNvPr id="11" name="Table 10"/>
          <p:cNvGraphicFramePr>
            <a:graphicFrameLocks noGrp="1"/>
          </p:cNvGraphicFramePr>
          <p:nvPr/>
        </p:nvGraphicFramePr>
        <p:xfrm>
          <a:off x="228601" y="2362200"/>
          <a:ext cx="8915399" cy="4495800"/>
        </p:xfrm>
        <a:graphic>
          <a:graphicData uri="http://schemas.openxmlformats.org/drawingml/2006/table">
            <a:tbl>
              <a:tblPr rtl="1" firstRow="1" bandRow="1">
                <a:tableStyleId>{5C22544A-7EE6-4342-B048-85BDC9FD1C3A}</a:tableStyleId>
              </a:tblPr>
              <a:tblGrid>
                <a:gridCol w="783580"/>
                <a:gridCol w="1062186"/>
                <a:gridCol w="7069633"/>
              </a:tblGrid>
              <a:tr h="749300">
                <a:tc>
                  <a:txBody>
                    <a:bodyPr/>
                    <a:lstStyle/>
                    <a:p>
                      <a:pPr rtl="1"/>
                      <a:r>
                        <a:rPr lang="fa-IR" sz="1600" b="1" dirty="0" smtClean="0">
                          <a:cs typeface="B Traffic" pitchFamily="2" charset="-78"/>
                        </a:rPr>
                        <a:t>علائم</a:t>
                      </a:r>
                      <a:endParaRPr lang="fa-IR" sz="1600" b="1" dirty="0">
                        <a:cs typeface="B Traffic" pitchFamily="2" charset="-78"/>
                      </a:endParaRPr>
                    </a:p>
                  </a:txBody>
                  <a:tcPr/>
                </a:tc>
                <a:tc>
                  <a:txBody>
                    <a:bodyPr/>
                    <a:lstStyle/>
                    <a:p>
                      <a:pPr rtl="1"/>
                      <a:r>
                        <a:rPr lang="fa-IR" sz="1600" b="1" dirty="0" smtClean="0">
                          <a:cs typeface="B Traffic" pitchFamily="2" charset="-78"/>
                        </a:rPr>
                        <a:t>عنوان علائم </a:t>
                      </a:r>
                      <a:endParaRPr lang="fa-IR" sz="1600" b="1" dirty="0">
                        <a:cs typeface="B Traffic" pitchFamily="2" charset="-78"/>
                      </a:endParaRPr>
                    </a:p>
                  </a:txBody>
                  <a:tcPr/>
                </a:tc>
                <a:tc>
                  <a:txBody>
                    <a:bodyPr/>
                    <a:lstStyle/>
                    <a:p>
                      <a:pPr rtl="1"/>
                      <a:r>
                        <a:rPr lang="fa-IR" sz="1600" b="1" dirty="0" smtClean="0">
                          <a:cs typeface="B Traffic" pitchFamily="2" charset="-78"/>
                        </a:rPr>
                        <a:t>                                     شرح علائم </a:t>
                      </a:r>
                      <a:endParaRPr lang="fa-IR" sz="1600" b="1" dirty="0">
                        <a:cs typeface="B Traffic" pitchFamily="2" charset="-78"/>
                      </a:endParaRPr>
                    </a:p>
                  </a:txBody>
                  <a:tcPr/>
                </a:tc>
              </a:tr>
              <a:tr h="749300">
                <a:tc>
                  <a:txBody>
                    <a:bodyPr/>
                    <a:lstStyle/>
                    <a:p>
                      <a:pPr rtl="1"/>
                      <a:endParaRPr lang="fa-IR" sz="1600" b="1" dirty="0">
                        <a:cs typeface="B Traffic" pitchFamily="2" charset="-78"/>
                      </a:endParaRPr>
                    </a:p>
                  </a:txBody>
                  <a:tcPr/>
                </a:tc>
                <a:tc>
                  <a:txBody>
                    <a:bodyPr/>
                    <a:lstStyle/>
                    <a:p>
                      <a:pPr rtl="1"/>
                      <a:r>
                        <a:rPr lang="fa-IR" sz="1600" b="1" dirty="0" smtClean="0">
                          <a:cs typeface="B Traffic" pitchFamily="2" charset="-78"/>
                        </a:rPr>
                        <a:t>عمليات </a:t>
                      </a:r>
                      <a:endParaRPr lang="fa-IR" sz="1600" b="1" dirty="0">
                        <a:cs typeface="B Traffic" pitchFamily="2" charset="-78"/>
                      </a:endParaRPr>
                    </a:p>
                  </a:txBody>
                  <a:tcPr/>
                </a:tc>
                <a:tc>
                  <a:txBody>
                    <a:bodyPr/>
                    <a:lstStyle/>
                    <a:p>
                      <a:pPr rtl="1"/>
                      <a:r>
                        <a:rPr lang="fa-IR" sz="1600" b="1" dirty="0" smtClean="0">
                          <a:cs typeface="B Traffic" pitchFamily="2" charset="-78"/>
                        </a:rPr>
                        <a:t>هر نوع عملي كه منجر تغيير مشخصات فيزيكي يا شيميايي شود </a:t>
                      </a:r>
                      <a:endParaRPr lang="fa-IR" sz="1600" b="1" dirty="0">
                        <a:cs typeface="B Traffic" pitchFamily="2" charset="-78"/>
                      </a:endParaRPr>
                    </a:p>
                  </a:txBody>
                  <a:tcPr/>
                </a:tc>
              </a:tr>
              <a:tr h="749300">
                <a:tc>
                  <a:txBody>
                    <a:bodyPr/>
                    <a:lstStyle/>
                    <a:p>
                      <a:pPr rtl="1"/>
                      <a:endParaRPr lang="fa-IR" sz="1600" b="1" dirty="0">
                        <a:cs typeface="B Traffic" pitchFamily="2" charset="-78"/>
                      </a:endParaRPr>
                    </a:p>
                  </a:txBody>
                  <a:tcPr/>
                </a:tc>
                <a:tc>
                  <a:txBody>
                    <a:bodyPr/>
                    <a:lstStyle/>
                    <a:p>
                      <a:pPr rtl="1"/>
                      <a:r>
                        <a:rPr lang="fa-IR" sz="1600" b="1" dirty="0" smtClean="0">
                          <a:cs typeface="B Traffic" pitchFamily="2" charset="-78"/>
                        </a:rPr>
                        <a:t>بازرسي </a:t>
                      </a:r>
                      <a:endParaRPr lang="fa-IR" sz="1600" b="1" dirty="0">
                        <a:cs typeface="B Traffic" pitchFamily="2" charset="-78"/>
                      </a:endParaRPr>
                    </a:p>
                  </a:txBody>
                  <a:tcPr/>
                </a:tc>
                <a:tc>
                  <a:txBody>
                    <a:bodyPr/>
                    <a:lstStyle/>
                    <a:p>
                      <a:pPr rtl="1"/>
                      <a:r>
                        <a:rPr lang="fa-IR" sz="1600" b="1" dirty="0" smtClean="0">
                          <a:cs typeface="B Traffic" pitchFamily="2" charset="-78"/>
                        </a:rPr>
                        <a:t>نشان د هنده بازرسي كيفي يا كمي مي باشد  </a:t>
                      </a:r>
                      <a:endParaRPr lang="fa-IR" sz="1600" b="1" dirty="0">
                        <a:cs typeface="B Traffic" pitchFamily="2" charset="-78"/>
                      </a:endParaRPr>
                    </a:p>
                  </a:txBody>
                  <a:tcPr/>
                </a:tc>
              </a:tr>
              <a:tr h="749300">
                <a:tc>
                  <a:txBody>
                    <a:bodyPr/>
                    <a:lstStyle/>
                    <a:p>
                      <a:pPr rtl="1"/>
                      <a:endParaRPr lang="fa-IR" sz="1600" b="1" dirty="0">
                        <a:cs typeface="B Traffic" pitchFamily="2" charset="-78"/>
                      </a:endParaRPr>
                    </a:p>
                  </a:txBody>
                  <a:tcPr/>
                </a:tc>
                <a:tc>
                  <a:txBody>
                    <a:bodyPr/>
                    <a:lstStyle/>
                    <a:p>
                      <a:pPr rtl="1"/>
                      <a:r>
                        <a:rPr lang="fa-IR" sz="1600" b="1" dirty="0" smtClean="0">
                          <a:cs typeface="B Traffic" pitchFamily="2" charset="-78"/>
                        </a:rPr>
                        <a:t>حمل و نقل </a:t>
                      </a:r>
                      <a:endParaRPr lang="fa-IR" sz="1600" b="1" dirty="0">
                        <a:cs typeface="B Traffic" pitchFamily="2" charset="-78"/>
                      </a:endParaRPr>
                    </a:p>
                  </a:txBody>
                  <a:tcPr/>
                </a:tc>
                <a:tc>
                  <a:txBody>
                    <a:bodyPr/>
                    <a:lstStyle/>
                    <a:p>
                      <a:pPr rtl="1"/>
                      <a:r>
                        <a:rPr lang="fa-IR" sz="1600" b="1" dirty="0" smtClean="0">
                          <a:cs typeface="B Traffic" pitchFamily="2" charset="-78"/>
                        </a:rPr>
                        <a:t>حركت كارگران ،مواد يا تجهيزات از يك محل به محل ديگر مي باشد </a:t>
                      </a:r>
                      <a:endParaRPr lang="fa-IR" sz="1600" b="1" dirty="0">
                        <a:cs typeface="B Traffic" pitchFamily="2" charset="-78"/>
                      </a:endParaRPr>
                    </a:p>
                  </a:txBody>
                  <a:tcPr/>
                </a:tc>
              </a:tr>
              <a:tr h="749300">
                <a:tc>
                  <a:txBody>
                    <a:bodyPr/>
                    <a:lstStyle/>
                    <a:p>
                      <a:pPr rtl="1"/>
                      <a:endParaRPr lang="fa-IR" sz="1600" b="1" dirty="0">
                        <a:cs typeface="B Traffic" pitchFamily="2" charset="-78"/>
                      </a:endParaRPr>
                    </a:p>
                  </a:txBody>
                  <a:tcPr/>
                </a:tc>
                <a:tc>
                  <a:txBody>
                    <a:bodyPr/>
                    <a:lstStyle/>
                    <a:p>
                      <a:pPr rtl="1"/>
                      <a:r>
                        <a:rPr lang="fa-IR" sz="1600" b="1" dirty="0" smtClean="0">
                          <a:cs typeface="B Traffic" pitchFamily="2" charset="-78"/>
                        </a:rPr>
                        <a:t>توقف </a:t>
                      </a:r>
                      <a:endParaRPr lang="fa-IR" sz="1600" b="1" dirty="0">
                        <a:cs typeface="B Traffic" pitchFamily="2" charset="-78"/>
                      </a:endParaRPr>
                    </a:p>
                  </a:txBody>
                  <a:tcPr/>
                </a:tc>
                <a:tc>
                  <a:txBody>
                    <a:bodyPr/>
                    <a:lstStyle/>
                    <a:p>
                      <a:pPr rtl="1"/>
                      <a:r>
                        <a:rPr lang="fa-IR" sz="1600" b="1" dirty="0" smtClean="0">
                          <a:cs typeface="B Traffic" pitchFamily="2" charset="-78"/>
                        </a:rPr>
                        <a:t>نشان دهنده توقف يا تاخير در توالي عمليات مي باشد </a:t>
                      </a:r>
                      <a:endParaRPr lang="fa-IR" sz="1600" b="1" dirty="0">
                        <a:cs typeface="B Traffic" pitchFamily="2" charset="-78"/>
                      </a:endParaRPr>
                    </a:p>
                  </a:txBody>
                  <a:tcPr/>
                </a:tc>
              </a:tr>
              <a:tr h="749300">
                <a:tc>
                  <a:txBody>
                    <a:bodyPr/>
                    <a:lstStyle/>
                    <a:p>
                      <a:pPr rtl="1"/>
                      <a:endParaRPr lang="fa-IR" sz="1600" b="1">
                        <a:cs typeface="B Traffic" pitchFamily="2" charset="-78"/>
                      </a:endParaRPr>
                    </a:p>
                  </a:txBody>
                  <a:tcPr/>
                </a:tc>
                <a:tc>
                  <a:txBody>
                    <a:bodyPr/>
                    <a:lstStyle/>
                    <a:p>
                      <a:pPr rtl="1"/>
                      <a:r>
                        <a:rPr lang="fa-IR" sz="1600" b="1" dirty="0" smtClean="0">
                          <a:cs typeface="B Traffic" pitchFamily="2" charset="-78"/>
                        </a:rPr>
                        <a:t>انبار </a:t>
                      </a:r>
                      <a:endParaRPr lang="fa-IR" sz="1600" b="1" dirty="0">
                        <a:cs typeface="B Traffic" pitchFamily="2" charset="-78"/>
                      </a:endParaRPr>
                    </a:p>
                  </a:txBody>
                  <a:tcPr/>
                </a:tc>
                <a:tc>
                  <a:txBody>
                    <a:bodyPr/>
                    <a:lstStyle/>
                    <a:p>
                      <a:pPr rtl="1"/>
                      <a:r>
                        <a:rPr lang="fa-IR" sz="1600" b="1" dirty="0" smtClean="0">
                          <a:cs typeface="B Traffic" pitchFamily="2" charset="-78"/>
                        </a:rPr>
                        <a:t>نشان دهنده انبار كنترل شده مي باشد كه ورود مواد و خروج از آن با اجازه صورت مي گيرد </a:t>
                      </a:r>
                      <a:endParaRPr lang="fa-IR" sz="1600" b="1" dirty="0">
                        <a:cs typeface="B Traffic" pitchFamily="2" charset="-78"/>
                      </a:endParaRPr>
                    </a:p>
                  </a:txBody>
                  <a:tcPr/>
                </a:tc>
              </a:tr>
            </a:tbl>
          </a:graphicData>
        </a:graphic>
      </p:graphicFrame>
      <p:sp>
        <p:nvSpPr>
          <p:cNvPr id="15" name="Flowchart: Process 14"/>
          <p:cNvSpPr/>
          <p:nvPr/>
        </p:nvSpPr>
        <p:spPr>
          <a:xfrm>
            <a:off x="8458200" y="4114800"/>
            <a:ext cx="533400" cy="228600"/>
          </a:xfrm>
          <a:prstGeom prst="flowChartProcess">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fa-IR"/>
          </a:p>
        </p:txBody>
      </p:sp>
      <p:sp>
        <p:nvSpPr>
          <p:cNvPr id="16" name="Right Arrow 15"/>
          <p:cNvSpPr/>
          <p:nvPr/>
        </p:nvSpPr>
        <p:spPr>
          <a:xfrm>
            <a:off x="8458200" y="4800600"/>
            <a:ext cx="685800" cy="304800"/>
          </a:xfrm>
          <a:prstGeom prst="rightArrow">
            <a:avLst/>
          </a:prstGeom>
        </p:spPr>
        <p:style>
          <a:lnRef idx="1">
            <a:schemeClr val="accent5"/>
          </a:lnRef>
          <a:fillRef idx="3">
            <a:schemeClr val="accent5"/>
          </a:fillRef>
          <a:effectRef idx="2">
            <a:schemeClr val="accent5"/>
          </a:effectRef>
          <a:fontRef idx="minor">
            <a:schemeClr val="lt1"/>
          </a:fontRef>
        </p:style>
        <p:txBody>
          <a:bodyPr rtlCol="1" anchor="ctr"/>
          <a:lstStyle/>
          <a:p>
            <a:pPr algn="ctr"/>
            <a:endParaRPr lang="fa-IR"/>
          </a:p>
        </p:txBody>
      </p:sp>
      <p:sp>
        <p:nvSpPr>
          <p:cNvPr id="17" name="Flowchart: Delay 16"/>
          <p:cNvSpPr/>
          <p:nvPr/>
        </p:nvSpPr>
        <p:spPr>
          <a:xfrm>
            <a:off x="8382000" y="5410200"/>
            <a:ext cx="533400" cy="609600"/>
          </a:xfrm>
          <a:prstGeom prst="flowChartDelay">
            <a:avLst/>
          </a:prstGeom>
        </p:spPr>
        <p:style>
          <a:lnRef idx="3">
            <a:schemeClr val="lt1"/>
          </a:lnRef>
          <a:fillRef idx="1">
            <a:schemeClr val="accent2"/>
          </a:fillRef>
          <a:effectRef idx="1">
            <a:schemeClr val="accent2"/>
          </a:effectRef>
          <a:fontRef idx="minor">
            <a:schemeClr val="lt1"/>
          </a:fontRef>
        </p:style>
        <p:txBody>
          <a:bodyPr rtlCol="1" anchor="ctr"/>
          <a:lstStyle/>
          <a:p>
            <a:pPr algn="ctr"/>
            <a:endParaRPr lang="fa-IR"/>
          </a:p>
        </p:txBody>
      </p:sp>
      <p:sp>
        <p:nvSpPr>
          <p:cNvPr id="18" name="Flowchart: Merge 17"/>
          <p:cNvSpPr/>
          <p:nvPr/>
        </p:nvSpPr>
        <p:spPr>
          <a:xfrm>
            <a:off x="8458200" y="6172200"/>
            <a:ext cx="457200" cy="685800"/>
          </a:xfrm>
          <a:prstGeom prst="flowChartMerge">
            <a:avLst/>
          </a:prstGeom>
        </p:spPr>
        <p:style>
          <a:lnRef idx="1">
            <a:schemeClr val="accent4"/>
          </a:lnRef>
          <a:fillRef idx="3">
            <a:schemeClr val="accent4"/>
          </a:fillRef>
          <a:effectRef idx="2">
            <a:schemeClr val="accent4"/>
          </a:effectRef>
          <a:fontRef idx="minor">
            <a:schemeClr val="lt1"/>
          </a:fontRef>
        </p:style>
        <p:txBody>
          <a:bodyPr rtlCol="1" anchor="ctr"/>
          <a:lstStyle/>
          <a:p>
            <a:pPr algn="ctr"/>
            <a:endParaRPr lang="fa-IR"/>
          </a:p>
        </p:txBody>
      </p:sp>
      <p:sp>
        <p:nvSpPr>
          <p:cNvPr id="20" name="Flowchart: Connector 19"/>
          <p:cNvSpPr/>
          <p:nvPr/>
        </p:nvSpPr>
        <p:spPr>
          <a:xfrm>
            <a:off x="8382000" y="3200400"/>
            <a:ext cx="533400" cy="533400"/>
          </a:xfrm>
          <a:prstGeom prst="flowChartConnector">
            <a:avLst/>
          </a:prstGeom>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endParaRPr lang="fa-I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09600"/>
          </a:xfrm>
        </p:spPr>
        <p:txBody>
          <a:bodyPr>
            <a:normAutofit/>
          </a:bodyPr>
          <a:lstStyle/>
          <a:p>
            <a:r>
              <a:rPr lang="fa-IR" sz="3200" dirty="0" smtClean="0">
                <a:solidFill>
                  <a:srgbClr val="FFFF00"/>
                </a:solidFill>
                <a:cs typeface="B Traffic" pitchFamily="2" charset="-78"/>
              </a:rPr>
              <a:t>                              مراحل روش سنجي     </a:t>
            </a:r>
            <a:endParaRPr lang="fa-IR" sz="3200" dirty="0">
              <a:solidFill>
                <a:srgbClr val="FFFF00"/>
              </a:solidFill>
              <a:cs typeface="B Traffic" pitchFamily="2" charset="-78"/>
            </a:endParaRPr>
          </a:p>
        </p:txBody>
      </p:sp>
      <p:sp>
        <p:nvSpPr>
          <p:cNvPr id="3" name="Subtitle 2"/>
          <p:cNvSpPr>
            <a:spLocks noGrp="1"/>
          </p:cNvSpPr>
          <p:nvPr>
            <p:ph type="subTitle" idx="1"/>
          </p:nvPr>
        </p:nvSpPr>
        <p:spPr>
          <a:xfrm>
            <a:off x="0" y="762000"/>
            <a:ext cx="9144000" cy="6096000"/>
          </a:xfrm>
        </p:spPr>
        <p:txBody>
          <a:bodyPr>
            <a:normAutofit/>
          </a:bodyPr>
          <a:lstStyle/>
          <a:p>
            <a:r>
              <a:rPr lang="fa-IR" sz="3200" dirty="0" smtClean="0">
                <a:solidFill>
                  <a:srgbClr val="0070C0"/>
                </a:solidFill>
                <a:cs typeface="B Traffic" pitchFamily="2" charset="-78"/>
              </a:rPr>
              <a:t>نمودار مراحل عملیات تولید کالا</a:t>
            </a:r>
          </a:p>
          <a:p>
            <a:r>
              <a:rPr lang="fa-IR" sz="3200" dirty="0" smtClean="0">
                <a:cs typeface="0 Badr" pitchFamily="2" charset="-78"/>
              </a:rPr>
              <a:t>  </a:t>
            </a:r>
            <a:endParaRPr lang="en-US" sz="3200" dirty="0" smtClean="0">
              <a:cs typeface="0 Badr" pitchFamily="2" charset="-78"/>
            </a:endParaRPr>
          </a:p>
          <a:p>
            <a:endParaRPr lang="en-US" sz="3200" dirty="0" smtClean="0">
              <a:cs typeface="0 Badr" pitchFamily="2" charset="-78"/>
            </a:endParaRPr>
          </a:p>
          <a:p>
            <a:endParaRPr lang="en-US" sz="3200" dirty="0" smtClean="0">
              <a:cs typeface="0 Badr" pitchFamily="2" charset="-78"/>
            </a:endParaRPr>
          </a:p>
          <a:p>
            <a:r>
              <a:rPr lang="fa-IR" sz="3200" dirty="0" smtClean="0">
                <a:cs typeface="0 Badr" pitchFamily="2" charset="-78"/>
              </a:rPr>
              <a:t>نم</a:t>
            </a:r>
            <a:endParaRPr lang="fa-IR" sz="3200" dirty="0">
              <a:cs typeface="0 Badr" pitchFamily="2" charset="-78"/>
            </a:endParaRPr>
          </a:p>
        </p:txBody>
      </p:sp>
      <p:graphicFrame>
        <p:nvGraphicFramePr>
          <p:cNvPr id="47" name="Table 46"/>
          <p:cNvGraphicFramePr>
            <a:graphicFrameLocks noGrp="1"/>
          </p:cNvGraphicFramePr>
          <p:nvPr/>
        </p:nvGraphicFramePr>
        <p:xfrm>
          <a:off x="2" y="1397000"/>
          <a:ext cx="9143998" cy="4892040"/>
        </p:xfrm>
        <a:graphic>
          <a:graphicData uri="http://schemas.openxmlformats.org/drawingml/2006/table">
            <a:tbl>
              <a:tblPr rtl="1" firstRow="1" bandRow="1">
                <a:tableStyleId>{5C22544A-7EE6-4342-B048-85BDC9FD1C3A}</a:tableStyleId>
              </a:tblPr>
              <a:tblGrid>
                <a:gridCol w="2609848"/>
                <a:gridCol w="809624"/>
                <a:gridCol w="819150"/>
                <a:gridCol w="857250"/>
                <a:gridCol w="771525"/>
                <a:gridCol w="717173"/>
                <a:gridCol w="645460"/>
                <a:gridCol w="968187"/>
                <a:gridCol w="945781"/>
              </a:tblGrid>
              <a:tr h="1422400">
                <a:tc>
                  <a:txBody>
                    <a:bodyPr/>
                    <a:lstStyle/>
                    <a:p>
                      <a:pPr rtl="1"/>
                      <a:endParaRPr lang="fa-IR" sz="1600" dirty="0" smtClean="0">
                        <a:cs typeface="B Traffic" pitchFamily="2" charset="-78"/>
                      </a:endParaRPr>
                    </a:p>
                    <a:p>
                      <a:pPr rtl="1"/>
                      <a:r>
                        <a:rPr lang="fa-IR" sz="1600" dirty="0" smtClean="0">
                          <a:cs typeface="B Traffic" pitchFamily="2" charset="-78"/>
                        </a:rPr>
                        <a:t>شرح فعاليت </a:t>
                      </a:r>
                      <a:endParaRPr lang="fa-IR" sz="1600" dirty="0">
                        <a:cs typeface="B Traffic" pitchFamily="2" charset="-78"/>
                      </a:endParaRPr>
                    </a:p>
                  </a:txBody>
                  <a:tcPr/>
                </a:tc>
                <a:tc>
                  <a:txBody>
                    <a:bodyPr/>
                    <a:lstStyle/>
                    <a:p>
                      <a:pPr rtl="1"/>
                      <a:endParaRPr lang="fa-IR" sz="1600">
                        <a:cs typeface="B Traffic" pitchFamily="2" charset="-78"/>
                      </a:endParaRPr>
                    </a:p>
                  </a:txBody>
                  <a:tcPr/>
                </a:tc>
                <a:tc>
                  <a:txBody>
                    <a:bodyPr/>
                    <a:lstStyle/>
                    <a:p>
                      <a:pPr rtl="1"/>
                      <a:r>
                        <a:rPr lang="fa-IR" sz="1600" dirty="0" smtClean="0">
                          <a:cs typeface="B Traffic" pitchFamily="2" charset="-78"/>
                        </a:rPr>
                        <a:t>عمليات </a:t>
                      </a:r>
                      <a:endParaRPr lang="fa-IR" sz="1600" dirty="0">
                        <a:cs typeface="B Traffic" pitchFamily="2" charset="-78"/>
                      </a:endParaRPr>
                    </a:p>
                  </a:txBody>
                  <a:tcPr/>
                </a:tc>
                <a:tc>
                  <a:txBody>
                    <a:bodyPr/>
                    <a:lstStyle/>
                    <a:p>
                      <a:pPr rtl="1"/>
                      <a:endParaRPr lang="fa-IR" sz="1600">
                        <a:cs typeface="B Traffic" pitchFamily="2" charset="-78"/>
                      </a:endParaRPr>
                    </a:p>
                  </a:txBody>
                  <a:tcPr/>
                </a:tc>
                <a:tc>
                  <a:txBody>
                    <a:bodyPr/>
                    <a:lstStyle/>
                    <a:p>
                      <a:pPr rtl="1"/>
                      <a:endParaRPr lang="fa-IR" sz="1600" dirty="0">
                        <a:cs typeface="B Traffic" pitchFamily="2" charset="-78"/>
                      </a:endParaRPr>
                    </a:p>
                  </a:txBody>
                  <a:tcPr/>
                </a:tc>
                <a:tc>
                  <a:txBody>
                    <a:bodyPr/>
                    <a:lstStyle/>
                    <a:p>
                      <a:pPr rtl="1"/>
                      <a:endParaRPr lang="fa-IR" sz="1600">
                        <a:cs typeface="B Traffic" pitchFamily="2" charset="-78"/>
                      </a:endParaRPr>
                    </a:p>
                  </a:txBody>
                  <a:tcPr/>
                </a:tc>
                <a:tc>
                  <a:txBody>
                    <a:bodyPr/>
                    <a:lstStyle/>
                    <a:p>
                      <a:pPr rtl="1"/>
                      <a:r>
                        <a:rPr lang="fa-IR" sz="1600" dirty="0" smtClean="0">
                          <a:cs typeface="B Traffic" pitchFamily="2" charset="-78"/>
                        </a:rPr>
                        <a:t>زمان </a:t>
                      </a:r>
                    </a:p>
                    <a:p>
                      <a:pPr rtl="1"/>
                      <a:r>
                        <a:rPr lang="fa-IR" sz="1600" dirty="0" smtClean="0">
                          <a:cs typeface="B Traffic" pitchFamily="2" charset="-78"/>
                        </a:rPr>
                        <a:t>انجام </a:t>
                      </a:r>
                    </a:p>
                    <a:p>
                      <a:pPr rtl="1"/>
                      <a:r>
                        <a:rPr lang="fa-IR" sz="1600" dirty="0" smtClean="0">
                          <a:cs typeface="B Traffic" pitchFamily="2" charset="-78"/>
                        </a:rPr>
                        <a:t>به </a:t>
                      </a:r>
                    </a:p>
                    <a:p>
                      <a:pPr rtl="1"/>
                      <a:r>
                        <a:rPr lang="fa-IR" sz="1600" dirty="0" smtClean="0">
                          <a:cs typeface="B Traffic" pitchFamily="2" charset="-78"/>
                        </a:rPr>
                        <a:t>دقيقه</a:t>
                      </a:r>
                      <a:endParaRPr lang="fa-IR" sz="1600" dirty="0">
                        <a:cs typeface="B Traffic" pitchFamily="2" charset="-78"/>
                      </a:endParaRPr>
                    </a:p>
                  </a:txBody>
                  <a:tcPr/>
                </a:tc>
                <a:tc>
                  <a:txBody>
                    <a:bodyPr/>
                    <a:lstStyle/>
                    <a:p>
                      <a:pPr rtl="1"/>
                      <a:r>
                        <a:rPr lang="fa-IR" sz="1600" dirty="0" smtClean="0">
                          <a:cs typeface="B Traffic" pitchFamily="2" charset="-78"/>
                        </a:rPr>
                        <a:t>مسافت </a:t>
                      </a:r>
                    </a:p>
                    <a:p>
                      <a:pPr rtl="1"/>
                      <a:r>
                        <a:rPr lang="fa-IR" sz="1600" dirty="0" smtClean="0">
                          <a:cs typeface="B Traffic" pitchFamily="2" charset="-78"/>
                        </a:rPr>
                        <a:t>  به     </a:t>
                      </a:r>
                    </a:p>
                    <a:p>
                      <a:pPr rtl="1"/>
                      <a:r>
                        <a:rPr lang="fa-IR" sz="1600" dirty="0" smtClean="0">
                          <a:cs typeface="B Traffic" pitchFamily="2" charset="-78"/>
                        </a:rPr>
                        <a:t>  متر </a:t>
                      </a:r>
                      <a:endParaRPr lang="fa-IR" sz="1600" dirty="0">
                        <a:cs typeface="B Traffic" pitchFamily="2" charset="-78"/>
                      </a:endParaRPr>
                    </a:p>
                  </a:txBody>
                  <a:tcPr/>
                </a:tc>
                <a:tc>
                  <a:txBody>
                    <a:bodyPr/>
                    <a:lstStyle/>
                    <a:p>
                      <a:pPr rtl="1"/>
                      <a:r>
                        <a:rPr lang="fa-IR" sz="1600" dirty="0" smtClean="0">
                          <a:cs typeface="B Traffic" pitchFamily="2" charset="-78"/>
                        </a:rPr>
                        <a:t>نوع</a:t>
                      </a:r>
                      <a:r>
                        <a:rPr lang="en-US" sz="1600" dirty="0" smtClean="0">
                          <a:cs typeface="B Traffic" pitchFamily="2" charset="-78"/>
                        </a:rPr>
                        <a:t> </a:t>
                      </a:r>
                      <a:r>
                        <a:rPr lang="fa-IR" sz="1600" dirty="0" smtClean="0">
                          <a:cs typeface="B Traffic" pitchFamily="2" charset="-78"/>
                        </a:rPr>
                        <a:t>تجهيزات </a:t>
                      </a:r>
                      <a:endParaRPr lang="fa-IR" sz="1600" dirty="0">
                        <a:cs typeface="B Traffic" pitchFamily="2" charset="-78"/>
                      </a:endParaRPr>
                    </a:p>
                  </a:txBody>
                  <a:tcPr/>
                </a:tc>
              </a:tr>
              <a:tr h="381000">
                <a:tc>
                  <a:txBody>
                    <a:bodyPr/>
                    <a:lstStyle/>
                    <a:p>
                      <a:pPr rtl="1"/>
                      <a:r>
                        <a:rPr lang="fa-IR" sz="1600" dirty="0" smtClean="0">
                          <a:cs typeface="B Traffic" pitchFamily="2" charset="-78"/>
                        </a:rPr>
                        <a:t>انبار </a:t>
                      </a:r>
                      <a:endParaRPr lang="fa-IR" sz="1600" dirty="0">
                        <a:cs typeface="B Traffic" pitchFamily="2" charset="-78"/>
                      </a:endParaRPr>
                    </a:p>
                  </a:txBody>
                  <a:tcPr/>
                </a:tc>
                <a:tc>
                  <a:txBody>
                    <a:bodyPr/>
                    <a:lstStyle/>
                    <a:p>
                      <a:pPr rtl="1"/>
                      <a:endParaRPr lang="fa-IR" sz="1600" dirty="0">
                        <a:cs typeface="B Traffic" pitchFamily="2" charset="-78"/>
                      </a:endParaRPr>
                    </a:p>
                  </a:txBody>
                  <a:tcPr/>
                </a:tc>
                <a:tc>
                  <a:txBody>
                    <a:bodyPr/>
                    <a:lstStyle/>
                    <a:p>
                      <a:pPr rtl="1"/>
                      <a:endParaRPr lang="fa-IR" sz="1600" dirty="0">
                        <a:cs typeface="B Traffic" pitchFamily="2" charset="-78"/>
                      </a:endParaRPr>
                    </a:p>
                  </a:txBody>
                  <a:tcPr/>
                </a:tc>
                <a:tc>
                  <a:txBody>
                    <a:bodyPr/>
                    <a:lstStyle/>
                    <a:p>
                      <a:pPr rtl="1"/>
                      <a:endParaRPr lang="fa-IR" sz="1600" dirty="0">
                        <a:cs typeface="B Traffic" pitchFamily="2" charset="-78"/>
                      </a:endParaRPr>
                    </a:p>
                  </a:txBody>
                  <a:tcPr/>
                </a:tc>
                <a:tc>
                  <a:txBody>
                    <a:bodyPr/>
                    <a:lstStyle/>
                    <a:p>
                      <a:pPr rtl="1"/>
                      <a:endParaRPr lang="fa-IR" sz="1600" dirty="0">
                        <a:cs typeface="B Traffic" pitchFamily="2" charset="-78"/>
                      </a:endParaRPr>
                    </a:p>
                  </a:txBody>
                  <a:tcPr/>
                </a:tc>
                <a:tc>
                  <a:txBody>
                    <a:bodyPr/>
                    <a:lstStyle/>
                    <a:p>
                      <a:pPr rtl="1"/>
                      <a:endParaRPr lang="fa-IR" sz="1600" dirty="0">
                        <a:cs typeface="B Traffic" pitchFamily="2" charset="-78"/>
                      </a:endParaRPr>
                    </a:p>
                  </a:txBody>
                  <a:tcPr/>
                </a:tc>
                <a:tc>
                  <a:txBody>
                    <a:bodyPr/>
                    <a:lstStyle/>
                    <a:p>
                      <a:pPr rtl="1"/>
                      <a:r>
                        <a:rPr lang="fa-IR" sz="1600" dirty="0" smtClean="0">
                          <a:cs typeface="B Traffic" pitchFamily="2" charset="-78"/>
                        </a:rPr>
                        <a:t>   -</a:t>
                      </a:r>
                      <a:endParaRPr lang="fa-IR" sz="1600" dirty="0">
                        <a:cs typeface="B Traffic" pitchFamily="2" charset="-78"/>
                      </a:endParaRPr>
                    </a:p>
                  </a:txBody>
                  <a:tcPr/>
                </a:tc>
                <a:tc>
                  <a:txBody>
                    <a:bodyPr/>
                    <a:lstStyle/>
                    <a:p>
                      <a:pPr rtl="1"/>
                      <a:r>
                        <a:rPr lang="fa-IR" sz="1600" dirty="0" smtClean="0">
                          <a:cs typeface="B Traffic" pitchFamily="2" charset="-78"/>
                        </a:rPr>
                        <a:t>-</a:t>
                      </a:r>
                      <a:endParaRPr lang="fa-IR" sz="1600" dirty="0">
                        <a:cs typeface="B Traffic" pitchFamily="2" charset="-78"/>
                      </a:endParaRPr>
                    </a:p>
                  </a:txBody>
                  <a:tcPr/>
                </a:tc>
                <a:tc>
                  <a:txBody>
                    <a:bodyPr/>
                    <a:lstStyle/>
                    <a:p>
                      <a:pPr rtl="1"/>
                      <a:r>
                        <a:rPr lang="fa-IR" sz="1600" dirty="0" smtClean="0">
                          <a:cs typeface="B Traffic" pitchFamily="2" charset="-78"/>
                        </a:rPr>
                        <a:t> -</a:t>
                      </a:r>
                      <a:endParaRPr lang="fa-IR" sz="1600" dirty="0">
                        <a:cs typeface="B Traffic" pitchFamily="2" charset="-78"/>
                      </a:endParaRPr>
                    </a:p>
                  </a:txBody>
                  <a:tcPr/>
                </a:tc>
              </a:tr>
              <a:tr h="370840">
                <a:tc>
                  <a:txBody>
                    <a:bodyPr/>
                    <a:lstStyle/>
                    <a:p>
                      <a:pPr rtl="1"/>
                      <a:r>
                        <a:rPr lang="fa-IR" sz="1600" dirty="0" smtClean="0">
                          <a:cs typeface="B Traffic" pitchFamily="2" charset="-78"/>
                        </a:rPr>
                        <a:t>حمل مواداز انبار به ماشين برش </a:t>
                      </a:r>
                      <a:endParaRPr lang="fa-IR" sz="1600" dirty="0">
                        <a:cs typeface="B Traffic" pitchFamily="2" charset="-78"/>
                      </a:endParaRPr>
                    </a:p>
                  </a:txBody>
                  <a:tcPr/>
                </a:tc>
                <a:tc>
                  <a:txBody>
                    <a:bodyPr/>
                    <a:lstStyle/>
                    <a:p>
                      <a:pPr rtl="1"/>
                      <a:endParaRPr lang="fa-IR" sz="1600" dirty="0">
                        <a:cs typeface="B Traffic" pitchFamily="2" charset="-78"/>
                      </a:endParaRPr>
                    </a:p>
                  </a:txBody>
                  <a:tcPr/>
                </a:tc>
                <a:tc>
                  <a:txBody>
                    <a:bodyPr/>
                    <a:lstStyle/>
                    <a:p>
                      <a:pPr rtl="1"/>
                      <a:endParaRPr lang="fa-IR" sz="1600" dirty="0">
                        <a:cs typeface="B Traffic" pitchFamily="2" charset="-78"/>
                      </a:endParaRPr>
                    </a:p>
                  </a:txBody>
                  <a:tcPr/>
                </a:tc>
                <a:tc>
                  <a:txBody>
                    <a:bodyPr/>
                    <a:lstStyle/>
                    <a:p>
                      <a:pPr rtl="1"/>
                      <a:endParaRPr lang="fa-IR" sz="1600" dirty="0">
                        <a:cs typeface="B Traffic" pitchFamily="2" charset="-78"/>
                      </a:endParaRPr>
                    </a:p>
                  </a:txBody>
                  <a:tcPr/>
                </a:tc>
                <a:tc>
                  <a:txBody>
                    <a:bodyPr/>
                    <a:lstStyle/>
                    <a:p>
                      <a:pPr rtl="1"/>
                      <a:endParaRPr lang="fa-IR" sz="1600" dirty="0">
                        <a:cs typeface="B Traffic" pitchFamily="2" charset="-78"/>
                      </a:endParaRPr>
                    </a:p>
                  </a:txBody>
                  <a:tcPr/>
                </a:tc>
                <a:tc>
                  <a:txBody>
                    <a:bodyPr/>
                    <a:lstStyle/>
                    <a:p>
                      <a:pPr rtl="1"/>
                      <a:endParaRPr lang="fa-IR" sz="1600" dirty="0">
                        <a:cs typeface="B Traffic" pitchFamily="2" charset="-78"/>
                      </a:endParaRPr>
                    </a:p>
                  </a:txBody>
                  <a:tcPr/>
                </a:tc>
                <a:tc>
                  <a:txBody>
                    <a:bodyPr/>
                    <a:lstStyle/>
                    <a:p>
                      <a:pPr rtl="1"/>
                      <a:r>
                        <a:rPr lang="fa-IR" sz="1600" dirty="0" smtClean="0">
                          <a:cs typeface="B Traffic" pitchFamily="2" charset="-78"/>
                        </a:rPr>
                        <a:t>4</a:t>
                      </a:r>
                      <a:endParaRPr lang="fa-IR" sz="1600" dirty="0">
                        <a:cs typeface="B Traffic" pitchFamily="2" charset="-78"/>
                      </a:endParaRPr>
                    </a:p>
                  </a:txBody>
                  <a:tcPr/>
                </a:tc>
                <a:tc>
                  <a:txBody>
                    <a:bodyPr/>
                    <a:lstStyle/>
                    <a:p>
                      <a:pPr rtl="1"/>
                      <a:r>
                        <a:rPr lang="fa-IR" sz="1600" dirty="0" smtClean="0">
                          <a:cs typeface="B Traffic" pitchFamily="2" charset="-78"/>
                        </a:rPr>
                        <a:t>10</a:t>
                      </a:r>
                      <a:endParaRPr lang="fa-IR" sz="1600" dirty="0">
                        <a:cs typeface="B Traffic" pitchFamily="2" charset="-78"/>
                      </a:endParaRPr>
                    </a:p>
                  </a:txBody>
                  <a:tcPr/>
                </a:tc>
                <a:tc>
                  <a:txBody>
                    <a:bodyPr/>
                    <a:lstStyle/>
                    <a:p>
                      <a:pPr rtl="1"/>
                      <a:r>
                        <a:rPr lang="fa-IR" sz="1600" dirty="0" smtClean="0">
                          <a:cs typeface="B Traffic" pitchFamily="2" charset="-78"/>
                        </a:rPr>
                        <a:t>نقاله</a:t>
                      </a:r>
                      <a:endParaRPr lang="fa-IR" sz="1600" dirty="0">
                        <a:cs typeface="B Traffic" pitchFamily="2" charset="-78"/>
                      </a:endParaRPr>
                    </a:p>
                  </a:txBody>
                  <a:tcPr/>
                </a:tc>
              </a:tr>
              <a:tr h="370840">
                <a:tc>
                  <a:txBody>
                    <a:bodyPr/>
                    <a:lstStyle/>
                    <a:p>
                      <a:pPr rtl="1"/>
                      <a:r>
                        <a:rPr lang="fa-IR" sz="1600" dirty="0" smtClean="0">
                          <a:cs typeface="B Traffic" pitchFamily="2" charset="-78"/>
                        </a:rPr>
                        <a:t>توقف براي تنظيم ماشين برش</a:t>
                      </a:r>
                      <a:endParaRPr lang="fa-IR" sz="1600" dirty="0">
                        <a:cs typeface="B Traffic" pitchFamily="2" charset="-78"/>
                      </a:endParaRPr>
                    </a:p>
                  </a:txBody>
                  <a:tcPr/>
                </a:tc>
                <a:tc>
                  <a:txBody>
                    <a:bodyPr/>
                    <a:lstStyle/>
                    <a:p>
                      <a:pPr rtl="1"/>
                      <a:endParaRPr lang="fa-IR" sz="1600">
                        <a:cs typeface="B Traffic" pitchFamily="2" charset="-78"/>
                      </a:endParaRPr>
                    </a:p>
                  </a:txBody>
                  <a:tcPr/>
                </a:tc>
                <a:tc>
                  <a:txBody>
                    <a:bodyPr/>
                    <a:lstStyle/>
                    <a:p>
                      <a:pPr rtl="1"/>
                      <a:endParaRPr lang="fa-IR" sz="1600">
                        <a:cs typeface="B Traffic" pitchFamily="2" charset="-78"/>
                      </a:endParaRPr>
                    </a:p>
                  </a:txBody>
                  <a:tcPr/>
                </a:tc>
                <a:tc>
                  <a:txBody>
                    <a:bodyPr/>
                    <a:lstStyle/>
                    <a:p>
                      <a:pPr rtl="1"/>
                      <a:endParaRPr lang="fa-IR" sz="1600">
                        <a:cs typeface="B Traffic" pitchFamily="2" charset="-78"/>
                      </a:endParaRPr>
                    </a:p>
                  </a:txBody>
                  <a:tcPr/>
                </a:tc>
                <a:tc>
                  <a:txBody>
                    <a:bodyPr/>
                    <a:lstStyle/>
                    <a:p>
                      <a:pPr rtl="1"/>
                      <a:endParaRPr lang="fa-IR" sz="1600">
                        <a:cs typeface="B Traffic" pitchFamily="2" charset="-78"/>
                      </a:endParaRPr>
                    </a:p>
                  </a:txBody>
                  <a:tcPr/>
                </a:tc>
                <a:tc>
                  <a:txBody>
                    <a:bodyPr/>
                    <a:lstStyle/>
                    <a:p>
                      <a:pPr rtl="1"/>
                      <a:endParaRPr lang="fa-IR" sz="1600" dirty="0">
                        <a:cs typeface="B Traffic" pitchFamily="2" charset="-78"/>
                      </a:endParaRPr>
                    </a:p>
                  </a:txBody>
                  <a:tcPr/>
                </a:tc>
                <a:tc>
                  <a:txBody>
                    <a:bodyPr/>
                    <a:lstStyle/>
                    <a:p>
                      <a:pPr rtl="1"/>
                      <a:r>
                        <a:rPr lang="fa-IR" sz="1600" dirty="0" smtClean="0">
                          <a:cs typeface="B Traffic" pitchFamily="2" charset="-78"/>
                        </a:rPr>
                        <a:t>5</a:t>
                      </a:r>
                      <a:endParaRPr lang="fa-IR" sz="1600" dirty="0">
                        <a:cs typeface="B Traffic" pitchFamily="2" charset="-78"/>
                      </a:endParaRPr>
                    </a:p>
                  </a:txBody>
                  <a:tcPr/>
                </a:tc>
                <a:tc>
                  <a:txBody>
                    <a:bodyPr/>
                    <a:lstStyle/>
                    <a:p>
                      <a:pPr rtl="1"/>
                      <a:r>
                        <a:rPr lang="fa-IR" sz="1600" dirty="0" smtClean="0">
                          <a:cs typeface="B Traffic" pitchFamily="2" charset="-78"/>
                        </a:rPr>
                        <a:t>-</a:t>
                      </a:r>
                      <a:endParaRPr lang="fa-IR" sz="1600" dirty="0">
                        <a:cs typeface="B Traffic" pitchFamily="2" charset="-78"/>
                      </a:endParaRPr>
                    </a:p>
                  </a:txBody>
                  <a:tcPr/>
                </a:tc>
                <a:tc>
                  <a:txBody>
                    <a:bodyPr/>
                    <a:lstStyle/>
                    <a:p>
                      <a:pPr rtl="1"/>
                      <a:r>
                        <a:rPr lang="fa-IR" sz="1600" dirty="0" smtClean="0">
                          <a:cs typeface="B Traffic" pitchFamily="2" charset="-78"/>
                        </a:rPr>
                        <a:t>-</a:t>
                      </a:r>
                      <a:endParaRPr lang="fa-IR" sz="1600" dirty="0">
                        <a:cs typeface="B Traffic" pitchFamily="2" charset="-78"/>
                      </a:endParaRPr>
                    </a:p>
                  </a:txBody>
                  <a:tcPr/>
                </a:tc>
              </a:tr>
              <a:tr h="370840">
                <a:tc>
                  <a:txBody>
                    <a:bodyPr/>
                    <a:lstStyle/>
                    <a:p>
                      <a:pPr rtl="1"/>
                      <a:r>
                        <a:rPr lang="fa-IR" sz="1600" dirty="0" smtClean="0">
                          <a:cs typeface="B Traffic" pitchFamily="2" charset="-78"/>
                        </a:rPr>
                        <a:t>برش</a:t>
                      </a:r>
                      <a:endParaRPr lang="fa-IR" sz="1600" dirty="0">
                        <a:cs typeface="B Traffic" pitchFamily="2" charset="-78"/>
                      </a:endParaRPr>
                    </a:p>
                  </a:txBody>
                  <a:tcPr/>
                </a:tc>
                <a:tc>
                  <a:txBody>
                    <a:bodyPr/>
                    <a:lstStyle/>
                    <a:p>
                      <a:pPr rtl="1"/>
                      <a:endParaRPr lang="fa-IR" sz="1600" dirty="0">
                        <a:cs typeface="B Traffic" pitchFamily="2" charset="-78"/>
                      </a:endParaRPr>
                    </a:p>
                  </a:txBody>
                  <a:tcPr/>
                </a:tc>
                <a:tc>
                  <a:txBody>
                    <a:bodyPr/>
                    <a:lstStyle/>
                    <a:p>
                      <a:pPr rtl="1"/>
                      <a:endParaRPr lang="fa-IR" sz="1600" dirty="0">
                        <a:cs typeface="B Traffic" pitchFamily="2" charset="-78"/>
                      </a:endParaRPr>
                    </a:p>
                  </a:txBody>
                  <a:tcPr/>
                </a:tc>
                <a:tc>
                  <a:txBody>
                    <a:bodyPr/>
                    <a:lstStyle/>
                    <a:p>
                      <a:pPr rtl="1"/>
                      <a:endParaRPr lang="fa-IR" sz="1600">
                        <a:cs typeface="B Traffic" pitchFamily="2" charset="-78"/>
                      </a:endParaRPr>
                    </a:p>
                  </a:txBody>
                  <a:tcPr/>
                </a:tc>
                <a:tc>
                  <a:txBody>
                    <a:bodyPr/>
                    <a:lstStyle/>
                    <a:p>
                      <a:pPr rtl="1"/>
                      <a:endParaRPr lang="fa-IR" sz="1600" dirty="0">
                        <a:cs typeface="B Traffic" pitchFamily="2" charset="-78"/>
                      </a:endParaRPr>
                    </a:p>
                  </a:txBody>
                  <a:tcPr/>
                </a:tc>
                <a:tc>
                  <a:txBody>
                    <a:bodyPr/>
                    <a:lstStyle/>
                    <a:p>
                      <a:pPr rtl="1"/>
                      <a:endParaRPr lang="fa-IR" sz="1600" dirty="0">
                        <a:cs typeface="B Traffic" pitchFamily="2" charset="-78"/>
                      </a:endParaRPr>
                    </a:p>
                  </a:txBody>
                  <a:tcPr/>
                </a:tc>
                <a:tc>
                  <a:txBody>
                    <a:bodyPr/>
                    <a:lstStyle/>
                    <a:p>
                      <a:pPr rtl="1"/>
                      <a:r>
                        <a:rPr lang="fa-IR" sz="1600" dirty="0" smtClean="0">
                          <a:cs typeface="B Traffic" pitchFamily="2" charset="-78"/>
                        </a:rPr>
                        <a:t>20</a:t>
                      </a:r>
                      <a:endParaRPr lang="fa-IR" sz="1600" dirty="0">
                        <a:cs typeface="B Traffic" pitchFamily="2" charset="-78"/>
                      </a:endParaRPr>
                    </a:p>
                  </a:txBody>
                  <a:tcPr/>
                </a:tc>
                <a:tc>
                  <a:txBody>
                    <a:bodyPr/>
                    <a:lstStyle/>
                    <a:p>
                      <a:pPr rtl="1"/>
                      <a:r>
                        <a:rPr lang="fa-IR" sz="1600" dirty="0" smtClean="0">
                          <a:cs typeface="B Traffic" pitchFamily="2" charset="-78"/>
                        </a:rPr>
                        <a:t>  -</a:t>
                      </a:r>
                      <a:endParaRPr lang="fa-IR" sz="1600" dirty="0">
                        <a:cs typeface="B Traffic" pitchFamily="2" charset="-78"/>
                      </a:endParaRPr>
                    </a:p>
                  </a:txBody>
                  <a:tcPr/>
                </a:tc>
                <a:tc>
                  <a:txBody>
                    <a:bodyPr/>
                    <a:lstStyle/>
                    <a:p>
                      <a:pPr rtl="1"/>
                      <a:r>
                        <a:rPr lang="fa-IR" sz="1600" dirty="0" smtClean="0">
                          <a:cs typeface="B Traffic" pitchFamily="2" charset="-78"/>
                        </a:rPr>
                        <a:t>ماشين برش عمومي</a:t>
                      </a:r>
                      <a:endParaRPr lang="fa-IR" sz="1600" dirty="0">
                        <a:cs typeface="B Traffic" pitchFamily="2" charset="-78"/>
                      </a:endParaRPr>
                    </a:p>
                  </a:txBody>
                  <a:tcPr/>
                </a:tc>
              </a:tr>
              <a:tr h="370840">
                <a:tc>
                  <a:txBody>
                    <a:bodyPr/>
                    <a:lstStyle/>
                    <a:p>
                      <a:pPr rtl="1"/>
                      <a:r>
                        <a:rPr lang="fa-IR" sz="1600" dirty="0" smtClean="0">
                          <a:cs typeface="B Traffic" pitchFamily="2" charset="-78"/>
                        </a:rPr>
                        <a:t>توقف براي رسيدن نقاله </a:t>
                      </a:r>
                      <a:endParaRPr lang="fa-IR" sz="1600" dirty="0">
                        <a:cs typeface="B Traffic" pitchFamily="2" charset="-78"/>
                      </a:endParaRPr>
                    </a:p>
                  </a:txBody>
                  <a:tcPr/>
                </a:tc>
                <a:tc>
                  <a:txBody>
                    <a:bodyPr/>
                    <a:lstStyle/>
                    <a:p>
                      <a:pPr rtl="1"/>
                      <a:endParaRPr lang="fa-IR" sz="1600">
                        <a:cs typeface="B Traffic" pitchFamily="2" charset="-78"/>
                      </a:endParaRPr>
                    </a:p>
                  </a:txBody>
                  <a:tcPr/>
                </a:tc>
                <a:tc>
                  <a:txBody>
                    <a:bodyPr/>
                    <a:lstStyle/>
                    <a:p>
                      <a:pPr rtl="1"/>
                      <a:endParaRPr lang="fa-IR" sz="1600" dirty="0">
                        <a:cs typeface="B Traffic" pitchFamily="2" charset="-78"/>
                      </a:endParaRPr>
                    </a:p>
                  </a:txBody>
                  <a:tcPr/>
                </a:tc>
                <a:tc>
                  <a:txBody>
                    <a:bodyPr/>
                    <a:lstStyle/>
                    <a:p>
                      <a:pPr rtl="1"/>
                      <a:endParaRPr lang="fa-IR" sz="1600">
                        <a:cs typeface="B Traffic" pitchFamily="2" charset="-78"/>
                      </a:endParaRPr>
                    </a:p>
                  </a:txBody>
                  <a:tcPr/>
                </a:tc>
                <a:tc>
                  <a:txBody>
                    <a:bodyPr/>
                    <a:lstStyle/>
                    <a:p>
                      <a:pPr rtl="1"/>
                      <a:endParaRPr lang="fa-IR" sz="1600" dirty="0">
                        <a:cs typeface="B Traffic" pitchFamily="2" charset="-78"/>
                      </a:endParaRPr>
                    </a:p>
                  </a:txBody>
                  <a:tcPr/>
                </a:tc>
                <a:tc>
                  <a:txBody>
                    <a:bodyPr/>
                    <a:lstStyle/>
                    <a:p>
                      <a:pPr rtl="1"/>
                      <a:endParaRPr lang="fa-IR" sz="1600">
                        <a:cs typeface="B Traffic" pitchFamily="2" charset="-78"/>
                      </a:endParaRPr>
                    </a:p>
                  </a:txBody>
                  <a:tcPr/>
                </a:tc>
                <a:tc>
                  <a:txBody>
                    <a:bodyPr/>
                    <a:lstStyle/>
                    <a:p>
                      <a:pPr rtl="1"/>
                      <a:r>
                        <a:rPr lang="fa-IR" sz="1600" dirty="0" smtClean="0">
                          <a:cs typeface="B Traffic" pitchFamily="2" charset="-78"/>
                        </a:rPr>
                        <a:t>10</a:t>
                      </a:r>
                      <a:endParaRPr lang="fa-IR" sz="1600" dirty="0">
                        <a:cs typeface="B Traffic" pitchFamily="2" charset="-78"/>
                      </a:endParaRPr>
                    </a:p>
                  </a:txBody>
                  <a:tcPr/>
                </a:tc>
                <a:tc>
                  <a:txBody>
                    <a:bodyPr/>
                    <a:lstStyle/>
                    <a:p>
                      <a:pPr rtl="1"/>
                      <a:r>
                        <a:rPr lang="fa-IR" sz="1600" dirty="0" smtClean="0">
                          <a:cs typeface="B Traffic" pitchFamily="2" charset="-78"/>
                        </a:rPr>
                        <a:t>-</a:t>
                      </a:r>
                      <a:endParaRPr lang="fa-IR" sz="1600" dirty="0">
                        <a:cs typeface="B Traffic" pitchFamily="2" charset="-78"/>
                      </a:endParaRPr>
                    </a:p>
                  </a:txBody>
                  <a:tcPr/>
                </a:tc>
                <a:tc>
                  <a:txBody>
                    <a:bodyPr/>
                    <a:lstStyle/>
                    <a:p>
                      <a:pPr rtl="1"/>
                      <a:r>
                        <a:rPr lang="fa-IR" sz="1600" dirty="0" smtClean="0">
                          <a:cs typeface="B Traffic" pitchFamily="2" charset="-78"/>
                        </a:rPr>
                        <a:t>-</a:t>
                      </a:r>
                      <a:endParaRPr lang="fa-IR" sz="1600" dirty="0">
                        <a:cs typeface="B Traffic" pitchFamily="2" charset="-78"/>
                      </a:endParaRPr>
                    </a:p>
                  </a:txBody>
                  <a:tcPr/>
                </a:tc>
              </a:tr>
              <a:tr h="411480">
                <a:tc>
                  <a:txBody>
                    <a:bodyPr/>
                    <a:lstStyle/>
                    <a:p>
                      <a:pPr rtl="1"/>
                      <a:r>
                        <a:rPr lang="fa-IR" sz="1600" dirty="0" smtClean="0">
                          <a:cs typeface="B Traffic" pitchFamily="2" charset="-78"/>
                        </a:rPr>
                        <a:t>حمل به كارگاه تراشكاري </a:t>
                      </a:r>
                      <a:endParaRPr lang="fa-IR" sz="1600" dirty="0">
                        <a:cs typeface="B Traffic" pitchFamily="2" charset="-78"/>
                      </a:endParaRPr>
                    </a:p>
                  </a:txBody>
                  <a:tcPr/>
                </a:tc>
                <a:tc>
                  <a:txBody>
                    <a:bodyPr/>
                    <a:lstStyle/>
                    <a:p>
                      <a:pPr rtl="1"/>
                      <a:endParaRPr lang="fa-IR" sz="1600">
                        <a:cs typeface="B Traffic" pitchFamily="2" charset="-78"/>
                      </a:endParaRPr>
                    </a:p>
                  </a:txBody>
                  <a:tcPr/>
                </a:tc>
                <a:tc>
                  <a:txBody>
                    <a:bodyPr/>
                    <a:lstStyle/>
                    <a:p>
                      <a:pPr rtl="1"/>
                      <a:endParaRPr lang="fa-IR" sz="1600" dirty="0">
                        <a:cs typeface="B Traffic" pitchFamily="2" charset="-78"/>
                      </a:endParaRPr>
                    </a:p>
                  </a:txBody>
                  <a:tcPr/>
                </a:tc>
                <a:tc>
                  <a:txBody>
                    <a:bodyPr/>
                    <a:lstStyle/>
                    <a:p>
                      <a:pPr rtl="1"/>
                      <a:endParaRPr lang="fa-IR" sz="1600">
                        <a:cs typeface="B Traffic" pitchFamily="2" charset="-78"/>
                      </a:endParaRPr>
                    </a:p>
                  </a:txBody>
                  <a:tcPr/>
                </a:tc>
                <a:tc>
                  <a:txBody>
                    <a:bodyPr/>
                    <a:lstStyle/>
                    <a:p>
                      <a:pPr rtl="1"/>
                      <a:endParaRPr lang="fa-IR" sz="1600" dirty="0">
                        <a:cs typeface="B Traffic" pitchFamily="2" charset="-78"/>
                      </a:endParaRPr>
                    </a:p>
                  </a:txBody>
                  <a:tcPr/>
                </a:tc>
                <a:tc>
                  <a:txBody>
                    <a:bodyPr/>
                    <a:lstStyle/>
                    <a:p>
                      <a:pPr rtl="1"/>
                      <a:endParaRPr lang="fa-IR" sz="1600">
                        <a:cs typeface="B Traffic" pitchFamily="2" charset="-78"/>
                      </a:endParaRPr>
                    </a:p>
                  </a:txBody>
                  <a:tcPr/>
                </a:tc>
                <a:tc>
                  <a:txBody>
                    <a:bodyPr/>
                    <a:lstStyle/>
                    <a:p>
                      <a:pPr rtl="1"/>
                      <a:r>
                        <a:rPr lang="fa-IR" sz="1600" dirty="0" smtClean="0">
                          <a:cs typeface="B Traffic" pitchFamily="2" charset="-78"/>
                        </a:rPr>
                        <a:t>6</a:t>
                      </a:r>
                      <a:endParaRPr lang="fa-IR" sz="1600" dirty="0">
                        <a:cs typeface="B Traffic" pitchFamily="2" charset="-78"/>
                      </a:endParaRPr>
                    </a:p>
                  </a:txBody>
                  <a:tcPr/>
                </a:tc>
                <a:tc>
                  <a:txBody>
                    <a:bodyPr/>
                    <a:lstStyle/>
                    <a:p>
                      <a:pPr rtl="1"/>
                      <a:r>
                        <a:rPr lang="fa-IR" sz="1600" dirty="0" smtClean="0">
                          <a:cs typeface="B Traffic" pitchFamily="2" charset="-78"/>
                        </a:rPr>
                        <a:t>20</a:t>
                      </a:r>
                      <a:endParaRPr lang="fa-IR" sz="1600" dirty="0">
                        <a:cs typeface="B Traffic" pitchFamily="2" charset="-78"/>
                      </a:endParaRPr>
                    </a:p>
                  </a:txBody>
                  <a:tcPr/>
                </a:tc>
                <a:tc>
                  <a:txBody>
                    <a:bodyPr/>
                    <a:lstStyle/>
                    <a:p>
                      <a:pPr rtl="1"/>
                      <a:r>
                        <a:rPr lang="fa-IR" sz="1600" dirty="0" smtClean="0">
                          <a:cs typeface="B Traffic" pitchFamily="2" charset="-78"/>
                        </a:rPr>
                        <a:t>نقاله </a:t>
                      </a:r>
                      <a:endParaRPr lang="fa-IR" sz="1600" dirty="0">
                        <a:cs typeface="B Traffic" pitchFamily="2" charset="-78"/>
                      </a:endParaRPr>
                    </a:p>
                  </a:txBody>
                  <a:tcPr/>
                </a:tc>
              </a:tr>
              <a:tr h="370840">
                <a:tc>
                  <a:txBody>
                    <a:bodyPr/>
                    <a:lstStyle/>
                    <a:p>
                      <a:pPr rtl="1"/>
                      <a:r>
                        <a:rPr lang="fa-IR" sz="1600" dirty="0" smtClean="0">
                          <a:cs typeface="B Traffic" pitchFamily="2" charset="-78"/>
                        </a:rPr>
                        <a:t>كنترل قبل از ماشينكاري </a:t>
                      </a:r>
                      <a:endParaRPr lang="fa-IR" sz="1600" dirty="0">
                        <a:cs typeface="B Traffic" pitchFamily="2" charset="-78"/>
                      </a:endParaRPr>
                    </a:p>
                  </a:txBody>
                  <a:tcPr/>
                </a:tc>
                <a:tc>
                  <a:txBody>
                    <a:bodyPr/>
                    <a:lstStyle/>
                    <a:p>
                      <a:pPr rtl="1"/>
                      <a:endParaRPr lang="fa-IR" sz="1600">
                        <a:cs typeface="B Traffic" pitchFamily="2" charset="-78"/>
                      </a:endParaRPr>
                    </a:p>
                  </a:txBody>
                  <a:tcPr/>
                </a:tc>
                <a:tc>
                  <a:txBody>
                    <a:bodyPr/>
                    <a:lstStyle/>
                    <a:p>
                      <a:pPr rtl="1"/>
                      <a:endParaRPr lang="fa-IR" sz="1600" dirty="0">
                        <a:cs typeface="B Traffic" pitchFamily="2" charset="-78"/>
                      </a:endParaRPr>
                    </a:p>
                  </a:txBody>
                  <a:tcPr/>
                </a:tc>
                <a:tc>
                  <a:txBody>
                    <a:bodyPr/>
                    <a:lstStyle/>
                    <a:p>
                      <a:pPr rtl="1"/>
                      <a:endParaRPr lang="fa-IR" sz="1600">
                        <a:cs typeface="B Traffic" pitchFamily="2" charset="-78"/>
                      </a:endParaRPr>
                    </a:p>
                  </a:txBody>
                  <a:tcPr/>
                </a:tc>
                <a:tc>
                  <a:txBody>
                    <a:bodyPr/>
                    <a:lstStyle/>
                    <a:p>
                      <a:pPr rtl="1"/>
                      <a:endParaRPr lang="fa-IR" sz="1600">
                        <a:cs typeface="B Traffic" pitchFamily="2" charset="-78"/>
                      </a:endParaRPr>
                    </a:p>
                  </a:txBody>
                  <a:tcPr/>
                </a:tc>
                <a:tc>
                  <a:txBody>
                    <a:bodyPr/>
                    <a:lstStyle/>
                    <a:p>
                      <a:pPr rtl="1"/>
                      <a:endParaRPr lang="fa-IR" sz="1600">
                        <a:cs typeface="B Traffic" pitchFamily="2" charset="-78"/>
                      </a:endParaRPr>
                    </a:p>
                  </a:txBody>
                  <a:tcPr/>
                </a:tc>
                <a:tc>
                  <a:txBody>
                    <a:bodyPr/>
                    <a:lstStyle/>
                    <a:p>
                      <a:pPr rtl="1"/>
                      <a:r>
                        <a:rPr lang="fa-IR" sz="1600" dirty="0" smtClean="0">
                          <a:cs typeface="B Traffic" pitchFamily="2" charset="-78"/>
                        </a:rPr>
                        <a:t>15</a:t>
                      </a:r>
                      <a:endParaRPr lang="fa-IR" sz="1600" dirty="0">
                        <a:cs typeface="B Traffic" pitchFamily="2" charset="-78"/>
                      </a:endParaRPr>
                    </a:p>
                  </a:txBody>
                  <a:tcPr/>
                </a:tc>
                <a:tc>
                  <a:txBody>
                    <a:bodyPr/>
                    <a:lstStyle/>
                    <a:p>
                      <a:pPr rtl="1"/>
                      <a:r>
                        <a:rPr lang="fa-IR" sz="1600" dirty="0" smtClean="0">
                          <a:cs typeface="B Traffic" pitchFamily="2" charset="-78"/>
                        </a:rPr>
                        <a:t>-</a:t>
                      </a:r>
                      <a:endParaRPr lang="fa-IR" sz="1600" dirty="0">
                        <a:cs typeface="B Traffic" pitchFamily="2" charset="-78"/>
                      </a:endParaRPr>
                    </a:p>
                  </a:txBody>
                  <a:tcPr/>
                </a:tc>
                <a:tc>
                  <a:txBody>
                    <a:bodyPr/>
                    <a:lstStyle/>
                    <a:p>
                      <a:pPr rtl="1"/>
                      <a:r>
                        <a:rPr lang="fa-IR" sz="1600" dirty="0" smtClean="0">
                          <a:cs typeface="B Traffic" pitchFamily="2" charset="-78"/>
                        </a:rPr>
                        <a:t>-</a:t>
                      </a:r>
                      <a:endParaRPr lang="fa-IR" sz="1600" dirty="0">
                        <a:cs typeface="B Traffic" pitchFamily="2" charset="-78"/>
                      </a:endParaRPr>
                    </a:p>
                  </a:txBody>
                  <a:tcPr/>
                </a:tc>
              </a:tr>
              <a:tr h="370840">
                <a:tc>
                  <a:txBody>
                    <a:bodyPr/>
                    <a:lstStyle/>
                    <a:p>
                      <a:pPr rtl="1"/>
                      <a:r>
                        <a:rPr lang="fa-IR" sz="1600" dirty="0" smtClean="0">
                          <a:cs typeface="B Traffic" pitchFamily="2" charset="-78"/>
                        </a:rPr>
                        <a:t>ماشينكاري</a:t>
                      </a:r>
                      <a:endParaRPr lang="fa-IR" sz="1600" dirty="0">
                        <a:cs typeface="B Traffic" pitchFamily="2" charset="-78"/>
                      </a:endParaRPr>
                    </a:p>
                  </a:txBody>
                  <a:tcPr/>
                </a:tc>
                <a:tc>
                  <a:txBody>
                    <a:bodyPr/>
                    <a:lstStyle/>
                    <a:p>
                      <a:pPr rtl="1"/>
                      <a:endParaRPr lang="fa-IR" sz="1600" dirty="0">
                        <a:cs typeface="B Traffic" pitchFamily="2" charset="-78"/>
                      </a:endParaRPr>
                    </a:p>
                  </a:txBody>
                  <a:tcPr/>
                </a:tc>
                <a:tc>
                  <a:txBody>
                    <a:bodyPr/>
                    <a:lstStyle/>
                    <a:p>
                      <a:pPr rtl="1"/>
                      <a:endParaRPr lang="fa-IR" sz="1600" dirty="0">
                        <a:cs typeface="B Traffic" pitchFamily="2" charset="-78"/>
                      </a:endParaRPr>
                    </a:p>
                  </a:txBody>
                  <a:tcPr/>
                </a:tc>
                <a:tc>
                  <a:txBody>
                    <a:bodyPr/>
                    <a:lstStyle/>
                    <a:p>
                      <a:pPr rtl="1"/>
                      <a:endParaRPr lang="fa-IR" sz="1600" dirty="0">
                        <a:cs typeface="B Traffic" pitchFamily="2" charset="-78"/>
                      </a:endParaRPr>
                    </a:p>
                  </a:txBody>
                  <a:tcPr/>
                </a:tc>
                <a:tc>
                  <a:txBody>
                    <a:bodyPr/>
                    <a:lstStyle/>
                    <a:p>
                      <a:pPr rtl="1"/>
                      <a:endParaRPr lang="fa-IR" sz="1600" dirty="0">
                        <a:cs typeface="B Traffic" pitchFamily="2" charset="-78"/>
                      </a:endParaRPr>
                    </a:p>
                  </a:txBody>
                  <a:tcPr/>
                </a:tc>
                <a:tc>
                  <a:txBody>
                    <a:bodyPr/>
                    <a:lstStyle/>
                    <a:p>
                      <a:pPr rtl="1"/>
                      <a:endParaRPr lang="fa-IR" sz="1600" dirty="0">
                        <a:cs typeface="B Traffic" pitchFamily="2" charset="-78"/>
                      </a:endParaRPr>
                    </a:p>
                  </a:txBody>
                  <a:tcPr/>
                </a:tc>
                <a:tc>
                  <a:txBody>
                    <a:bodyPr/>
                    <a:lstStyle/>
                    <a:p>
                      <a:pPr rtl="1"/>
                      <a:r>
                        <a:rPr lang="fa-IR" sz="1600" dirty="0" smtClean="0">
                          <a:cs typeface="B Traffic" pitchFamily="2" charset="-78"/>
                        </a:rPr>
                        <a:t>20</a:t>
                      </a:r>
                      <a:endParaRPr lang="fa-IR" sz="1600" dirty="0">
                        <a:cs typeface="B Traffic" pitchFamily="2" charset="-78"/>
                      </a:endParaRPr>
                    </a:p>
                  </a:txBody>
                  <a:tcPr/>
                </a:tc>
                <a:tc>
                  <a:txBody>
                    <a:bodyPr/>
                    <a:lstStyle/>
                    <a:p>
                      <a:pPr rtl="1"/>
                      <a:r>
                        <a:rPr lang="fa-IR" sz="1600" dirty="0" smtClean="0">
                          <a:cs typeface="B Traffic" pitchFamily="2" charset="-78"/>
                        </a:rPr>
                        <a:t>-</a:t>
                      </a:r>
                      <a:endParaRPr lang="fa-IR" sz="1600" dirty="0">
                        <a:cs typeface="B Traffic" pitchFamily="2" charset="-78"/>
                      </a:endParaRPr>
                    </a:p>
                  </a:txBody>
                  <a:tcPr/>
                </a:tc>
                <a:tc>
                  <a:txBody>
                    <a:bodyPr/>
                    <a:lstStyle/>
                    <a:p>
                      <a:pPr rtl="1"/>
                      <a:r>
                        <a:rPr lang="fa-IR" sz="1600" dirty="0" smtClean="0">
                          <a:cs typeface="B Traffic" pitchFamily="2" charset="-78"/>
                        </a:rPr>
                        <a:t>يونيورسال</a:t>
                      </a:r>
                      <a:endParaRPr lang="fa-IR" sz="1600" dirty="0">
                        <a:cs typeface="B Traffic" pitchFamily="2" charset="-78"/>
                      </a:endParaRPr>
                    </a:p>
                  </a:txBody>
                  <a:tcPr/>
                </a:tc>
              </a:tr>
            </a:tbl>
          </a:graphicData>
        </a:graphic>
      </p:graphicFrame>
      <p:sp>
        <p:nvSpPr>
          <p:cNvPr id="48" name="Flowchart: Connector 47"/>
          <p:cNvSpPr/>
          <p:nvPr/>
        </p:nvSpPr>
        <p:spPr>
          <a:xfrm rot="10646874" flipV="1">
            <a:off x="5791200" y="2057400"/>
            <a:ext cx="685800" cy="609600"/>
          </a:xfrm>
          <a:prstGeom prst="flowChartConnector">
            <a:avLst/>
          </a:prstGeom>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endParaRPr lang="fa-IR"/>
          </a:p>
        </p:txBody>
      </p:sp>
      <p:cxnSp>
        <p:nvCxnSpPr>
          <p:cNvPr id="50" name="Straight Connector 49"/>
          <p:cNvCxnSpPr/>
          <p:nvPr/>
        </p:nvCxnSpPr>
        <p:spPr>
          <a:xfrm rot="10800000">
            <a:off x="2590800" y="1981200"/>
            <a:ext cx="39624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51" name="Flowchart: Process 50"/>
          <p:cNvSpPr/>
          <p:nvPr/>
        </p:nvSpPr>
        <p:spPr>
          <a:xfrm>
            <a:off x="4953000" y="2209800"/>
            <a:ext cx="609600" cy="304800"/>
          </a:xfrm>
          <a:prstGeom prst="flowChartProcess">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fa-IR"/>
          </a:p>
        </p:txBody>
      </p:sp>
      <p:sp>
        <p:nvSpPr>
          <p:cNvPr id="52" name="Flowchart: Merge 51"/>
          <p:cNvSpPr/>
          <p:nvPr/>
        </p:nvSpPr>
        <p:spPr>
          <a:xfrm>
            <a:off x="4267200" y="2133600"/>
            <a:ext cx="457200" cy="533400"/>
          </a:xfrm>
          <a:prstGeom prst="flowChartMerge">
            <a:avLst/>
          </a:prstGeom>
        </p:spPr>
        <p:style>
          <a:lnRef idx="1">
            <a:schemeClr val="accent5"/>
          </a:lnRef>
          <a:fillRef idx="3">
            <a:schemeClr val="accent5"/>
          </a:fillRef>
          <a:effectRef idx="2">
            <a:schemeClr val="accent5"/>
          </a:effectRef>
          <a:fontRef idx="minor">
            <a:schemeClr val="lt1"/>
          </a:fontRef>
        </p:style>
        <p:txBody>
          <a:bodyPr rtlCol="1" anchor="ctr"/>
          <a:lstStyle/>
          <a:p>
            <a:pPr algn="ctr"/>
            <a:endParaRPr lang="fa-IR"/>
          </a:p>
        </p:txBody>
      </p:sp>
      <p:sp>
        <p:nvSpPr>
          <p:cNvPr id="53" name="Flowchart: Delay 52"/>
          <p:cNvSpPr/>
          <p:nvPr/>
        </p:nvSpPr>
        <p:spPr>
          <a:xfrm>
            <a:off x="3429000" y="2133600"/>
            <a:ext cx="457200" cy="612648"/>
          </a:xfrm>
          <a:prstGeom prst="flowChartDelay">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54" name="Right Arrow 53"/>
          <p:cNvSpPr/>
          <p:nvPr/>
        </p:nvSpPr>
        <p:spPr>
          <a:xfrm>
            <a:off x="2590800" y="2133600"/>
            <a:ext cx="685800" cy="457200"/>
          </a:xfrm>
          <a:prstGeom prst="rightArrow">
            <a:avLst/>
          </a:prstGeom>
        </p:spPr>
        <p:style>
          <a:lnRef idx="0">
            <a:schemeClr val="accent2"/>
          </a:lnRef>
          <a:fillRef idx="3">
            <a:schemeClr val="accent2"/>
          </a:fillRef>
          <a:effectRef idx="3">
            <a:schemeClr val="accent2"/>
          </a:effectRef>
          <a:fontRef idx="minor">
            <a:schemeClr val="lt1"/>
          </a:fontRef>
        </p:style>
        <p:txBody>
          <a:bodyPr rtlCol="1" anchor="ctr"/>
          <a:lstStyle/>
          <a:p>
            <a:pPr algn="ctr"/>
            <a:endParaRPr lang="fa-IR"/>
          </a:p>
        </p:txBody>
      </p:sp>
      <p:cxnSp>
        <p:nvCxnSpPr>
          <p:cNvPr id="56" name="Straight Connector 55"/>
          <p:cNvCxnSpPr/>
          <p:nvPr/>
        </p:nvCxnSpPr>
        <p:spPr>
          <a:xfrm rot="10800000" flipV="1">
            <a:off x="2895600" y="2971800"/>
            <a:ext cx="1600200"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57"/>
          <p:cNvCxnSpPr>
            <a:endCxn id="76" idx="3"/>
          </p:cNvCxnSpPr>
          <p:nvPr/>
        </p:nvCxnSpPr>
        <p:spPr>
          <a:xfrm>
            <a:off x="2895600" y="3429000"/>
            <a:ext cx="773159" cy="343824"/>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3657600" y="3733800"/>
            <a:ext cx="1676400" cy="685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Straight Connector 63"/>
          <p:cNvCxnSpPr>
            <a:endCxn id="81" idx="3"/>
          </p:cNvCxnSpPr>
          <p:nvPr/>
        </p:nvCxnSpPr>
        <p:spPr>
          <a:xfrm rot="10800000" flipV="1">
            <a:off x="3511896" y="4419599"/>
            <a:ext cx="1822105" cy="620759"/>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0800000" flipV="1">
            <a:off x="2971800" y="5029200"/>
            <a:ext cx="6096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2971800" y="5410200"/>
            <a:ext cx="25146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69"/>
          <p:cNvCxnSpPr>
            <a:endCxn id="84" idx="3"/>
          </p:cNvCxnSpPr>
          <p:nvPr/>
        </p:nvCxnSpPr>
        <p:spPr>
          <a:xfrm>
            <a:off x="5486400" y="5791200"/>
            <a:ext cx="631918" cy="369841"/>
          </a:xfrm>
          <a:prstGeom prst="line">
            <a:avLst/>
          </a:prstGeom>
        </p:spPr>
        <p:style>
          <a:lnRef idx="1">
            <a:schemeClr val="accent1"/>
          </a:lnRef>
          <a:fillRef idx="0">
            <a:schemeClr val="accent1"/>
          </a:fillRef>
          <a:effectRef idx="0">
            <a:schemeClr val="accent1"/>
          </a:effectRef>
          <a:fontRef idx="minor">
            <a:schemeClr val="tx1"/>
          </a:fontRef>
        </p:style>
      </p:cxnSp>
      <p:sp>
        <p:nvSpPr>
          <p:cNvPr id="75" name="Flowchart: Connector 74"/>
          <p:cNvSpPr/>
          <p:nvPr/>
        </p:nvSpPr>
        <p:spPr>
          <a:xfrm>
            <a:off x="2895600" y="3429000"/>
            <a:ext cx="45719" cy="4571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6" name="Flowchart: Connector 75"/>
          <p:cNvSpPr/>
          <p:nvPr/>
        </p:nvSpPr>
        <p:spPr>
          <a:xfrm>
            <a:off x="3657600" y="3733800"/>
            <a:ext cx="76200" cy="4571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9" name="Flowchart: Connector 78"/>
          <p:cNvSpPr/>
          <p:nvPr/>
        </p:nvSpPr>
        <p:spPr>
          <a:xfrm flipH="1">
            <a:off x="5257800" y="4419600"/>
            <a:ext cx="76200" cy="76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0" name="Flowchart: Connector 79"/>
          <p:cNvSpPr/>
          <p:nvPr/>
        </p:nvSpPr>
        <p:spPr>
          <a:xfrm flipV="1">
            <a:off x="4419600" y="2895600"/>
            <a:ext cx="121919" cy="1524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1" name="Flowchart: Connector 80"/>
          <p:cNvSpPr/>
          <p:nvPr/>
        </p:nvSpPr>
        <p:spPr>
          <a:xfrm flipV="1">
            <a:off x="3505200" y="5029200"/>
            <a:ext cx="45719" cy="76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2" name="Flowchart: Connector 81"/>
          <p:cNvSpPr/>
          <p:nvPr/>
        </p:nvSpPr>
        <p:spPr>
          <a:xfrm>
            <a:off x="2971800" y="5410200"/>
            <a:ext cx="45719" cy="4571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3" name="Flowchart: Connector 82"/>
          <p:cNvSpPr/>
          <p:nvPr/>
        </p:nvSpPr>
        <p:spPr>
          <a:xfrm>
            <a:off x="5410200" y="5715000"/>
            <a:ext cx="45719" cy="1524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4" name="Flowchart: Connector 83"/>
          <p:cNvSpPr/>
          <p:nvPr/>
        </p:nvSpPr>
        <p:spPr>
          <a:xfrm>
            <a:off x="6096000" y="6096000"/>
            <a:ext cx="152400" cy="76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p:random/>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ustom 6">
      <a:majorFont>
        <a:latin typeface="Verdana"/>
        <a:ea typeface=""/>
        <a:cs typeface="B Traffic"/>
      </a:majorFont>
      <a:minorFont>
        <a:latin typeface="Verdana"/>
        <a:ea typeface=""/>
        <a:cs typeface="B Traffic"/>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1716</TotalTime>
  <Words>2897</Words>
  <Application>Microsoft Office PowerPoint</Application>
  <PresentationFormat>On-screen Show (4:3)</PresentationFormat>
  <Paragraphs>407</Paragraphs>
  <Slides>38</Slides>
  <Notes>1</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Aspect</vt:lpstr>
      <vt:lpstr>        فصل سوم </vt:lpstr>
      <vt:lpstr>                     </vt:lpstr>
      <vt:lpstr>                     مطالعه كار               </vt:lpstr>
      <vt:lpstr>          شيوه هاي مطالعه كار </vt:lpstr>
      <vt:lpstr>        مراحل روش سنجي </vt:lpstr>
      <vt:lpstr>             مراحل روش سنجي </vt:lpstr>
      <vt:lpstr>               مراحل روش سنجي </vt:lpstr>
      <vt:lpstr>                   مراحل روش سنجي </vt:lpstr>
      <vt:lpstr>                              مراحل روش سنجي     </vt:lpstr>
      <vt:lpstr>               مراحل روش سنجي </vt:lpstr>
      <vt:lpstr>                مراحل روش سنجي     </vt:lpstr>
      <vt:lpstr>        2- زمان سنجي</vt:lpstr>
      <vt:lpstr>   مراحل زمان سنجي</vt:lpstr>
      <vt:lpstr>         زمان استاندارد </vt:lpstr>
      <vt:lpstr>        زمان بيكاري مجاز </vt:lpstr>
      <vt:lpstr>            ميزان زمان بيكاري مجاز </vt:lpstr>
      <vt:lpstr>                    زمان نرمال </vt:lpstr>
      <vt:lpstr>                    زمان نرمال </vt:lpstr>
      <vt:lpstr>                    زمان نرمال </vt:lpstr>
      <vt:lpstr>                   محاسبه زمان نرمال </vt:lpstr>
      <vt:lpstr>                   محاسبه زمان نرمال </vt:lpstr>
      <vt:lpstr>        روشهاي زمان سنجي </vt:lpstr>
      <vt:lpstr>               مشكلات زمان سنجي </vt:lpstr>
      <vt:lpstr>                      شغل </vt:lpstr>
      <vt:lpstr>                   تجزيه شغل </vt:lpstr>
      <vt:lpstr>                         شغل</vt:lpstr>
      <vt:lpstr>                    تقسيم كار </vt:lpstr>
      <vt:lpstr>                    تقسيم كار </vt:lpstr>
      <vt:lpstr>        مباني تقسيم كار و طبقه بندي وظايف   </vt:lpstr>
      <vt:lpstr>         اصول اساسي تقسيم كار </vt:lpstr>
      <vt:lpstr>         اصول اساسي تقسيم كار </vt:lpstr>
      <vt:lpstr>                  روشهاي تقسيم كار و طبقه بندي وظايف    </vt:lpstr>
      <vt:lpstr>     روشهاي تقسيم كار و طبقه بندي وظايف </vt:lpstr>
      <vt:lpstr>                     مزايا ومعايب تقسيم كار </vt:lpstr>
      <vt:lpstr>               شيفت هاي  كاري </vt:lpstr>
      <vt:lpstr>        امتيازات قانوني براي كارگران نوبتي </vt:lpstr>
      <vt:lpstr>        </vt:lpstr>
      <vt:lpstr>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computer</cp:lastModifiedBy>
  <cp:revision>401</cp:revision>
  <dcterms:created xsi:type="dcterms:W3CDTF">2006-08-16T00:00:00Z</dcterms:created>
  <dcterms:modified xsi:type="dcterms:W3CDTF">2011-09-22T09:29:53Z</dcterms:modified>
</cp:coreProperties>
</file>